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256" r:id="rId2"/>
    <p:sldId id="326" r:id="rId3"/>
    <p:sldId id="260" r:id="rId4"/>
    <p:sldId id="263" r:id="rId5"/>
    <p:sldId id="264" r:id="rId6"/>
    <p:sldId id="265" r:id="rId7"/>
    <p:sldId id="266" r:id="rId8"/>
    <p:sldId id="270" r:id="rId9"/>
    <p:sldId id="271" r:id="rId10"/>
    <p:sldId id="272" r:id="rId11"/>
    <p:sldId id="273" r:id="rId12"/>
    <p:sldId id="274" r:id="rId13"/>
    <p:sldId id="275" r:id="rId14"/>
    <p:sldId id="276" r:id="rId15"/>
    <p:sldId id="277" r:id="rId16"/>
    <p:sldId id="278" r:id="rId17"/>
    <p:sldId id="280" r:id="rId18"/>
    <p:sldId id="281" r:id="rId19"/>
    <p:sldId id="282" r:id="rId20"/>
    <p:sldId id="286" r:id="rId21"/>
    <p:sldId id="284" r:id="rId22"/>
    <p:sldId id="285" r:id="rId23"/>
    <p:sldId id="279" r:id="rId24"/>
    <p:sldId id="290" r:id="rId25"/>
    <p:sldId id="291" r:id="rId26"/>
    <p:sldId id="292" r:id="rId27"/>
    <p:sldId id="293" r:id="rId28"/>
    <p:sldId id="317" r:id="rId29"/>
    <p:sldId id="318" r:id="rId30"/>
    <p:sldId id="287" r:id="rId31"/>
    <p:sldId id="288" r:id="rId32"/>
    <p:sldId id="324" r:id="rId33"/>
    <p:sldId id="289" r:id="rId34"/>
    <p:sldId id="257" r:id="rId35"/>
    <p:sldId id="367" r:id="rId36"/>
    <p:sldId id="325" r:id="rId37"/>
    <p:sldId id="327" r:id="rId38"/>
    <p:sldId id="328" r:id="rId39"/>
    <p:sldId id="329" r:id="rId40"/>
    <p:sldId id="330" r:id="rId41"/>
    <p:sldId id="331" r:id="rId42"/>
    <p:sldId id="334" r:id="rId43"/>
    <p:sldId id="335" r:id="rId44"/>
    <p:sldId id="332" r:id="rId45"/>
    <p:sldId id="336" r:id="rId46"/>
    <p:sldId id="340" r:id="rId47"/>
    <p:sldId id="341" r:id="rId48"/>
    <p:sldId id="342" r:id="rId49"/>
    <p:sldId id="339" r:id="rId50"/>
    <p:sldId id="337" r:id="rId51"/>
    <p:sldId id="338" r:id="rId52"/>
    <p:sldId id="343" r:id="rId53"/>
    <p:sldId id="345" r:id="rId54"/>
    <p:sldId id="346" r:id="rId55"/>
    <p:sldId id="347" r:id="rId56"/>
    <p:sldId id="348" r:id="rId57"/>
    <p:sldId id="350" r:id="rId58"/>
    <p:sldId id="357" r:id="rId59"/>
    <p:sldId id="349" r:id="rId60"/>
    <p:sldId id="361" r:id="rId61"/>
    <p:sldId id="362" r:id="rId62"/>
    <p:sldId id="363" r:id="rId63"/>
    <p:sldId id="364" r:id="rId64"/>
    <p:sldId id="365" r:id="rId65"/>
    <p:sldId id="294" r:id="rId66"/>
    <p:sldId id="295" r:id="rId67"/>
    <p:sldId id="296" r:id="rId68"/>
    <p:sldId id="297" r:id="rId69"/>
    <p:sldId id="298" r:id="rId70"/>
    <p:sldId id="304" r:id="rId71"/>
    <p:sldId id="300" r:id="rId72"/>
    <p:sldId id="302" r:id="rId73"/>
    <p:sldId id="301" r:id="rId74"/>
    <p:sldId id="305" r:id="rId75"/>
    <p:sldId id="303" r:id="rId76"/>
    <p:sldId id="312" r:id="rId77"/>
    <p:sldId id="311" r:id="rId78"/>
    <p:sldId id="355" r:id="rId79"/>
    <p:sldId id="356" r:id="rId80"/>
    <p:sldId id="358" r:id="rId81"/>
    <p:sldId id="359" r:id="rId82"/>
    <p:sldId id="360" r:id="rId83"/>
    <p:sldId id="366" r:id="rId84"/>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6327"/>
    <a:srgbClr val="0000F0"/>
    <a:srgbClr val="CFCFFC"/>
    <a:srgbClr val="8000FF"/>
    <a:srgbClr val="00A000"/>
    <a:srgbClr val="5858F6"/>
    <a:srgbClr val="0C0CCE"/>
    <a:srgbClr val="009644"/>
    <a:srgbClr val="00A249"/>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autoAdjust="0"/>
    <p:restoredTop sz="96030" autoAdjust="0"/>
  </p:normalViewPr>
  <p:slideViewPr>
    <p:cSldViewPr snapToGrid="0">
      <p:cViewPr>
        <p:scale>
          <a:sx n="125" d="100"/>
          <a:sy n="125" d="100"/>
        </p:scale>
        <p:origin x="2544" y="714"/>
      </p:cViewPr>
      <p:guideLst/>
    </p:cSldViewPr>
  </p:slideViewPr>
  <p:notesTextViewPr>
    <p:cViewPr>
      <p:scale>
        <a:sx n="1" d="1"/>
        <a:sy n="1" d="1"/>
      </p:scale>
      <p:origin x="0" y="0"/>
    </p:cViewPr>
  </p:notesTextViewPr>
  <p:sorterViewPr>
    <p:cViewPr>
      <p:scale>
        <a:sx n="150" d="100"/>
        <a:sy n="150" d="100"/>
      </p:scale>
      <p:origin x="0" y="-221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04B33A2-F517-880A-D743-DC5E8645235F}"/>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D39B42-8E31-E560-C071-36DF0F648674}"/>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C63B72D-38BD-48F6-A92A-E21CFEBDDA91}" type="datetime1">
              <a:rPr lang="zh-CN" altLang="en-US" smtClean="0"/>
              <a:t>2024/11/3</a:t>
            </a:fld>
            <a:endParaRPr lang="zh-CN" altLang="en-US"/>
          </a:p>
        </p:txBody>
      </p:sp>
      <p:sp>
        <p:nvSpPr>
          <p:cNvPr id="4" name="页脚占位符 3">
            <a:extLst>
              <a:ext uri="{FF2B5EF4-FFF2-40B4-BE49-F238E27FC236}">
                <a16:creationId xmlns:a16="http://schemas.microsoft.com/office/drawing/2014/main" id="{C782A8DA-BB14-2479-AF0B-6A3828E832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03C0B95-C505-0BDB-29E4-054679FDB7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E47D66-87CE-4A38-9875-CDC55CC14265}" type="slidenum">
              <a:rPr lang="zh-CN" altLang="en-US" smtClean="0"/>
              <a:t>‹#›</a:t>
            </a:fld>
            <a:endParaRPr lang="zh-CN" altLang="en-US"/>
          </a:p>
        </p:txBody>
      </p:sp>
    </p:spTree>
    <p:extLst>
      <p:ext uri="{BB962C8B-B14F-4D97-AF65-F5344CB8AC3E}">
        <p14:creationId xmlns:p14="http://schemas.microsoft.com/office/powerpoint/2010/main" val="80233642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34208B4F-A086-4FBF-A7C0-31DC37F2C8CA}" type="datetime1">
              <a:rPr lang="zh-CN" altLang="en-US" smtClean="0"/>
              <a:t>2024/11/3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B5029-F632-4801-AA41-19D793C8446D}" type="slidenum">
              <a:rPr lang="zh-CN" altLang="en-US" smtClean="0"/>
              <a:t>‹#›</a:t>
            </a:fld>
            <a:endParaRPr lang="zh-CN" altLang="en-US"/>
          </a:p>
        </p:txBody>
      </p:sp>
    </p:spTree>
    <p:extLst>
      <p:ext uri="{BB962C8B-B14F-4D97-AF65-F5344CB8AC3E}">
        <p14:creationId xmlns:p14="http://schemas.microsoft.com/office/powerpoint/2010/main" val="3692432478"/>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89907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236900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65149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33039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160121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12999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69076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7B0539DA-3243-5EE3-11F3-535D630303DB}"/>
              </a:ext>
            </a:extLst>
          </p:cNvPr>
          <p:cNvSpPr>
            <a:spLocks noGrp="1"/>
          </p:cNvSpPr>
          <p:nvPr>
            <p:ph type="dt" idx="1"/>
          </p:nvPr>
        </p:nvSpPr>
        <p:spPr/>
        <p:txBody>
          <a:bodyPr/>
          <a:lstStyle/>
          <a:p>
            <a:fld id="{81F99514-3D51-4FAC-9329-4CBDBC4E5A83}" type="datetime1">
              <a:rPr lang="zh-CN" altLang="en-US" smtClean="0"/>
              <a:t>2024/11/3</a:t>
            </a:fld>
            <a:endParaRPr lang="zh-CN" altLang="en-US"/>
          </a:p>
        </p:txBody>
      </p:sp>
    </p:spTree>
    <p:extLst>
      <p:ext uri="{BB962C8B-B14F-4D97-AF65-F5344CB8AC3E}">
        <p14:creationId xmlns:p14="http://schemas.microsoft.com/office/powerpoint/2010/main" val="353859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53081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891581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79867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417065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827254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899903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015158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199291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4507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C22E740C-1C50-B9C3-3D8E-D789904E5EF9}"/>
              </a:ext>
            </a:extLst>
          </p:cNvPr>
          <p:cNvSpPr>
            <a:spLocks noGrp="1"/>
          </p:cNvSpPr>
          <p:nvPr>
            <p:ph type="dt" idx="1"/>
          </p:nvPr>
        </p:nvSpPr>
        <p:spPr/>
        <p:txBody>
          <a:bodyPr/>
          <a:lstStyle/>
          <a:p>
            <a:fld id="{5125D37C-7867-44C5-9B63-AB2945517B1F}" type="datetime1">
              <a:rPr lang="zh-CN" altLang="en-US" smtClean="0"/>
              <a:t>2024/11/3</a:t>
            </a:fld>
            <a:endParaRPr lang="zh-CN" altLang="en-US"/>
          </a:p>
        </p:txBody>
      </p:sp>
    </p:spTree>
    <p:extLst>
      <p:ext uri="{BB962C8B-B14F-4D97-AF65-F5344CB8AC3E}">
        <p14:creationId xmlns:p14="http://schemas.microsoft.com/office/powerpoint/2010/main" val="1748735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9A5E7A8A-65EE-C210-7671-63297E50F4BF}"/>
              </a:ext>
            </a:extLst>
          </p:cNvPr>
          <p:cNvSpPr>
            <a:spLocks noGrp="1"/>
          </p:cNvSpPr>
          <p:nvPr>
            <p:ph type="dt" idx="1"/>
          </p:nvPr>
        </p:nvSpPr>
        <p:spPr/>
        <p:txBody>
          <a:bodyPr/>
          <a:lstStyle/>
          <a:p>
            <a:fld id="{61DB8234-9614-413B-844A-ABBA25B4E39F}" type="datetime1">
              <a:rPr lang="zh-CN" altLang="en-US" smtClean="0"/>
              <a:t>2024/11/3</a:t>
            </a:fld>
            <a:endParaRPr lang="zh-CN" altLang="en-US"/>
          </a:p>
        </p:txBody>
      </p:sp>
    </p:spTree>
    <p:extLst>
      <p:ext uri="{BB962C8B-B14F-4D97-AF65-F5344CB8AC3E}">
        <p14:creationId xmlns:p14="http://schemas.microsoft.com/office/powerpoint/2010/main" val="3528803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56627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376363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04378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CE3FC6C1-F04C-4C87-E1BD-68125678F6AE}"/>
              </a:ext>
            </a:extLst>
          </p:cNvPr>
          <p:cNvSpPr>
            <a:spLocks noGrp="1"/>
          </p:cNvSpPr>
          <p:nvPr>
            <p:ph type="dt" idx="1"/>
          </p:nvPr>
        </p:nvSpPr>
        <p:spPr/>
        <p:txBody>
          <a:bodyPr/>
          <a:lstStyle/>
          <a:p>
            <a:fld id="{CD584152-D219-4509-BEC8-040A73C7230B}" type="datetime1">
              <a:rPr lang="zh-CN" altLang="en-US" smtClean="0"/>
              <a:t>2024/11/3</a:t>
            </a:fld>
            <a:endParaRPr lang="zh-CN" altLang="en-US"/>
          </a:p>
        </p:txBody>
      </p:sp>
    </p:spTree>
    <p:extLst>
      <p:ext uri="{BB962C8B-B14F-4D97-AF65-F5344CB8AC3E}">
        <p14:creationId xmlns:p14="http://schemas.microsoft.com/office/powerpoint/2010/main" val="168641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26004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6C606717-C9A5-0FC9-40C3-BCAF545430D1}"/>
              </a:ext>
            </a:extLst>
          </p:cNvPr>
          <p:cNvSpPr>
            <a:spLocks noGrp="1"/>
          </p:cNvSpPr>
          <p:nvPr>
            <p:ph type="dt" idx="1"/>
          </p:nvPr>
        </p:nvSpPr>
        <p:spPr/>
        <p:txBody>
          <a:bodyPr/>
          <a:lstStyle/>
          <a:p>
            <a:fld id="{4A0FE4A2-A723-415D-8713-FFEEDA859778}" type="datetime1">
              <a:rPr lang="zh-CN" altLang="en-US" smtClean="0"/>
              <a:t>2024/11/3</a:t>
            </a:fld>
            <a:endParaRPr lang="zh-CN" altLang="en-US"/>
          </a:p>
        </p:txBody>
      </p:sp>
    </p:spTree>
    <p:extLst>
      <p:ext uri="{BB962C8B-B14F-4D97-AF65-F5344CB8AC3E}">
        <p14:creationId xmlns:p14="http://schemas.microsoft.com/office/powerpoint/2010/main" val="2282888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11552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7F131A3E-F4D9-798F-A797-96B87569CC9C}"/>
              </a:ext>
            </a:extLst>
          </p:cNvPr>
          <p:cNvSpPr>
            <a:spLocks noGrp="1"/>
          </p:cNvSpPr>
          <p:nvPr>
            <p:ph type="dt" idx="1"/>
          </p:nvPr>
        </p:nvSpPr>
        <p:spPr/>
        <p:txBody>
          <a:bodyPr/>
          <a:lstStyle/>
          <a:p>
            <a:fld id="{BF758E80-5090-4A5E-AED2-7BCC9B6EE090}" type="datetime1">
              <a:rPr lang="zh-CN" altLang="en-US" smtClean="0"/>
              <a:t>2024/11/3</a:t>
            </a:fld>
            <a:endParaRPr lang="zh-CN" altLang="en-US"/>
          </a:p>
        </p:txBody>
      </p:sp>
    </p:spTree>
    <p:extLst>
      <p:ext uri="{BB962C8B-B14F-4D97-AF65-F5344CB8AC3E}">
        <p14:creationId xmlns:p14="http://schemas.microsoft.com/office/powerpoint/2010/main" val="232846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4D5D-28C8-F6EC-6183-7C65DCB8CB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BFE4AD-ADC7-4A57-D6BE-EB4C0718EB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8B684D-B03B-0EE9-6EB4-CF29C080E8BA}"/>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5774BAF-9F05-4123-0ECB-ACDD15611423}"/>
              </a:ext>
            </a:extLst>
          </p:cNvPr>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145843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4057809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661922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48276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696655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556031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这也是</a:t>
            </a:r>
            <a:r>
              <a:rPr lang="en-US" altLang="zh-CN" dirty="0"/>
              <a:t>Thomas</a:t>
            </a:r>
            <a:r>
              <a:rPr lang="zh-CN" altLang="en-US" dirty="0"/>
              <a:t>进动不被称作“</a:t>
            </a:r>
            <a:r>
              <a:rPr lang="en-US" altLang="zh-CN" dirty="0"/>
              <a:t>Thomas</a:t>
            </a:r>
            <a:r>
              <a:rPr lang="zh-CN" altLang="en-US" dirty="0"/>
              <a:t>转动”的原因</a:t>
            </a:r>
          </a:p>
        </p:txBody>
      </p:sp>
      <p:sp>
        <p:nvSpPr>
          <p:cNvPr id="4" name="日期占位符 3">
            <a:extLst>
              <a:ext uri="{FF2B5EF4-FFF2-40B4-BE49-F238E27FC236}">
                <a16:creationId xmlns:a16="http://schemas.microsoft.com/office/drawing/2014/main" id="{7BF3CC1D-2A82-0FE4-4F2C-884CCD91B800}"/>
              </a:ext>
            </a:extLst>
          </p:cNvPr>
          <p:cNvSpPr>
            <a:spLocks noGrp="1"/>
          </p:cNvSpPr>
          <p:nvPr>
            <p:ph type="dt" idx="1"/>
          </p:nvPr>
        </p:nvSpPr>
        <p:spPr/>
        <p:txBody>
          <a:bodyPr/>
          <a:lstStyle/>
          <a:p>
            <a:fld id="{7F0B0C5B-47C6-47C1-A66A-BD6FD13D244B}" type="datetime1">
              <a:rPr lang="zh-CN" altLang="en-US" smtClean="0"/>
              <a:t>2024/11/3</a:t>
            </a:fld>
            <a:endParaRPr lang="zh-CN" altLang="en-US"/>
          </a:p>
        </p:txBody>
      </p:sp>
    </p:spTree>
    <p:extLst>
      <p:ext uri="{BB962C8B-B14F-4D97-AF65-F5344CB8AC3E}">
        <p14:creationId xmlns:p14="http://schemas.microsoft.com/office/powerpoint/2010/main" val="4293286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515759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840762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901510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646465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1207312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255997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490923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97298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参考</a:t>
            </a:r>
            <a:r>
              <a:rPr lang="en-US" altLang="zh-CN" dirty="0"/>
              <a:t>J. D. Jackson ‘Classical Electrodynamics’ P529</a:t>
            </a:r>
            <a:r>
              <a:rPr lang="zh-CN" altLang="en-US" dirty="0"/>
              <a:t>。必须说明</a:t>
            </a:r>
            <a:r>
              <a:rPr lang="en-US" altLang="zh-CN" dirty="0"/>
              <a:t>Doppler</a:t>
            </a:r>
            <a:r>
              <a:rPr lang="zh-CN" altLang="en-US" dirty="0"/>
              <a:t>效应是波的普遍性质，而可观测波一定是纵向波，</a:t>
            </a:r>
            <a:r>
              <a:rPr lang="en-US" altLang="zh-CN" dirty="0"/>
              <a:t>Doppler</a:t>
            </a:r>
            <a:r>
              <a:rPr lang="zh-CN" altLang="en-US" dirty="0"/>
              <a:t>效应适用于相对观察者的径向波，包括电子</a:t>
            </a:r>
            <a:r>
              <a:rPr lang="en-US" altLang="zh-CN" dirty="0"/>
              <a:t>de Broglie</a:t>
            </a:r>
            <a:r>
              <a:rPr lang="zh-CN" altLang="en-US" dirty="0"/>
              <a:t>波。</a:t>
            </a:r>
          </a:p>
        </p:txBody>
      </p:sp>
      <p:sp>
        <p:nvSpPr>
          <p:cNvPr id="4" name="日期占位符 3">
            <a:extLst>
              <a:ext uri="{FF2B5EF4-FFF2-40B4-BE49-F238E27FC236}">
                <a16:creationId xmlns:a16="http://schemas.microsoft.com/office/drawing/2014/main" id="{54511B51-E7C6-4129-2019-127D0376E01A}"/>
              </a:ext>
            </a:extLst>
          </p:cNvPr>
          <p:cNvSpPr>
            <a:spLocks noGrp="1"/>
          </p:cNvSpPr>
          <p:nvPr>
            <p:ph type="dt" idx="1"/>
          </p:nvPr>
        </p:nvSpPr>
        <p:spPr/>
        <p:txBody>
          <a:bodyPr/>
          <a:lstStyle/>
          <a:p>
            <a:fld id="{627B0355-3528-49EE-B835-F530F85CC315}" type="datetime1">
              <a:rPr lang="zh-CN" altLang="en-US" smtClean="0"/>
              <a:t>2024/11/3</a:t>
            </a:fld>
            <a:endParaRPr lang="zh-CN" altLang="en-US"/>
          </a:p>
        </p:txBody>
      </p:sp>
    </p:spTree>
    <p:extLst>
      <p:ext uri="{BB962C8B-B14F-4D97-AF65-F5344CB8AC3E}">
        <p14:creationId xmlns:p14="http://schemas.microsoft.com/office/powerpoint/2010/main" val="275605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47502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79890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207834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34208B4F-A086-4FBF-A7C0-31DC37F2C8CA}" type="datetime1">
              <a:rPr lang="zh-CN" altLang="en-US" smtClean="0"/>
              <a:t>2024/11/3</a:t>
            </a:fld>
            <a:endParaRPr lang="zh-CN" altLang="en-US"/>
          </a:p>
        </p:txBody>
      </p:sp>
    </p:spTree>
    <p:extLst>
      <p:ext uri="{BB962C8B-B14F-4D97-AF65-F5344CB8AC3E}">
        <p14:creationId xmlns:p14="http://schemas.microsoft.com/office/powerpoint/2010/main" val="3953787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4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4A721B-06F1-1312-2FCE-F47CE59FF9B5}"/>
              </a:ext>
            </a:extLst>
          </p:cNvPr>
          <p:cNvSpPr/>
          <p:nvPr userDrawn="1"/>
        </p:nvSpPr>
        <p:spPr bwMode="auto">
          <a:xfrm>
            <a:off x="0" y="0"/>
            <a:ext cx="9144000" cy="861391"/>
          </a:xfrm>
          <a:prstGeom prst="rect">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C3589931-AF6E-95DC-64BB-5189543A52B7}"/>
              </a:ext>
            </a:extLst>
          </p:cNvPr>
          <p:cNvSpPr/>
          <p:nvPr userDrawn="1"/>
        </p:nvSpPr>
        <p:spPr bwMode="auto">
          <a:xfrm>
            <a:off x="0" y="6726088"/>
            <a:ext cx="9144000" cy="1258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灯片编号占位符 6">
            <a:extLst>
              <a:ext uri="{FF2B5EF4-FFF2-40B4-BE49-F238E27FC236}">
                <a16:creationId xmlns:a16="http://schemas.microsoft.com/office/drawing/2014/main" id="{50B6D9C0-3281-5669-2E08-7F1F7FADC4DD}"/>
              </a:ext>
            </a:extLst>
          </p:cNvPr>
          <p:cNvSpPr>
            <a:spLocks noGrp="1"/>
          </p:cNvSpPr>
          <p:nvPr>
            <p:ph type="sldNum" sz="quarter" idx="10"/>
          </p:nvPr>
        </p:nvSpPr>
        <p:spPr>
          <a:xfrm>
            <a:off x="8085220" y="6356350"/>
            <a:ext cx="430129" cy="365125"/>
          </a:xfrm>
        </p:spPr>
        <p:txBody>
          <a:bodyPr/>
          <a:lstStyle>
            <a:lvl1pPr>
              <a:defRPr sz="1600" baseline="0">
                <a:solidFill>
                  <a:schemeClr val="tx1"/>
                </a:solidFill>
                <a:latin typeface="Calibri" panose="020F0502020204030204" pitchFamily="34" charset="0"/>
              </a:defRPr>
            </a:lvl1pPr>
          </a:lstStyle>
          <a:p>
            <a:fld id="{6555F715-00A2-473B-A4E8-D5771EBCED9A}" type="slidenum">
              <a:rPr lang="zh-CN" altLang="en-US" smtClean="0"/>
              <a:pPr/>
              <a:t>‹#›</a:t>
            </a:fld>
            <a:endParaRPr lang="zh-CN" altLang="en-US" dirty="0"/>
          </a:p>
        </p:txBody>
      </p:sp>
    </p:spTree>
    <p:extLst>
      <p:ext uri="{BB962C8B-B14F-4D97-AF65-F5344CB8AC3E}">
        <p14:creationId xmlns:p14="http://schemas.microsoft.com/office/powerpoint/2010/main" val="166916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草稿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4A721B-06F1-1312-2FCE-F47CE59FF9B5}"/>
              </a:ext>
            </a:extLst>
          </p:cNvPr>
          <p:cNvSpPr/>
          <p:nvPr userDrawn="1"/>
        </p:nvSpPr>
        <p:spPr bwMode="auto">
          <a:xfrm>
            <a:off x="0" y="0"/>
            <a:ext cx="9144000" cy="861391"/>
          </a:xfrm>
          <a:prstGeom prst="rect">
            <a:avLst/>
          </a:prstGeom>
          <a:solidFill>
            <a:srgbClr val="00964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C3589931-AF6E-95DC-64BB-5189543A52B7}"/>
              </a:ext>
            </a:extLst>
          </p:cNvPr>
          <p:cNvSpPr/>
          <p:nvPr userDrawn="1"/>
        </p:nvSpPr>
        <p:spPr bwMode="auto">
          <a:xfrm>
            <a:off x="0" y="6732104"/>
            <a:ext cx="9144000" cy="1258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灯片编号占位符 6">
            <a:extLst>
              <a:ext uri="{FF2B5EF4-FFF2-40B4-BE49-F238E27FC236}">
                <a16:creationId xmlns:a16="http://schemas.microsoft.com/office/drawing/2014/main" id="{50B6D9C0-3281-5669-2E08-7F1F7FADC4DD}"/>
              </a:ext>
            </a:extLst>
          </p:cNvPr>
          <p:cNvSpPr>
            <a:spLocks noGrp="1"/>
          </p:cNvSpPr>
          <p:nvPr>
            <p:ph type="sldNum" sz="quarter" idx="10"/>
          </p:nvPr>
        </p:nvSpPr>
        <p:spPr>
          <a:xfrm>
            <a:off x="8079204" y="6356350"/>
            <a:ext cx="436145" cy="365125"/>
          </a:xfrm>
        </p:spPr>
        <p:txBody>
          <a:bodyPr/>
          <a:lstStyle>
            <a:lvl1pPr>
              <a:defRPr sz="1600" baseline="0">
                <a:solidFill>
                  <a:schemeClr val="tx1"/>
                </a:solidFill>
                <a:latin typeface="Calibri" panose="020F0502020204030204" pitchFamily="34" charset="0"/>
              </a:defRPr>
            </a:lvl1pPr>
          </a:lstStyle>
          <a:p>
            <a:fld id="{6555F715-00A2-473B-A4E8-D5771EBCED9A}" type="slidenum">
              <a:rPr lang="zh-CN" altLang="en-US" smtClean="0"/>
              <a:pPr/>
              <a:t>‹#›</a:t>
            </a:fld>
            <a:endParaRPr lang="zh-CN" altLang="en-US" dirty="0"/>
          </a:p>
        </p:txBody>
      </p:sp>
      <p:sp>
        <p:nvSpPr>
          <p:cNvPr id="4" name="文本框 3">
            <a:extLst>
              <a:ext uri="{FF2B5EF4-FFF2-40B4-BE49-F238E27FC236}">
                <a16:creationId xmlns:a16="http://schemas.microsoft.com/office/drawing/2014/main" id="{63FC4CDF-E6A9-9DCF-4F85-355A7D37EA87}"/>
              </a:ext>
            </a:extLst>
          </p:cNvPr>
          <p:cNvSpPr txBox="1"/>
          <p:nvPr userDrawn="1"/>
        </p:nvSpPr>
        <p:spPr>
          <a:xfrm>
            <a:off x="7739271" y="199862"/>
            <a:ext cx="1126433" cy="461665"/>
          </a:xfrm>
          <a:prstGeom prst="rect">
            <a:avLst/>
          </a:prstGeom>
          <a:noFill/>
        </p:spPr>
        <p:txBody>
          <a:bodyPr wrap="square" rtlCol="0">
            <a:spAutoFit/>
          </a:bodyPr>
          <a:lstStyle/>
          <a:p>
            <a:pPr algn="l"/>
            <a:r>
              <a:rPr lang="zh-CN" altLang="en-US" dirty="0">
                <a:solidFill>
                  <a:schemeClr val="bg1"/>
                </a:solidFill>
                <a:latin typeface="黑体" panose="02010609060101010101" pitchFamily="49" charset="-122"/>
                <a:ea typeface="黑体" panose="02010609060101010101" pitchFamily="49" charset="-122"/>
              </a:rPr>
              <a:t>草稿页</a:t>
            </a:r>
          </a:p>
        </p:txBody>
      </p:sp>
    </p:spTree>
    <p:extLst>
      <p:ext uri="{BB962C8B-B14F-4D97-AF65-F5344CB8AC3E}">
        <p14:creationId xmlns:p14="http://schemas.microsoft.com/office/powerpoint/2010/main" val="2063886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附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4A721B-06F1-1312-2FCE-F47CE59FF9B5}"/>
              </a:ext>
            </a:extLst>
          </p:cNvPr>
          <p:cNvSpPr/>
          <p:nvPr userDrawn="1"/>
        </p:nvSpPr>
        <p:spPr bwMode="auto">
          <a:xfrm>
            <a:off x="0" y="0"/>
            <a:ext cx="9144000" cy="861391"/>
          </a:xfrm>
          <a:prstGeom prst="rect">
            <a:avLst/>
          </a:prstGeom>
          <a:solidFill>
            <a:schemeClr val="accent4">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C3589931-AF6E-95DC-64BB-5189543A52B7}"/>
              </a:ext>
            </a:extLst>
          </p:cNvPr>
          <p:cNvSpPr/>
          <p:nvPr userDrawn="1"/>
        </p:nvSpPr>
        <p:spPr bwMode="auto">
          <a:xfrm>
            <a:off x="0" y="6732104"/>
            <a:ext cx="9144000" cy="1258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灯片编号占位符 6">
            <a:extLst>
              <a:ext uri="{FF2B5EF4-FFF2-40B4-BE49-F238E27FC236}">
                <a16:creationId xmlns:a16="http://schemas.microsoft.com/office/drawing/2014/main" id="{50B6D9C0-3281-5669-2E08-7F1F7FADC4DD}"/>
              </a:ext>
            </a:extLst>
          </p:cNvPr>
          <p:cNvSpPr>
            <a:spLocks noGrp="1"/>
          </p:cNvSpPr>
          <p:nvPr>
            <p:ph type="sldNum" sz="quarter" idx="10"/>
          </p:nvPr>
        </p:nvSpPr>
        <p:spPr>
          <a:xfrm>
            <a:off x="8091236" y="6356350"/>
            <a:ext cx="424113" cy="365125"/>
          </a:xfrm>
        </p:spPr>
        <p:txBody>
          <a:bodyPr/>
          <a:lstStyle>
            <a:lvl1pPr>
              <a:defRPr sz="1600" baseline="0">
                <a:solidFill>
                  <a:schemeClr val="tx1"/>
                </a:solidFill>
                <a:latin typeface="Calibri" panose="020F0502020204030204" pitchFamily="34" charset="0"/>
              </a:defRPr>
            </a:lvl1pPr>
          </a:lstStyle>
          <a:p>
            <a:fld id="{6555F715-00A2-473B-A4E8-D5771EBCED9A}" type="slidenum">
              <a:rPr lang="zh-CN" altLang="en-US" smtClean="0"/>
              <a:pPr/>
              <a:t>‹#›</a:t>
            </a:fld>
            <a:endParaRPr lang="zh-CN" altLang="en-US" dirty="0"/>
          </a:p>
        </p:txBody>
      </p:sp>
      <p:sp>
        <p:nvSpPr>
          <p:cNvPr id="4" name="文本框 3">
            <a:extLst>
              <a:ext uri="{FF2B5EF4-FFF2-40B4-BE49-F238E27FC236}">
                <a16:creationId xmlns:a16="http://schemas.microsoft.com/office/drawing/2014/main" id="{63FC4CDF-E6A9-9DCF-4F85-355A7D37EA87}"/>
              </a:ext>
            </a:extLst>
          </p:cNvPr>
          <p:cNvSpPr txBox="1"/>
          <p:nvPr userDrawn="1"/>
        </p:nvSpPr>
        <p:spPr>
          <a:xfrm>
            <a:off x="79513" y="199862"/>
            <a:ext cx="6811617" cy="461665"/>
          </a:xfrm>
          <a:prstGeom prst="rect">
            <a:avLst/>
          </a:prstGeom>
          <a:noFill/>
        </p:spPr>
        <p:txBody>
          <a:bodyPr wrap="square" rtlCol="0">
            <a:spAutoFit/>
          </a:bodyPr>
          <a:lstStyle/>
          <a:p>
            <a:pPr algn="l"/>
            <a:r>
              <a:rPr lang="zh-CN" altLang="en-US" dirty="0">
                <a:solidFill>
                  <a:schemeClr val="bg1"/>
                </a:solidFill>
                <a:latin typeface="黑体" panose="02010609060101010101" pitchFamily="49" charset="-122"/>
                <a:ea typeface="黑体" panose="02010609060101010101" pitchFamily="49" charset="-122"/>
              </a:rPr>
              <a:t>附录</a:t>
            </a:r>
            <a:r>
              <a:rPr lang="en-US" altLang="zh-CN" dirty="0">
                <a:solidFill>
                  <a:schemeClr val="bg1"/>
                </a:solidFill>
                <a:latin typeface="黑体" panose="02010609060101010101" pitchFamily="49" charset="-122"/>
                <a:ea typeface="黑体" panose="02010609060101010101" pitchFamily="49" charset="-122"/>
              </a:rPr>
              <a:t>1  </a:t>
            </a:r>
            <a:r>
              <a:rPr lang="zh-CN" altLang="en-US" dirty="0">
                <a:solidFill>
                  <a:schemeClr val="bg1"/>
                </a:solidFill>
                <a:latin typeface="黑体" panose="02010609060101010101" pitchFamily="49" charset="-122"/>
                <a:ea typeface="黑体" panose="02010609060101010101" pitchFamily="49" charset="-122"/>
              </a:rPr>
              <a:t>一般二阶张量</a:t>
            </a:r>
            <a:r>
              <a:rPr lang="en-US" altLang="zh-CN" baseline="0" dirty="0">
                <a:solidFill>
                  <a:schemeClr val="bg1"/>
                </a:solidFill>
                <a:latin typeface="Arial" panose="020B0604020202020204" pitchFamily="34" charset="0"/>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动力学表达式化简</a:t>
            </a:r>
          </a:p>
        </p:txBody>
      </p:sp>
    </p:spTree>
    <p:extLst>
      <p:ext uri="{BB962C8B-B14F-4D97-AF65-F5344CB8AC3E}">
        <p14:creationId xmlns:p14="http://schemas.microsoft.com/office/powerpoint/2010/main" val="219438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附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4A721B-06F1-1312-2FCE-F47CE59FF9B5}"/>
              </a:ext>
            </a:extLst>
          </p:cNvPr>
          <p:cNvSpPr/>
          <p:nvPr userDrawn="1"/>
        </p:nvSpPr>
        <p:spPr bwMode="auto">
          <a:xfrm>
            <a:off x="0" y="0"/>
            <a:ext cx="9144000" cy="861391"/>
          </a:xfrm>
          <a:prstGeom prst="rect">
            <a:avLst/>
          </a:prstGeom>
          <a:solidFill>
            <a:schemeClr val="accent4">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C3589931-AF6E-95DC-64BB-5189543A52B7}"/>
              </a:ext>
            </a:extLst>
          </p:cNvPr>
          <p:cNvSpPr/>
          <p:nvPr userDrawn="1"/>
        </p:nvSpPr>
        <p:spPr bwMode="auto">
          <a:xfrm>
            <a:off x="0" y="6732104"/>
            <a:ext cx="9144000" cy="1258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灯片编号占位符 6">
            <a:extLst>
              <a:ext uri="{FF2B5EF4-FFF2-40B4-BE49-F238E27FC236}">
                <a16:creationId xmlns:a16="http://schemas.microsoft.com/office/drawing/2014/main" id="{50B6D9C0-3281-5669-2E08-7F1F7FADC4DD}"/>
              </a:ext>
            </a:extLst>
          </p:cNvPr>
          <p:cNvSpPr>
            <a:spLocks noGrp="1"/>
          </p:cNvSpPr>
          <p:nvPr>
            <p:ph type="sldNum" sz="quarter" idx="10"/>
          </p:nvPr>
        </p:nvSpPr>
        <p:spPr>
          <a:xfrm>
            <a:off x="8091236" y="6356350"/>
            <a:ext cx="424113" cy="365125"/>
          </a:xfrm>
        </p:spPr>
        <p:txBody>
          <a:bodyPr/>
          <a:lstStyle>
            <a:lvl1pPr>
              <a:defRPr sz="1600" baseline="0">
                <a:solidFill>
                  <a:schemeClr val="tx1"/>
                </a:solidFill>
                <a:latin typeface="Calibri" panose="020F0502020204030204" pitchFamily="34" charset="0"/>
              </a:defRPr>
            </a:lvl1pPr>
          </a:lstStyle>
          <a:p>
            <a:fld id="{6555F715-00A2-473B-A4E8-D5771EBCED9A}" type="slidenum">
              <a:rPr lang="zh-CN" altLang="en-US" smtClean="0"/>
              <a:pPr/>
              <a:t>‹#›</a:t>
            </a:fld>
            <a:endParaRPr lang="zh-CN" altLang="en-US" dirty="0"/>
          </a:p>
        </p:txBody>
      </p:sp>
      <p:sp>
        <p:nvSpPr>
          <p:cNvPr id="4" name="文本框 3">
            <a:extLst>
              <a:ext uri="{FF2B5EF4-FFF2-40B4-BE49-F238E27FC236}">
                <a16:creationId xmlns:a16="http://schemas.microsoft.com/office/drawing/2014/main" id="{63FC4CDF-E6A9-9DCF-4F85-355A7D37EA87}"/>
              </a:ext>
            </a:extLst>
          </p:cNvPr>
          <p:cNvSpPr txBox="1"/>
          <p:nvPr userDrawn="1"/>
        </p:nvSpPr>
        <p:spPr>
          <a:xfrm>
            <a:off x="79513" y="199862"/>
            <a:ext cx="8908076" cy="461665"/>
          </a:xfrm>
          <a:prstGeom prst="rect">
            <a:avLst/>
          </a:prstGeom>
          <a:noFill/>
        </p:spPr>
        <p:txBody>
          <a:bodyPr wrap="square" rtlCol="0">
            <a:spAutoFit/>
          </a:bodyPr>
          <a:lstStyle/>
          <a:p>
            <a:pPr algn="l"/>
            <a:r>
              <a:rPr lang="zh-CN" altLang="en-US" dirty="0">
                <a:solidFill>
                  <a:schemeClr val="bg1"/>
                </a:solidFill>
                <a:latin typeface="黑体" panose="02010609060101010101" pitchFamily="49" charset="-122"/>
                <a:ea typeface="黑体" panose="02010609060101010101" pitchFamily="49" charset="-122"/>
              </a:rPr>
              <a:t>附录</a:t>
            </a:r>
            <a:r>
              <a:rPr lang="en-US" altLang="zh-CN" dirty="0">
                <a:solidFill>
                  <a:schemeClr val="bg1"/>
                </a:solidFill>
                <a:latin typeface="黑体" panose="02010609060101010101" pitchFamily="49" charset="-122"/>
                <a:ea typeface="黑体" panose="02010609060101010101" pitchFamily="49" charset="-122"/>
              </a:rPr>
              <a:t>2  </a:t>
            </a:r>
            <a:r>
              <a:rPr lang="zh-CN" altLang="en-US" dirty="0">
                <a:solidFill>
                  <a:schemeClr val="bg1"/>
                </a:solidFill>
                <a:latin typeface="黑体" panose="02010609060101010101" pitchFamily="49" charset="-122"/>
                <a:ea typeface="黑体" panose="02010609060101010101" pitchFamily="49" charset="-122"/>
              </a:rPr>
              <a:t>拟向变换自旋赝偶极矢量</a:t>
            </a:r>
            <a:r>
              <a:rPr lang="en-US" altLang="zh-CN" dirty="0">
                <a:solidFill>
                  <a:schemeClr val="bg1"/>
                </a:solidFill>
                <a:latin typeface="+mj-lt"/>
                <a:ea typeface="黑体" panose="02010609060101010101" pitchFamily="49" charset="-122"/>
              </a:rPr>
              <a:t>Thomas-Hamiltonian</a:t>
            </a:r>
            <a:r>
              <a:rPr lang="zh-CN" altLang="en-US" dirty="0">
                <a:solidFill>
                  <a:schemeClr val="bg1"/>
                </a:solidFill>
                <a:latin typeface="黑体" panose="02010609060101010101" pitchFamily="49" charset="-122"/>
                <a:ea typeface="黑体" panose="02010609060101010101" pitchFamily="49" charset="-122"/>
              </a:rPr>
              <a:t>推导</a:t>
            </a:r>
          </a:p>
        </p:txBody>
      </p:sp>
    </p:spTree>
    <p:extLst>
      <p:ext uri="{BB962C8B-B14F-4D97-AF65-F5344CB8AC3E}">
        <p14:creationId xmlns:p14="http://schemas.microsoft.com/office/powerpoint/2010/main" val="2712852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81AC12-6FA0-0E41-0990-8A190A84D712}"/>
              </a:ext>
            </a:extLst>
          </p:cNvPr>
          <p:cNvSpPr/>
          <p:nvPr userDrawn="1"/>
        </p:nvSpPr>
        <p:spPr bwMode="auto">
          <a:xfrm>
            <a:off x="0" y="861391"/>
            <a:ext cx="9144000" cy="58707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灯片编号占位符 2">
            <a:extLst>
              <a:ext uri="{FF2B5EF4-FFF2-40B4-BE49-F238E27FC236}">
                <a16:creationId xmlns:a16="http://schemas.microsoft.com/office/drawing/2014/main" id="{BEBC8B89-FBEC-05A4-6973-CB25F357D28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400" baseline="0">
                <a:solidFill>
                  <a:schemeClr val="tx1"/>
                </a:solidFill>
                <a:latin typeface="Calibri" panose="020F0502020204030204" pitchFamily="34" charset="0"/>
              </a:defRPr>
            </a:lvl1pPr>
          </a:lstStyle>
          <a:p>
            <a:fld id="{6555F715-00A2-473B-A4E8-D5771EBCED9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p:txStyles>
    <p:titleStyle>
      <a:lvl1pPr algn="ctr" rtl="0" eaLnBrk="1" fontAlgn="base" hangingPunct="1">
        <a:spcBef>
          <a:spcPct val="0"/>
        </a:spcBef>
        <a:spcAft>
          <a:spcPct val="0"/>
        </a:spcAft>
        <a:defRPr kumimoji="1" sz="4400" kern="12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0.bin"/><Relationship Id="rId4" Type="http://schemas.openxmlformats.org/officeDocument/2006/relationships/image" Target="../media/image2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22.bin"/><Relationship Id="rId4" Type="http://schemas.openxmlformats.org/officeDocument/2006/relationships/image" Target="../media/image28.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24.bin"/><Relationship Id="rId4" Type="http://schemas.openxmlformats.org/officeDocument/2006/relationships/image" Target="../media/image3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w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34.wmf"/><Relationship Id="rId4" Type="http://schemas.openxmlformats.org/officeDocument/2006/relationships/oleObject" Target="../embeddings/oleObject26.bin"/></Relationships>
</file>

<file path=ppt/slides/_rels/slide1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40.png"/><Relationship Id="rId7" Type="http://schemas.openxmlformats.org/officeDocument/2006/relationships/oleObject" Target="../embeddings/oleObject29.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wmf"/><Relationship Id="rId10" Type="http://schemas.openxmlformats.org/officeDocument/2006/relationships/image" Target="../media/image39.wmf"/><Relationship Id="rId4" Type="http://schemas.openxmlformats.org/officeDocument/2006/relationships/oleObject" Target="../embeddings/oleObject28.bin"/><Relationship Id="rId9" Type="http://schemas.openxmlformats.org/officeDocument/2006/relationships/oleObject" Target="../embeddings/oleObject30.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1.bin"/><Relationship Id="rId7" Type="http://schemas.openxmlformats.org/officeDocument/2006/relationships/image" Target="../media/image40.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44.png"/><Relationship Id="rId10" Type="http://schemas.openxmlformats.org/officeDocument/2006/relationships/image" Target="../media/image42.png"/><Relationship Id="rId4" Type="http://schemas.openxmlformats.org/officeDocument/2006/relationships/image" Target="../media/image35.wmf"/><Relationship Id="rId9" Type="http://schemas.openxmlformats.org/officeDocument/2006/relationships/image" Target="../media/image41.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oleObject" Target="../embeddings/oleObject34.bin"/><Relationship Id="rId7" Type="http://schemas.openxmlformats.org/officeDocument/2006/relationships/image" Target="../media/image43.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oleObject" Target="../embeddings/oleObject35.bin"/><Relationship Id="rId5" Type="http://schemas.openxmlformats.org/officeDocument/2006/relationships/image" Target="../media/image47.png"/><Relationship Id="rId10" Type="http://schemas.openxmlformats.org/officeDocument/2006/relationships/image" Target="../media/image45.png"/><Relationship Id="rId4" Type="http://schemas.openxmlformats.org/officeDocument/2006/relationships/image" Target="../media/image35.wmf"/><Relationship Id="rId9" Type="http://schemas.openxmlformats.org/officeDocument/2006/relationships/image" Target="../media/image44.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38.bin"/><Relationship Id="rId4" Type="http://schemas.openxmlformats.org/officeDocument/2006/relationships/image" Target="../media/image46.wmf"/></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wmf"/><Relationship Id="rId5" Type="http://schemas.openxmlformats.org/officeDocument/2006/relationships/oleObject" Target="../embeddings/oleObject43.bin"/><Relationship Id="rId4" Type="http://schemas.openxmlformats.org/officeDocument/2006/relationships/image" Target="../media/image5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46.bin"/><Relationship Id="rId4" Type="http://schemas.openxmlformats.org/officeDocument/2006/relationships/image" Target="../media/image54.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oleObject" Target="../embeddings/oleObject48.bin"/><Relationship Id="rId4" Type="http://schemas.openxmlformats.org/officeDocument/2006/relationships/image" Target="../media/image56.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50.bin"/><Relationship Id="rId4" Type="http://schemas.openxmlformats.org/officeDocument/2006/relationships/image" Target="../media/image58.wmf"/></Relationships>
</file>

<file path=ppt/slides/_rels/slide28.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4.wmf"/><Relationship Id="rId2" Type="http://schemas.openxmlformats.org/officeDocument/2006/relationships/notesSlide" Target="../notesSlides/notesSlide27.xml"/><Relationship Id="rId16" Type="http://schemas.openxmlformats.org/officeDocument/2006/relationships/image" Target="../media/image66.wmf"/><Relationship Id="rId1" Type="http://schemas.openxmlformats.org/officeDocument/2006/relationships/slideLayout" Target="../slideLayouts/slideLayout2.xml"/><Relationship Id="rId6" Type="http://schemas.openxmlformats.org/officeDocument/2006/relationships/image" Target="../media/image61.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4.bin"/><Relationship Id="rId14" Type="http://schemas.openxmlformats.org/officeDocument/2006/relationships/image" Target="../media/image65.wmf"/></Relationships>
</file>

<file path=ppt/slides/_rels/slide29.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oleObject" Target="../embeddings/oleObject59.bin"/><Relationship Id="rId4" Type="http://schemas.openxmlformats.org/officeDocument/2006/relationships/image" Target="../media/image67.w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oleObject" Target="../embeddings/oleObject63.bin"/><Relationship Id="rId18" Type="http://schemas.openxmlformats.org/officeDocument/2006/relationships/oleObject" Target="../embeddings/oleObject66.bin"/><Relationship Id="rId3" Type="http://schemas.openxmlformats.org/officeDocument/2006/relationships/image" Target="../media/image70.png"/><Relationship Id="rId21" Type="http://schemas.openxmlformats.org/officeDocument/2006/relationships/oleObject" Target="../embeddings/oleObject68.bin"/><Relationship Id="rId7" Type="http://schemas.openxmlformats.org/officeDocument/2006/relationships/image" Target="../media/image74.png"/><Relationship Id="rId12" Type="http://schemas.openxmlformats.org/officeDocument/2006/relationships/image" Target="../media/image77.wmf"/><Relationship Id="rId17" Type="http://schemas.openxmlformats.org/officeDocument/2006/relationships/image" Target="../media/image79.wmf"/><Relationship Id="rId2" Type="http://schemas.openxmlformats.org/officeDocument/2006/relationships/notesSlide" Target="../notesSlides/notesSlide29.xml"/><Relationship Id="rId16" Type="http://schemas.openxmlformats.org/officeDocument/2006/relationships/oleObject" Target="../embeddings/oleObject65.bin"/><Relationship Id="rId20"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oleObject" Target="../embeddings/oleObject62.bin"/><Relationship Id="rId5" Type="http://schemas.openxmlformats.org/officeDocument/2006/relationships/image" Target="../media/image72.png"/><Relationship Id="rId15" Type="http://schemas.openxmlformats.org/officeDocument/2006/relationships/oleObject" Target="../embeddings/oleObject64.bin"/><Relationship Id="rId23" Type="http://schemas.openxmlformats.org/officeDocument/2006/relationships/image" Target="../media/image82.svg"/><Relationship Id="rId10" Type="http://schemas.openxmlformats.org/officeDocument/2006/relationships/image" Target="../media/image76.wmf"/><Relationship Id="rId19" Type="http://schemas.openxmlformats.org/officeDocument/2006/relationships/image" Target="../media/image80.wmf"/><Relationship Id="rId4" Type="http://schemas.openxmlformats.org/officeDocument/2006/relationships/image" Target="../media/image71.png"/><Relationship Id="rId9" Type="http://schemas.openxmlformats.org/officeDocument/2006/relationships/oleObject" Target="../embeddings/oleObject61.bin"/><Relationship Id="rId14" Type="http://schemas.openxmlformats.org/officeDocument/2006/relationships/image" Target="../media/image78.wmf"/><Relationship Id="rId22"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90.bin"/><Relationship Id="rId13" Type="http://schemas.openxmlformats.org/officeDocument/2006/relationships/image" Target="../media/image84.wmf"/><Relationship Id="rId18" Type="http://schemas.openxmlformats.org/officeDocument/2006/relationships/oleObject" Target="../embeddings/oleObject72.bin"/><Relationship Id="rId26" Type="http://schemas.openxmlformats.org/officeDocument/2006/relationships/oleObject" Target="../embeddings/oleObject74.bin"/><Relationship Id="rId3" Type="http://schemas.openxmlformats.org/officeDocument/2006/relationships/image" Target="../media/image86.png"/><Relationship Id="rId21" Type="http://schemas.openxmlformats.org/officeDocument/2006/relationships/oleObject" Target="../embeddings/oleObject73.bin"/><Relationship Id="rId7" Type="http://schemas.openxmlformats.org/officeDocument/2006/relationships/image" Target="../media/image83.wmf"/><Relationship Id="rId12" Type="http://schemas.openxmlformats.org/officeDocument/2006/relationships/oleObject" Target="../embeddings/oleObject70.bin"/><Relationship Id="rId17" Type="http://schemas.openxmlformats.org/officeDocument/2006/relationships/image" Target="../media/image840.wmf"/><Relationship Id="rId25" Type="http://schemas.openxmlformats.org/officeDocument/2006/relationships/image" Target="../media/image87.png"/><Relationship Id="rId2" Type="http://schemas.openxmlformats.org/officeDocument/2006/relationships/notesSlide" Target="../notesSlides/notesSlide30.xml"/><Relationship Id="rId16" Type="http://schemas.openxmlformats.org/officeDocument/2006/relationships/oleObject" Target="../embeddings/oleObject710.bin"/><Relationship Id="rId20" Type="http://schemas.openxmlformats.org/officeDocument/2006/relationships/oleObject" Target="../embeddings/oleObject720.bin"/><Relationship Id="rId1" Type="http://schemas.openxmlformats.org/officeDocument/2006/relationships/slideLayout" Target="../slideLayouts/slideLayout2.xml"/><Relationship Id="rId6" Type="http://schemas.openxmlformats.org/officeDocument/2006/relationships/oleObject" Target="../embeddings/oleObject69.bin"/><Relationship Id="rId11" Type="http://schemas.openxmlformats.org/officeDocument/2006/relationships/image" Target="../media/image84.wmf"/><Relationship Id="rId24" Type="http://schemas.openxmlformats.org/officeDocument/2006/relationships/image" Target="../media/image790.wmf"/><Relationship Id="rId5" Type="http://schemas.openxmlformats.org/officeDocument/2006/relationships/image" Target="../media/image73.svg"/><Relationship Id="rId15" Type="http://schemas.openxmlformats.org/officeDocument/2006/relationships/image" Target="../media/image78.wmf"/><Relationship Id="rId23" Type="http://schemas.openxmlformats.org/officeDocument/2006/relationships/oleObject" Target="../embeddings/oleObject640.bin"/><Relationship Id="rId10" Type="http://schemas.openxmlformats.org/officeDocument/2006/relationships/oleObject" Target="../embeddings/oleObject70.bin"/><Relationship Id="rId19" Type="http://schemas.openxmlformats.org/officeDocument/2006/relationships/image" Target="../media/image85.wmf"/><Relationship Id="rId4" Type="http://schemas.openxmlformats.org/officeDocument/2006/relationships/image" Target="../media/image72.png"/><Relationship Id="rId9" Type="http://schemas.openxmlformats.org/officeDocument/2006/relationships/image" Target="../media/image81.wmf"/><Relationship Id="rId14" Type="http://schemas.openxmlformats.org/officeDocument/2006/relationships/oleObject" Target="../embeddings/oleObject71.bin"/><Relationship Id="rId22" Type="http://schemas.openxmlformats.org/officeDocument/2006/relationships/image" Target="../media/image79.wmf"/><Relationship Id="rId27" Type="http://schemas.openxmlformats.org/officeDocument/2006/relationships/image" Target="../media/image86.wmf"/></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87.wmf"/></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4.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3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8.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20.wmf"/><Relationship Id="rId7" Type="http://schemas.openxmlformats.org/officeDocument/2006/relationships/oleObject" Target="../embeddings/oleObject78.bin"/><Relationship Id="rId2" Type="http://schemas.openxmlformats.org/officeDocument/2006/relationships/oleObject" Target="../embeddings/oleObject76.bin"/><Relationship Id="rId1" Type="http://schemas.openxmlformats.org/officeDocument/2006/relationships/slideLayout" Target="../slideLayouts/slideLayout2.xml"/><Relationship Id="rId6" Type="http://schemas.openxmlformats.org/officeDocument/2006/relationships/image" Target="../media/image961.png"/><Relationship Id="rId5" Type="http://schemas.openxmlformats.org/officeDocument/2006/relationships/image" Target="../media/image121.wmf"/><Relationship Id="rId10" Type="http://schemas.openxmlformats.org/officeDocument/2006/relationships/image" Target="../media/image123.wmf"/><Relationship Id="rId4" Type="http://schemas.openxmlformats.org/officeDocument/2006/relationships/oleObject" Target="../embeddings/oleObject77.bin"/><Relationship Id="rId9" Type="http://schemas.openxmlformats.org/officeDocument/2006/relationships/oleObject" Target="../embeddings/oleObject79.bin"/></Relationships>
</file>

<file path=ppt/slides/_rels/slide37.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80.bin"/><Relationship Id="rId1" Type="http://schemas.openxmlformats.org/officeDocument/2006/relationships/slideLayout" Target="../slideLayouts/slideLayout2.xml"/><Relationship Id="rId6" Type="http://schemas.openxmlformats.org/officeDocument/2006/relationships/image" Target="../media/image125.wmf"/><Relationship Id="rId5" Type="http://schemas.openxmlformats.org/officeDocument/2006/relationships/oleObject" Target="../embeddings/oleObject81.bin"/><Relationship Id="rId4" Type="http://schemas.openxmlformats.org/officeDocument/2006/relationships/image" Target="../media/image1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6.wmf"/><Relationship Id="rId7" Type="http://schemas.openxmlformats.org/officeDocument/2006/relationships/oleObject" Target="../embeddings/oleObject84.bin"/><Relationship Id="rId2" Type="http://schemas.openxmlformats.org/officeDocument/2006/relationships/oleObject" Target="../embeddings/oleObject82.bin"/><Relationship Id="rId1" Type="http://schemas.openxmlformats.org/officeDocument/2006/relationships/slideLayout" Target="../slideLayouts/slideLayout2.xml"/><Relationship Id="rId6" Type="http://schemas.openxmlformats.org/officeDocument/2006/relationships/image" Target="../media/image961.png"/><Relationship Id="rId5" Type="http://schemas.openxmlformats.org/officeDocument/2006/relationships/image" Target="../media/image127.wmf"/><Relationship Id="rId10" Type="http://schemas.openxmlformats.org/officeDocument/2006/relationships/image" Target="../media/image129.wmf"/><Relationship Id="rId4" Type="http://schemas.openxmlformats.org/officeDocument/2006/relationships/oleObject" Target="../embeddings/oleObject83.bin"/><Relationship Id="rId9" Type="http://schemas.openxmlformats.org/officeDocument/2006/relationships/oleObject" Target="../embeddings/oleObject85.bin"/></Relationships>
</file>

<file path=ppt/slides/_rels/slide3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86.bin"/><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40.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31.wmf"/><Relationship Id="rId7" Type="http://schemas.openxmlformats.org/officeDocument/2006/relationships/image" Target="../media/image1180.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oleObject" Target="../embeddings/oleObject87.bin"/><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1.png"/><Relationship Id="rId11" Type="http://schemas.openxmlformats.org/officeDocument/2006/relationships/image" Target="../media/image122.png"/><Relationship Id="rId5" Type="http://schemas.openxmlformats.org/officeDocument/2006/relationships/image" Target="../media/image1160.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30.png"/><Relationship Id="rId9" Type="http://schemas.openxmlformats.org/officeDocument/2006/relationships/image" Target="../media/image120.png"/><Relationship Id="rId14"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oleObject" Target="../embeddings/oleObject88.bin"/><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89.bin"/><Relationship Id="rId1" Type="http://schemas.openxmlformats.org/officeDocument/2006/relationships/slideLayout" Target="../slideLayouts/slideLayout2.xml"/><Relationship Id="rId6" Type="http://schemas.openxmlformats.org/officeDocument/2006/relationships/image" Target="../media/image134.wmf"/><Relationship Id="rId5" Type="http://schemas.openxmlformats.org/officeDocument/2006/relationships/oleObject" Target="../embeddings/oleObject90.bin"/><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oleObject" Target="../embeddings/oleObject91.bin"/><Relationship Id="rId1" Type="http://schemas.openxmlformats.org/officeDocument/2006/relationships/slideLayout" Target="../slideLayouts/slideLayout2.xml"/><Relationship Id="rId6" Type="http://schemas.openxmlformats.org/officeDocument/2006/relationships/image" Target="../media/image136.wmf"/><Relationship Id="rId5" Type="http://schemas.openxmlformats.org/officeDocument/2006/relationships/oleObject" Target="../embeddings/oleObject92.bin"/><Relationship Id="rId4" Type="http://schemas.openxmlformats.org/officeDocument/2006/relationships/image" Target="../media/image137.png"/></Relationships>
</file>

<file path=ppt/slides/_rels/slide44.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93.bin"/><Relationship Id="rId1" Type="http://schemas.openxmlformats.org/officeDocument/2006/relationships/slideLayout" Target="../slideLayouts/slideLayout2.xml"/><Relationship Id="rId6" Type="http://schemas.openxmlformats.org/officeDocument/2006/relationships/image" Target="../media/image138.wmf"/><Relationship Id="rId5" Type="http://schemas.openxmlformats.org/officeDocument/2006/relationships/oleObject" Target="../embeddings/oleObject94.bin"/><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95.bin"/><Relationship Id="rId1" Type="http://schemas.openxmlformats.org/officeDocument/2006/relationships/slideLayout" Target="../slideLayouts/slideLayout2.xml"/><Relationship Id="rId5" Type="http://schemas.openxmlformats.org/officeDocument/2006/relationships/image" Target="../media/image140.wmf"/><Relationship Id="rId4" Type="http://schemas.openxmlformats.org/officeDocument/2006/relationships/oleObject" Target="../embeddings/oleObject96.bin"/></Relationships>
</file>

<file path=ppt/slides/_rels/slide46.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97.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oleObject" Target="../embeddings/oleObject98.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99.bin"/><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44.wmf"/></Relationships>
</file>

<file path=ppt/slides/_rels/slide5.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9.bin"/></Relationships>
</file>

<file path=ppt/slides/_rels/slide50.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oleObject" Target="../embeddings/oleObject101.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oleObject" Target="../embeddings/oleObject102.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oleObject" Target="../embeddings/oleObject103.bin"/><Relationship Id="rId1" Type="http://schemas.openxmlformats.org/officeDocument/2006/relationships/slideLayout" Target="../slideLayouts/slideLayout2.xml"/><Relationship Id="rId5" Type="http://schemas.openxmlformats.org/officeDocument/2006/relationships/image" Target="../media/image148.wmf"/><Relationship Id="rId4" Type="http://schemas.openxmlformats.org/officeDocument/2006/relationships/oleObject" Target="../embeddings/oleObject104.bin"/></Relationships>
</file>

<file path=ppt/slides/_rels/slide5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oleObject" Target="../embeddings/oleObject105.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106.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07.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oleObject" Target="../embeddings/oleObject108.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oleObject" Target="../embeddings/oleObject109.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oleObject" Target="../embeddings/oleObject110.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11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1.bin"/><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12.bin"/><Relationship Id="rId4" Type="http://schemas.openxmlformats.org/officeDocument/2006/relationships/image" Target="../media/image20.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oleObject" Target="../embeddings/oleObject119.bin"/><Relationship Id="rId18" Type="http://schemas.openxmlformats.org/officeDocument/2006/relationships/image" Target="../media/image138.png"/><Relationship Id="rId3" Type="http://schemas.openxmlformats.org/officeDocument/2006/relationships/image" Target="../media/image156.wmf"/><Relationship Id="rId21" Type="http://schemas.openxmlformats.org/officeDocument/2006/relationships/image" Target="../media/image141.png"/><Relationship Id="rId7" Type="http://schemas.openxmlformats.org/officeDocument/2006/relationships/image" Target="../media/image158.wmf"/><Relationship Id="rId12" Type="http://schemas.openxmlformats.org/officeDocument/2006/relationships/oleObject" Target="../embeddings/oleObject118.bin"/><Relationship Id="rId17" Type="http://schemas.openxmlformats.org/officeDocument/2006/relationships/image" Target="../media/image142.png"/><Relationship Id="rId2" Type="http://schemas.openxmlformats.org/officeDocument/2006/relationships/oleObject" Target="../embeddings/oleObject112.bin"/><Relationship Id="rId16" Type="http://schemas.openxmlformats.org/officeDocument/2006/relationships/image" Target="../media/image160.wmf"/><Relationship Id="rId20" Type="http://schemas.openxmlformats.org/officeDocument/2006/relationships/image" Target="../media/image161.wmf"/><Relationship Id="rId1" Type="http://schemas.openxmlformats.org/officeDocument/2006/relationships/slideLayout" Target="../slideLayouts/slideLayout2.xml"/><Relationship Id="rId6" Type="http://schemas.openxmlformats.org/officeDocument/2006/relationships/oleObject" Target="../embeddings/oleObject114.bin"/><Relationship Id="rId11" Type="http://schemas.openxmlformats.org/officeDocument/2006/relationships/oleObject" Target="../embeddings/oleObject117.bin"/><Relationship Id="rId5" Type="http://schemas.openxmlformats.org/officeDocument/2006/relationships/image" Target="../media/image157.wmf"/><Relationship Id="rId15" Type="http://schemas.openxmlformats.org/officeDocument/2006/relationships/oleObject" Target="../embeddings/oleObject120.bin"/><Relationship Id="rId10" Type="http://schemas.openxmlformats.org/officeDocument/2006/relationships/oleObject" Target="../embeddings/oleObject116.bin"/><Relationship Id="rId19" Type="http://schemas.openxmlformats.org/officeDocument/2006/relationships/oleObject" Target="../embeddings/oleObject121.bin"/><Relationship Id="rId4" Type="http://schemas.openxmlformats.org/officeDocument/2006/relationships/oleObject" Target="../embeddings/oleObject113.bin"/><Relationship Id="rId9" Type="http://schemas.openxmlformats.org/officeDocument/2006/relationships/image" Target="../media/image79.wmf"/><Relationship Id="rId14" Type="http://schemas.openxmlformats.org/officeDocument/2006/relationships/image" Target="../media/image159.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image" Target="../media/image1380.png"/><Relationship Id="rId1" Type="http://schemas.openxmlformats.org/officeDocument/2006/relationships/slideLayout" Target="../slideLayouts/slideLayout2.xml"/><Relationship Id="rId4" Type="http://schemas.openxmlformats.org/officeDocument/2006/relationships/image" Target="../media/image162.wmf"/></Relationships>
</file>

<file path=ppt/slides/_rels/slide63.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oleObject" Target="../embeddings/oleObject123.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oleObject" Target="../embeddings/oleObject124.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65.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66.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68.wmf"/><Relationship Id="rId5" Type="http://schemas.openxmlformats.org/officeDocument/2006/relationships/oleObject" Target="../embeddings/oleObject128.bin"/><Relationship Id="rId4" Type="http://schemas.openxmlformats.org/officeDocument/2006/relationships/image" Target="../media/image167.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69.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71.wmf"/><Relationship Id="rId5" Type="http://schemas.openxmlformats.org/officeDocument/2006/relationships/oleObject" Target="../embeddings/oleObject131.bin"/><Relationship Id="rId4" Type="http://schemas.openxmlformats.org/officeDocument/2006/relationships/image" Target="../media/image170.wm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72.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73.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7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7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76.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77.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78.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80.wmf"/><Relationship Id="rId5" Type="http://schemas.openxmlformats.org/officeDocument/2006/relationships/oleObject" Target="../embeddings/oleObject140.bin"/><Relationship Id="rId4" Type="http://schemas.openxmlformats.org/officeDocument/2006/relationships/image" Target="../media/image179.wmf"/></Relationships>
</file>

<file path=ppt/slides/_rels/slide78.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oleObject" Target="../embeddings/oleObject141.bin"/><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oleObject" Target="../embeddings/oleObject142.bin"/><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oleObject" Target="../embeddings/oleObject13.bin"/><Relationship Id="rId7" Type="http://schemas.openxmlformats.org/officeDocument/2006/relationships/image" Target="../media/image2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14.bin"/><Relationship Id="rId10" Type="http://schemas.openxmlformats.org/officeDocument/2006/relationships/image" Target="../media/image22.wmf"/><Relationship Id="rId4" Type="http://schemas.openxmlformats.org/officeDocument/2006/relationships/image" Target="../media/image20.wmf"/><Relationship Id="rId9" Type="http://schemas.openxmlformats.org/officeDocument/2006/relationships/oleObject" Target="../embeddings/oleObject15.bin"/></Relationships>
</file>

<file path=ppt/slides/_rels/slide80.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oleObject" Target="../embeddings/oleObject143.bin"/><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oleObject" Target="../embeddings/oleObject144.bin"/><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oleObject" Target="../embeddings/oleObject145.bin"/><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oleObject" Target="../embeddings/oleObject146.bin"/><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494724-7B24-09C9-7922-AB1051D9B5D6}"/>
              </a:ext>
            </a:extLst>
          </p:cNvPr>
          <p:cNvSpPr txBox="1"/>
          <p:nvPr/>
        </p:nvSpPr>
        <p:spPr>
          <a:xfrm>
            <a:off x="255104" y="1612858"/>
            <a:ext cx="8633791" cy="1323439"/>
          </a:xfrm>
          <a:prstGeom prst="rect">
            <a:avLst/>
          </a:prstGeom>
          <a:noFill/>
        </p:spPr>
        <p:txBody>
          <a:bodyPr wrap="square" rtlCol="0">
            <a:spAutoFit/>
          </a:bodyPr>
          <a:lstStyle/>
          <a:p>
            <a:pPr algn="ctr"/>
            <a:r>
              <a:rPr lang="en-US" altLang="zh-CN" sz="4000" spc="200" dirty="0">
                <a:latin typeface="+mn-lt"/>
                <a:ea typeface="黑体" panose="02010609060101010101" pitchFamily="49" charset="-122"/>
              </a:rPr>
              <a:t>Thomas</a:t>
            </a:r>
            <a:r>
              <a:rPr lang="zh-CN" altLang="en-US" sz="4000" spc="200" dirty="0">
                <a:latin typeface="黑体" panose="02010609060101010101" pitchFamily="49" charset="-122"/>
                <a:ea typeface="黑体" panose="02010609060101010101" pitchFamily="49" charset="-122"/>
              </a:rPr>
              <a:t>动力学与</a:t>
            </a:r>
            <a:endParaRPr lang="en-US" altLang="zh-CN" sz="4000" spc="200" dirty="0">
              <a:latin typeface="黑体" panose="02010609060101010101" pitchFamily="49" charset="-122"/>
              <a:ea typeface="黑体" panose="02010609060101010101" pitchFamily="49" charset="-122"/>
            </a:endParaRPr>
          </a:p>
          <a:p>
            <a:pPr algn="ctr"/>
            <a:r>
              <a:rPr lang="zh-CN" altLang="en-US" sz="4000" spc="200" dirty="0">
                <a:latin typeface="黑体" panose="02010609060101010101" pitchFamily="49" charset="-122"/>
                <a:ea typeface="黑体" panose="02010609060101010101" pitchFamily="49" charset="-122"/>
              </a:rPr>
              <a:t>自旋赝偶极矢量</a:t>
            </a:r>
            <a:r>
              <a:rPr lang="en-US" altLang="zh-CN" sz="4000" spc="200" dirty="0">
                <a:latin typeface="黑体" panose="02010609060101010101" pitchFamily="49" charset="-122"/>
                <a:ea typeface="黑体" panose="02010609060101010101" pitchFamily="49" charset="-122"/>
              </a:rPr>
              <a:t>(</a:t>
            </a:r>
            <a:r>
              <a:rPr lang="zh-CN" altLang="en-US" sz="4000" spc="200" dirty="0">
                <a:latin typeface="黑体" panose="02010609060101010101" pitchFamily="49" charset="-122"/>
                <a:ea typeface="黑体" panose="02010609060101010101" pitchFamily="49" charset="-122"/>
              </a:rPr>
              <a:t>张量</a:t>
            </a:r>
            <a:r>
              <a:rPr lang="en-US" altLang="zh-CN" sz="4000" spc="200" dirty="0">
                <a:latin typeface="黑体" panose="02010609060101010101" pitchFamily="49" charset="-122"/>
                <a:ea typeface="黑体" panose="02010609060101010101" pitchFamily="49" charset="-122"/>
              </a:rPr>
              <a:t>)</a:t>
            </a:r>
            <a:endParaRPr lang="zh-CN" altLang="en-US" sz="4000" spc="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AA9456D-204A-6122-7899-F5207B6AABD5}"/>
                  </a:ext>
                </a:extLst>
              </p:cNvPr>
              <p:cNvSpPr txBox="1"/>
              <p:nvPr/>
            </p:nvSpPr>
            <p:spPr>
              <a:xfrm>
                <a:off x="4690858" y="3931327"/>
                <a:ext cx="1633558" cy="6183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l-GR"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t>𝜇</m:t>
                              </m:r>
                            </m:e>
                          </m:acc>
                        </m:e>
                        <m:sub>
                          <m:r>
                            <m:rPr>
                              <m:sty m:val="p"/>
                            </m:rPr>
                            <a:rPr lang="en-US" altLang="zh-CN" sz="18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m:t>
                          </m:r>
                        </m:sub>
                      </m:sSub>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𝑒</m:t>
                          </m:r>
                        </m:num>
                        <m:den>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𝑚𝑐</m:t>
                          </m:r>
                        </m:den>
                      </m:f>
                      <m:f>
                        <m:fPr>
                          <m:ctrlP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l-GR" altLang="zh-CN" sz="1800" b="0" i="1">
                              <a:solidFill>
                                <a:schemeClr val="tx1"/>
                              </a:solidFill>
                              <a:latin typeface="Cambria Math" panose="02040503050406030204" pitchFamily="18" charset="0"/>
                              <a:ea typeface="Cambria Math" panose="02040503050406030204" pitchFamily="18" charset="0"/>
                              <a:cs typeface="Arial" panose="020B0604020202020204" pitchFamily="34" charset="0"/>
                            </a:rPr>
                            <m:t>ℏ</m:t>
                          </m:r>
                        </m:num>
                        <m:den>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acc>
                        <m:accPr>
                          <m:chr m:val="⃑"/>
                          <m:ctrlP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m:rPr>
                              <m:nor/>
                            </m:rPr>
                            <a:rPr lang="el-GR" altLang="zh-CN" sz="18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σ</m:t>
                          </m:r>
                        </m:e>
                      </m:acc>
                    </m:oMath>
                  </m:oMathPara>
                </a14:m>
                <a:endParaRPr lang="zh-CN" altLang="en-US" sz="1800" i="1" dirty="0">
                  <a:solidFill>
                    <a:schemeClr val="tx1"/>
                  </a:solidFill>
                  <a:latin typeface="Cambria Math" panose="02040503050406030204" pitchFamily="18" charset="0"/>
                  <a:cs typeface="Arial" panose="020B0604020202020204" pitchFamily="34" charset="0"/>
                </a:endParaRPr>
              </a:p>
            </p:txBody>
          </p:sp>
        </mc:Choice>
        <mc:Fallback xmlns="">
          <p:sp>
            <p:nvSpPr>
              <p:cNvPr id="22" name="文本框 21">
                <a:extLst>
                  <a:ext uri="{FF2B5EF4-FFF2-40B4-BE49-F238E27FC236}">
                    <a16:creationId xmlns:a16="http://schemas.microsoft.com/office/drawing/2014/main" id="{FAA9456D-204A-6122-7899-F5207B6AABD5}"/>
                  </a:ext>
                </a:extLst>
              </p:cNvPr>
              <p:cNvSpPr txBox="1">
                <a:spLocks noRot="1" noChangeAspect="1" noMove="1" noResize="1" noEditPoints="1" noAdjustHandles="1" noChangeArrowheads="1" noChangeShapeType="1" noTextEdit="1"/>
              </p:cNvSpPr>
              <p:nvPr/>
            </p:nvSpPr>
            <p:spPr>
              <a:xfrm>
                <a:off x="4690858" y="3931327"/>
                <a:ext cx="1633558" cy="618312"/>
              </a:xfrm>
              <a:prstGeom prst="rect">
                <a:avLst/>
              </a:prstGeom>
              <a:blipFill>
                <a:blip r:embed="rId3"/>
                <a:stretch>
                  <a:fillRect/>
                </a:stretch>
              </a:blipFill>
            </p:spPr>
            <p:txBody>
              <a:bodyPr/>
              <a:lstStyle/>
              <a:p>
                <a:r>
                  <a:rPr lang="zh-CN" altLang="en-US">
                    <a:noFill/>
                  </a:rPr>
                  <a:t> </a:t>
                </a:r>
              </a:p>
            </p:txBody>
          </p:sp>
        </mc:Fallback>
      </mc:AlternateContent>
      <p:pic>
        <p:nvPicPr>
          <p:cNvPr id="24" name="图形 23" descr="关闭 纯色填充">
            <a:extLst>
              <a:ext uri="{FF2B5EF4-FFF2-40B4-BE49-F238E27FC236}">
                <a16:creationId xmlns:a16="http://schemas.microsoft.com/office/drawing/2014/main" id="{288D440D-7707-D6FC-9514-67C8CC3D9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5761" y="5540785"/>
            <a:ext cx="225049" cy="204277"/>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1D2EE82-4315-6CFA-BE1F-0B45B5F55DDD}"/>
                  </a:ext>
                </a:extLst>
              </p:cNvPr>
              <p:cNvSpPr txBox="1"/>
              <p:nvPr/>
            </p:nvSpPr>
            <p:spPr>
              <a:xfrm>
                <a:off x="4748893" y="4626206"/>
                <a:ext cx="2304671" cy="61831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l-GR"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𝜇</m:t>
                              </m:r>
                            </m:e>
                          </m:acc>
                        </m:e>
                        <m:sub>
                          <m:r>
                            <m:rPr>
                              <m:sty m:val="p"/>
                            </m:rPr>
                            <a:rPr lang="en-US" altLang="zh-CN" sz="18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E</m:t>
                          </m:r>
                        </m:sub>
                      </m:sSub>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f>
                        <m:fPr>
                          <m:ctrlPr>
                            <a:rPr lang="en-US"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b="0" i="1">
                              <a:solidFill>
                                <a:schemeClr val="tx1"/>
                              </a:solidFill>
                              <a:latin typeface="Cambria Math" panose="02040503050406030204" pitchFamily="18" charset="0"/>
                              <a:ea typeface="Cambria Math" panose="02040503050406030204" pitchFamily="18" charset="0"/>
                              <a:cs typeface="Arial" panose="020B0604020202020204" pitchFamily="34" charset="0"/>
                            </a:rPr>
                            <m:t>𝑒</m:t>
                          </m:r>
                        </m:num>
                        <m:den>
                          <m:r>
                            <a:rPr lang="en-US" altLang="zh-CN" sz="1800" b="0" i="1">
                              <a:solidFill>
                                <a:schemeClr val="tx1"/>
                              </a:solidFill>
                              <a:latin typeface="Cambria Math" panose="02040503050406030204" pitchFamily="18" charset="0"/>
                              <a:ea typeface="Cambria Math" panose="02040503050406030204" pitchFamily="18" charset="0"/>
                              <a:cs typeface="Arial" panose="020B0604020202020204" pitchFamily="34" charset="0"/>
                            </a:rPr>
                            <m:t>𝑚𝑐</m:t>
                          </m:r>
                        </m:den>
                      </m:f>
                      <m:f>
                        <m:fPr>
                          <m:ctrlP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l-GR" altLang="zh-CN" sz="1800" b="0" i="1">
                              <a:solidFill>
                                <a:schemeClr val="tx1"/>
                              </a:solidFill>
                              <a:latin typeface="Cambria Math" panose="02040503050406030204" pitchFamily="18" charset="0"/>
                              <a:ea typeface="Cambria Math" panose="02040503050406030204" pitchFamily="18" charset="0"/>
                              <a:cs typeface="Arial" panose="020B0604020202020204" pitchFamily="34" charset="0"/>
                            </a:rPr>
                            <m:t>ℏ</m:t>
                          </m:r>
                        </m:num>
                        <m:den>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acc>
                        <m:accPr>
                          <m:chr m:val="⃑"/>
                          <m:ctrlP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m:rPr>
                              <m:nor/>
                            </m:rPr>
                            <a:rPr lang="el-GR" altLang="zh-CN" sz="18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σ</m:t>
                          </m:r>
                        </m:e>
                      </m:acc>
                      <m: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l-GR"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l-GR"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l-GR"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𝛽</m:t>
                              </m:r>
                            </m:e>
                          </m:acc>
                        </m:e>
                        <m:sub>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𝑝</m:t>
                          </m:r>
                        </m:sub>
                      </m:sSub>
                      <m:r>
                        <a:rPr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zh-CN" altLang="en-US" sz="4000" dirty="0">
                  <a:solidFill>
                    <a:schemeClr val="tx1"/>
                  </a:solidFill>
                  <a:latin typeface="Cambria Math" panose="02040503050406030204" pitchFamily="18" charset="0"/>
                  <a:cs typeface="Arial" panose="020B0604020202020204" pitchFamily="34" charset="0"/>
                </a:endParaRPr>
              </a:p>
            </p:txBody>
          </p:sp>
        </mc:Choice>
        <mc:Fallback xmlns="">
          <p:sp>
            <p:nvSpPr>
              <p:cNvPr id="27" name="文本框 26">
                <a:extLst>
                  <a:ext uri="{FF2B5EF4-FFF2-40B4-BE49-F238E27FC236}">
                    <a16:creationId xmlns:a16="http://schemas.microsoft.com/office/drawing/2014/main" id="{11D2EE82-4315-6CFA-BE1F-0B45B5F55DDD}"/>
                  </a:ext>
                </a:extLst>
              </p:cNvPr>
              <p:cNvSpPr txBox="1">
                <a:spLocks noRot="1" noChangeAspect="1" noMove="1" noResize="1" noEditPoints="1" noAdjustHandles="1" noChangeArrowheads="1" noChangeShapeType="1" noTextEdit="1"/>
              </p:cNvSpPr>
              <p:nvPr/>
            </p:nvSpPr>
            <p:spPr>
              <a:xfrm>
                <a:off x="4748893" y="4626206"/>
                <a:ext cx="2304671" cy="6183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D60CB29-326C-B8DE-5191-36E24DB2BEC7}"/>
                  </a:ext>
                </a:extLst>
              </p:cNvPr>
              <p:cNvSpPr txBox="1"/>
              <p:nvPr/>
            </p:nvSpPr>
            <p:spPr>
              <a:xfrm>
                <a:off x="4557165" y="5397653"/>
                <a:ext cx="267387" cy="4381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acc>
                            <m:accPr>
                              <m:chr m:val="⃑"/>
                              <m:ctrlPr>
                                <a:rPr lang="en-US" altLang="zh-CN" sz="1800" i="1" smtClean="0">
                                  <a:solidFill>
                                    <a:schemeClr val="tx1"/>
                                  </a:solidFill>
                                  <a:latin typeface="Cambria Math" panose="02040503050406030204" pitchFamily="18" charset="0"/>
                                </a:rPr>
                              </m:ctrlPr>
                            </m:accPr>
                            <m:e>
                              <m:r>
                                <a:rPr lang="el-GR" altLang="zh-CN" sz="1800" b="0" i="1" smtClean="0">
                                  <a:solidFill>
                                    <a:schemeClr val="tx1"/>
                                  </a:solidFill>
                                  <a:latin typeface="Cambria Math" panose="02040503050406030204" pitchFamily="18" charset="0"/>
                                </a:rPr>
                                <m:t>𝛽</m:t>
                              </m:r>
                            </m:e>
                          </m:acc>
                        </m:e>
                        <m:sub>
                          <m:r>
                            <a:rPr lang="en-US" altLang="zh-CN" sz="1800" b="0" i="1" smtClean="0">
                              <a:solidFill>
                                <a:schemeClr val="tx1"/>
                              </a:solidFill>
                              <a:latin typeface="Cambria Math" panose="02040503050406030204" pitchFamily="18" charset="0"/>
                            </a:rPr>
                            <m:t>𝑝</m:t>
                          </m:r>
                        </m:sub>
                      </m:sSub>
                    </m:oMath>
                  </m:oMathPara>
                </a14:m>
                <a:endParaRPr lang="zh-CN" altLang="en-US" sz="1800" dirty="0">
                  <a:solidFill>
                    <a:schemeClr val="tx1"/>
                  </a:solidFill>
                </a:endParaRPr>
              </a:p>
            </p:txBody>
          </p:sp>
        </mc:Choice>
        <mc:Fallback xmlns="">
          <p:sp>
            <p:nvSpPr>
              <p:cNvPr id="28" name="文本框 27">
                <a:extLst>
                  <a:ext uri="{FF2B5EF4-FFF2-40B4-BE49-F238E27FC236}">
                    <a16:creationId xmlns:a16="http://schemas.microsoft.com/office/drawing/2014/main" id="{1D60CB29-326C-B8DE-5191-36E24DB2BEC7}"/>
                  </a:ext>
                </a:extLst>
              </p:cNvPr>
              <p:cNvSpPr txBox="1">
                <a:spLocks noRot="1" noChangeAspect="1" noMove="1" noResize="1" noEditPoints="1" noAdjustHandles="1" noChangeArrowheads="1" noChangeShapeType="1" noTextEdit="1"/>
              </p:cNvSpPr>
              <p:nvPr/>
            </p:nvSpPr>
            <p:spPr>
              <a:xfrm>
                <a:off x="4557165" y="5397653"/>
                <a:ext cx="267387" cy="438133"/>
              </a:xfrm>
              <a:prstGeom prst="rect">
                <a:avLst/>
              </a:prstGeom>
              <a:blipFill>
                <a:blip r:embed="rId7"/>
                <a:stretch>
                  <a:fillRect l="-6977" t="-5556" r="-46512" b="-6944"/>
                </a:stretch>
              </a:blipFill>
            </p:spPr>
            <p:txBody>
              <a:bodyPr/>
              <a:lstStyle/>
              <a:p>
                <a:r>
                  <a:rPr lang="zh-CN" altLang="en-US">
                    <a:noFill/>
                  </a:rPr>
                  <a:t> </a:t>
                </a:r>
              </a:p>
            </p:txBody>
          </p:sp>
        </mc:Fallback>
      </mc:AlternateContent>
      <p:grpSp>
        <p:nvGrpSpPr>
          <p:cNvPr id="108" name="组合 107">
            <a:extLst>
              <a:ext uri="{FF2B5EF4-FFF2-40B4-BE49-F238E27FC236}">
                <a16:creationId xmlns:a16="http://schemas.microsoft.com/office/drawing/2014/main" id="{E554FFEE-8BF6-51E8-EE66-F9E4B4B7E1CB}"/>
              </a:ext>
            </a:extLst>
          </p:cNvPr>
          <p:cNvGrpSpPr/>
          <p:nvPr/>
        </p:nvGrpSpPr>
        <p:grpSpPr>
          <a:xfrm>
            <a:off x="2258018" y="3429000"/>
            <a:ext cx="2383961" cy="2532360"/>
            <a:chOff x="2228229" y="3626467"/>
            <a:chExt cx="2383961" cy="2532360"/>
          </a:xfrm>
        </p:grpSpPr>
        <p:pic>
          <p:nvPicPr>
            <p:cNvPr id="31" name="图形 30" descr="水 轮廓">
              <a:extLst>
                <a:ext uri="{FF2B5EF4-FFF2-40B4-BE49-F238E27FC236}">
                  <a16:creationId xmlns:a16="http://schemas.microsoft.com/office/drawing/2014/main" id="{32F93686-564E-7AD8-8A11-2B83190F10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2342803" y="4220251"/>
              <a:ext cx="1107161" cy="1336309"/>
            </a:xfrm>
            <a:prstGeom prst="rect">
              <a:avLst/>
            </a:prstGeom>
          </p:spPr>
        </p:pic>
        <p:cxnSp>
          <p:nvCxnSpPr>
            <p:cNvPr id="26" name="直接连接符 25">
              <a:extLst>
                <a:ext uri="{FF2B5EF4-FFF2-40B4-BE49-F238E27FC236}">
                  <a16:creationId xmlns:a16="http://schemas.microsoft.com/office/drawing/2014/main" id="{020CF663-045D-7E43-F4C5-6E56F39BF9D8}"/>
                </a:ext>
              </a:extLst>
            </p:cNvPr>
            <p:cNvCxnSpPr>
              <a:cxnSpLocks/>
            </p:cNvCxnSpPr>
            <p:nvPr/>
          </p:nvCxnSpPr>
          <p:spPr>
            <a:xfrm>
              <a:off x="4050350" y="4889753"/>
              <a:ext cx="2034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AE61964-5AA0-61AF-8AD3-438CA5598ED2}"/>
                </a:ext>
              </a:extLst>
            </p:cNvPr>
            <p:cNvCxnSpPr>
              <a:cxnSpLocks/>
            </p:cNvCxnSpPr>
            <p:nvPr/>
          </p:nvCxnSpPr>
          <p:spPr bwMode="auto">
            <a:xfrm>
              <a:off x="3408977" y="3756025"/>
              <a:ext cx="2351" cy="203200"/>
            </a:xfrm>
            <a:prstGeom prst="line">
              <a:avLst/>
            </a:prstGeom>
            <a:solidFill>
              <a:schemeClr val="accent1"/>
            </a:solid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4E3AD67A-C3F0-D41F-51C9-C657DEB19519}"/>
                </a:ext>
              </a:extLst>
            </p:cNvPr>
            <p:cNvCxnSpPr/>
            <p:nvPr/>
          </p:nvCxnSpPr>
          <p:spPr bwMode="auto">
            <a:xfrm>
              <a:off x="3412676" y="3962621"/>
              <a:ext cx="30" cy="930365"/>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1467EDF3-8D30-0BCF-D752-BA5F08646221}"/>
                </a:ext>
              </a:extLst>
            </p:cNvPr>
            <p:cNvCxnSpPr>
              <a:cxnSpLocks/>
              <a:stCxn id="10" idx="2"/>
            </p:cNvCxnSpPr>
            <p:nvPr/>
          </p:nvCxnSpPr>
          <p:spPr bwMode="auto">
            <a:xfrm>
              <a:off x="2921482" y="3792846"/>
              <a:ext cx="487495" cy="110014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椭圆 9">
              <a:extLst>
                <a:ext uri="{FF2B5EF4-FFF2-40B4-BE49-F238E27FC236}">
                  <a16:creationId xmlns:a16="http://schemas.microsoft.com/office/drawing/2014/main" id="{5974EFCF-4E6D-4B55-93CA-0E23A7804F17}"/>
                </a:ext>
              </a:extLst>
            </p:cNvPr>
            <p:cNvSpPr/>
            <p:nvPr/>
          </p:nvSpPr>
          <p:spPr bwMode="auto">
            <a:xfrm>
              <a:off x="2921482" y="3626467"/>
              <a:ext cx="979691" cy="332758"/>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a:extLst>
                <a:ext uri="{FF2B5EF4-FFF2-40B4-BE49-F238E27FC236}">
                  <a16:creationId xmlns:a16="http://schemas.microsoft.com/office/drawing/2014/main" id="{3C2E6442-F2EF-508E-FCD3-A0B65FC38D66}"/>
                </a:ext>
              </a:extLst>
            </p:cNvPr>
            <p:cNvCxnSpPr>
              <a:cxnSpLocks/>
              <a:stCxn id="10" idx="6"/>
            </p:cNvCxnSpPr>
            <p:nvPr/>
          </p:nvCxnSpPr>
          <p:spPr bwMode="auto">
            <a:xfrm flipH="1">
              <a:off x="3416030" y="3792846"/>
              <a:ext cx="485143" cy="1107159"/>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a:extLst>
                <a:ext uri="{FF2B5EF4-FFF2-40B4-BE49-F238E27FC236}">
                  <a16:creationId xmlns:a16="http://schemas.microsoft.com/office/drawing/2014/main" id="{E02F6F36-409F-E85A-3187-4908CF9EC5BD}"/>
                </a:ext>
              </a:extLst>
            </p:cNvPr>
            <p:cNvCxnSpPr>
              <a:cxnSpLocks/>
            </p:cNvCxnSpPr>
            <p:nvPr/>
          </p:nvCxnSpPr>
          <p:spPr bwMode="auto">
            <a:xfrm flipV="1">
              <a:off x="2919131" y="4883825"/>
              <a:ext cx="487495" cy="110014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a:extLst>
                <a:ext uri="{FF2B5EF4-FFF2-40B4-BE49-F238E27FC236}">
                  <a16:creationId xmlns:a16="http://schemas.microsoft.com/office/drawing/2014/main" id="{512B0A05-F914-2A51-E9B9-38BC6C3B0D84}"/>
                </a:ext>
              </a:extLst>
            </p:cNvPr>
            <p:cNvCxnSpPr>
              <a:cxnSpLocks/>
            </p:cNvCxnSpPr>
            <p:nvPr/>
          </p:nvCxnSpPr>
          <p:spPr bwMode="auto">
            <a:xfrm flipH="1" flipV="1">
              <a:off x="3413679" y="4876806"/>
              <a:ext cx="485143" cy="1107159"/>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8" name="图形 77" descr="水 轮廓">
              <a:extLst>
                <a:ext uri="{FF2B5EF4-FFF2-40B4-BE49-F238E27FC236}">
                  <a16:creationId xmlns:a16="http://schemas.microsoft.com/office/drawing/2014/main" id="{43FD9F67-526B-AA87-921B-0FC39456B7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flipH="1">
              <a:off x="3390455" y="4220250"/>
              <a:ext cx="1107161" cy="1336309"/>
            </a:xfrm>
            <a:prstGeom prst="rect">
              <a:avLst/>
            </a:prstGeom>
          </p:spPr>
        </p:pic>
        <p:grpSp>
          <p:nvGrpSpPr>
            <p:cNvPr id="107" name="组合 106">
              <a:extLst>
                <a:ext uri="{FF2B5EF4-FFF2-40B4-BE49-F238E27FC236}">
                  <a16:creationId xmlns:a16="http://schemas.microsoft.com/office/drawing/2014/main" id="{03B3DBC8-4CA2-8D53-F546-7095C0F2EB01}"/>
                </a:ext>
              </a:extLst>
            </p:cNvPr>
            <p:cNvGrpSpPr/>
            <p:nvPr/>
          </p:nvGrpSpPr>
          <p:grpSpPr>
            <a:xfrm>
              <a:off x="2912516" y="5823142"/>
              <a:ext cx="988219" cy="335685"/>
              <a:chOff x="4441031" y="5937368"/>
              <a:chExt cx="988219" cy="335685"/>
            </a:xfrm>
          </p:grpSpPr>
          <p:sp>
            <p:nvSpPr>
              <p:cNvPr id="69" name="椭圆 68">
                <a:extLst>
                  <a:ext uri="{FF2B5EF4-FFF2-40B4-BE49-F238E27FC236}">
                    <a16:creationId xmlns:a16="http://schemas.microsoft.com/office/drawing/2014/main" id="{7BB5EC0A-D5EB-D192-084E-58676A4BE288}"/>
                  </a:ext>
                </a:extLst>
              </p:cNvPr>
              <p:cNvSpPr/>
              <p:nvPr/>
            </p:nvSpPr>
            <p:spPr bwMode="auto">
              <a:xfrm flipV="1">
                <a:off x="4446292" y="5937368"/>
                <a:ext cx="979691" cy="332758"/>
              </a:xfrm>
              <a:prstGeom prst="ellipse">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6" name="任意多边形: 形状 105">
                <a:extLst>
                  <a:ext uri="{FF2B5EF4-FFF2-40B4-BE49-F238E27FC236}">
                    <a16:creationId xmlns:a16="http://schemas.microsoft.com/office/drawing/2014/main" id="{3E5DDEDF-7FAA-C6AD-94DA-51CCC6D4459D}"/>
                  </a:ext>
                </a:extLst>
              </p:cNvPr>
              <p:cNvSpPr/>
              <p:nvPr/>
            </p:nvSpPr>
            <p:spPr bwMode="auto">
              <a:xfrm>
                <a:off x="4441031" y="6098381"/>
                <a:ext cx="988219" cy="174672"/>
              </a:xfrm>
              <a:custGeom>
                <a:avLst/>
                <a:gdLst>
                  <a:gd name="connsiteX0" fmla="*/ 0 w 988219"/>
                  <a:gd name="connsiteY0" fmla="*/ 14288 h 174672"/>
                  <a:gd name="connsiteX1" fmla="*/ 52388 w 988219"/>
                  <a:gd name="connsiteY1" fmla="*/ 78582 h 174672"/>
                  <a:gd name="connsiteX2" fmla="*/ 152400 w 988219"/>
                  <a:gd name="connsiteY2" fmla="*/ 123825 h 174672"/>
                  <a:gd name="connsiteX3" fmla="*/ 278607 w 988219"/>
                  <a:gd name="connsiteY3" fmla="*/ 157163 h 174672"/>
                  <a:gd name="connsiteX4" fmla="*/ 404813 w 988219"/>
                  <a:gd name="connsiteY4" fmla="*/ 169069 h 174672"/>
                  <a:gd name="connsiteX5" fmla="*/ 545307 w 988219"/>
                  <a:gd name="connsiteY5" fmla="*/ 173832 h 174672"/>
                  <a:gd name="connsiteX6" fmla="*/ 726282 w 988219"/>
                  <a:gd name="connsiteY6" fmla="*/ 152400 h 174672"/>
                  <a:gd name="connsiteX7" fmla="*/ 857250 w 988219"/>
                  <a:gd name="connsiteY7" fmla="*/ 116682 h 174672"/>
                  <a:gd name="connsiteX8" fmla="*/ 952500 w 988219"/>
                  <a:gd name="connsiteY8" fmla="*/ 71438 h 174672"/>
                  <a:gd name="connsiteX9" fmla="*/ 988219 w 988219"/>
                  <a:gd name="connsiteY9" fmla="*/ 0 h 17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219" h="174672">
                    <a:moveTo>
                      <a:pt x="0" y="14288"/>
                    </a:moveTo>
                    <a:cubicBezTo>
                      <a:pt x="13494" y="37307"/>
                      <a:pt x="26988" y="60326"/>
                      <a:pt x="52388" y="78582"/>
                    </a:cubicBezTo>
                    <a:cubicBezTo>
                      <a:pt x="77788" y="96838"/>
                      <a:pt x="114697" y="110728"/>
                      <a:pt x="152400" y="123825"/>
                    </a:cubicBezTo>
                    <a:cubicBezTo>
                      <a:pt x="190103" y="136922"/>
                      <a:pt x="236538" y="149622"/>
                      <a:pt x="278607" y="157163"/>
                    </a:cubicBezTo>
                    <a:cubicBezTo>
                      <a:pt x="320676" y="164704"/>
                      <a:pt x="360363" y="166291"/>
                      <a:pt x="404813" y="169069"/>
                    </a:cubicBezTo>
                    <a:cubicBezTo>
                      <a:pt x="449263" y="171847"/>
                      <a:pt x="491729" y="176610"/>
                      <a:pt x="545307" y="173832"/>
                    </a:cubicBezTo>
                    <a:cubicBezTo>
                      <a:pt x="598885" y="171054"/>
                      <a:pt x="674292" y="161925"/>
                      <a:pt x="726282" y="152400"/>
                    </a:cubicBezTo>
                    <a:cubicBezTo>
                      <a:pt x="778272" y="142875"/>
                      <a:pt x="819547" y="130176"/>
                      <a:pt x="857250" y="116682"/>
                    </a:cubicBezTo>
                    <a:cubicBezTo>
                      <a:pt x="894953" y="103188"/>
                      <a:pt x="930672" y="90885"/>
                      <a:pt x="952500" y="71438"/>
                    </a:cubicBezTo>
                    <a:cubicBezTo>
                      <a:pt x="974328" y="51991"/>
                      <a:pt x="981273" y="25995"/>
                      <a:pt x="988219"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grpSp>
      <p:cxnSp>
        <p:nvCxnSpPr>
          <p:cNvPr id="109" name="直接连接符 108">
            <a:extLst>
              <a:ext uri="{FF2B5EF4-FFF2-40B4-BE49-F238E27FC236}">
                <a16:creationId xmlns:a16="http://schemas.microsoft.com/office/drawing/2014/main" id="{19CED2FD-B49C-8A02-6B62-98CE4712E52D}"/>
              </a:ext>
            </a:extLst>
          </p:cNvPr>
          <p:cNvCxnSpPr>
            <a:cxnSpLocks/>
          </p:cNvCxnSpPr>
          <p:nvPr/>
        </p:nvCxnSpPr>
        <p:spPr>
          <a:xfrm>
            <a:off x="2619640" y="4684368"/>
            <a:ext cx="2034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58F7CC8-B59E-4536-56A5-E1349D3A3790}"/>
              </a:ext>
            </a:extLst>
          </p:cNvPr>
          <p:cNvCxnSpPr>
            <a:cxnSpLocks/>
          </p:cNvCxnSpPr>
          <p:nvPr/>
        </p:nvCxnSpPr>
        <p:spPr>
          <a:xfrm>
            <a:off x="2723068" y="4572117"/>
            <a:ext cx="0" cy="2430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a:extLst>
              <a:ext uri="{FF2B5EF4-FFF2-40B4-BE49-F238E27FC236}">
                <a16:creationId xmlns:a16="http://schemas.microsoft.com/office/drawing/2014/main" id="{16E7F08C-48F6-D24E-A2A7-923C08FB0A61}"/>
              </a:ext>
            </a:extLst>
          </p:cNvPr>
          <p:cNvGraphicFramePr>
            <a:graphicFrameLocks noChangeAspect="1"/>
          </p:cNvGraphicFramePr>
          <p:nvPr>
            <p:extLst>
              <p:ext uri="{D42A27DB-BD31-4B8C-83A1-F6EECF244321}">
                <p14:modId xmlns:p14="http://schemas.microsoft.com/office/powerpoint/2010/main" val="558020330"/>
              </p:ext>
            </p:extLst>
          </p:nvPr>
        </p:nvGraphicFramePr>
        <p:xfrm>
          <a:off x="0" y="987208"/>
          <a:ext cx="9144000" cy="5610225"/>
        </p:xfrm>
        <a:graphic>
          <a:graphicData uri="http://schemas.openxmlformats.org/presentationml/2006/ole">
            <mc:AlternateContent xmlns:mc="http://schemas.openxmlformats.org/markup-compatibility/2006">
              <mc:Choice xmlns:v="urn:schemas-microsoft-com:vml" Requires="v">
                <p:oleObj name="AxMath" r:id="rId3" imgW="7263000" imgH="4350960" progId="Equation.AxMath">
                  <p:embed/>
                </p:oleObj>
              </mc:Choice>
              <mc:Fallback>
                <p:oleObj name="AxMath" r:id="rId3" imgW="7263000" imgH="4350960" progId="Equation.AxMath">
                  <p:embed/>
                  <p:pic>
                    <p:nvPicPr>
                      <p:cNvPr id="10" name="对象 9">
                        <a:extLst>
                          <a:ext uri="{FF2B5EF4-FFF2-40B4-BE49-F238E27FC236}">
                            <a16:creationId xmlns:a16="http://schemas.microsoft.com/office/drawing/2014/main" id="{16E7F08C-48F6-D24E-A2A7-923C08FB0A61}"/>
                          </a:ext>
                        </a:extLst>
                      </p:cNvPr>
                      <p:cNvPicPr/>
                      <p:nvPr/>
                    </p:nvPicPr>
                    <p:blipFill>
                      <a:blip r:embed="rId4"/>
                      <a:stretch>
                        <a:fillRect/>
                      </a:stretch>
                    </p:blipFill>
                    <p:spPr>
                      <a:xfrm>
                        <a:off x="0" y="987208"/>
                        <a:ext cx="9144000" cy="5610225"/>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403AEF5F-DF65-B54A-BE54-79C22662F168}"/>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9DFA2206-E272-621A-B117-66E97077E9C0}"/>
              </a:ext>
            </a:extLst>
          </p:cNvPr>
          <p:cNvSpPr>
            <a:spLocks noGrp="1"/>
          </p:cNvSpPr>
          <p:nvPr>
            <p:ph type="sldNum" sz="quarter" idx="10"/>
          </p:nvPr>
        </p:nvSpPr>
        <p:spPr/>
        <p:txBody>
          <a:bodyPr/>
          <a:lstStyle/>
          <a:p>
            <a:fld id="{6555F715-00A2-473B-A4E8-D5771EBCED9A}" type="slidenum">
              <a:rPr lang="zh-CN" altLang="en-US" smtClean="0"/>
              <a:pPr/>
              <a:t>10</a:t>
            </a:fld>
            <a:endParaRPr lang="zh-CN" altLang="en-US" dirty="0"/>
          </a:p>
        </p:txBody>
      </p:sp>
    </p:spTree>
    <p:extLst>
      <p:ext uri="{BB962C8B-B14F-4D97-AF65-F5344CB8AC3E}">
        <p14:creationId xmlns:p14="http://schemas.microsoft.com/office/powerpoint/2010/main" val="388270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a:extLst>
              <a:ext uri="{FF2B5EF4-FFF2-40B4-BE49-F238E27FC236}">
                <a16:creationId xmlns:a16="http://schemas.microsoft.com/office/drawing/2014/main" id="{16E7F08C-48F6-D24E-A2A7-923C08FB0A61}"/>
              </a:ext>
            </a:extLst>
          </p:cNvPr>
          <p:cNvGraphicFramePr>
            <a:graphicFrameLocks noChangeAspect="1"/>
          </p:cNvGraphicFramePr>
          <p:nvPr>
            <p:extLst>
              <p:ext uri="{D42A27DB-BD31-4B8C-83A1-F6EECF244321}">
                <p14:modId xmlns:p14="http://schemas.microsoft.com/office/powerpoint/2010/main" val="3924090894"/>
              </p:ext>
            </p:extLst>
          </p:nvPr>
        </p:nvGraphicFramePr>
        <p:xfrm>
          <a:off x="0" y="975259"/>
          <a:ext cx="8964613" cy="1377950"/>
        </p:xfrm>
        <a:graphic>
          <a:graphicData uri="http://schemas.openxmlformats.org/presentationml/2006/ole">
            <mc:AlternateContent xmlns:mc="http://schemas.openxmlformats.org/markup-compatibility/2006">
              <mc:Choice xmlns:v="urn:schemas-microsoft-com:vml" Requires="v">
                <p:oleObj name="AxMath" r:id="rId3" imgW="7119360" imgH="1069920" progId="Equation.AxMath">
                  <p:embed/>
                </p:oleObj>
              </mc:Choice>
              <mc:Fallback>
                <p:oleObj name="AxMath" r:id="rId3" imgW="7119360" imgH="1069920" progId="Equation.AxMath">
                  <p:embed/>
                  <p:pic>
                    <p:nvPicPr>
                      <p:cNvPr id="10" name="对象 9">
                        <a:extLst>
                          <a:ext uri="{FF2B5EF4-FFF2-40B4-BE49-F238E27FC236}">
                            <a16:creationId xmlns:a16="http://schemas.microsoft.com/office/drawing/2014/main" id="{16E7F08C-48F6-D24E-A2A7-923C08FB0A61}"/>
                          </a:ext>
                        </a:extLst>
                      </p:cNvPr>
                      <p:cNvPicPr/>
                      <p:nvPr/>
                    </p:nvPicPr>
                    <p:blipFill>
                      <a:blip r:embed="rId4"/>
                      <a:stretch>
                        <a:fillRect/>
                      </a:stretch>
                    </p:blipFill>
                    <p:spPr>
                      <a:xfrm>
                        <a:off x="0" y="975259"/>
                        <a:ext cx="8964613" cy="137795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C60B365E-AEBB-544B-1FDF-9C96AD28ECAB}"/>
              </a:ext>
            </a:extLst>
          </p:cNvPr>
          <p:cNvGraphicFramePr>
            <a:graphicFrameLocks noChangeAspect="1"/>
          </p:cNvGraphicFramePr>
          <p:nvPr>
            <p:extLst>
              <p:ext uri="{D42A27DB-BD31-4B8C-83A1-F6EECF244321}">
                <p14:modId xmlns:p14="http://schemas.microsoft.com/office/powerpoint/2010/main" val="1807499455"/>
              </p:ext>
            </p:extLst>
          </p:nvPr>
        </p:nvGraphicFramePr>
        <p:xfrm>
          <a:off x="0" y="2353209"/>
          <a:ext cx="7997825" cy="4127500"/>
        </p:xfrm>
        <a:graphic>
          <a:graphicData uri="http://schemas.openxmlformats.org/presentationml/2006/ole">
            <mc:AlternateContent xmlns:mc="http://schemas.openxmlformats.org/markup-compatibility/2006">
              <mc:Choice xmlns:v="urn:schemas-microsoft-com:vml" Requires="v">
                <p:oleObj name="AxMath" r:id="rId5" imgW="6352200" imgH="3203640" progId="Equation.AxMath">
                  <p:embed/>
                </p:oleObj>
              </mc:Choice>
              <mc:Fallback>
                <p:oleObj name="AxMath" r:id="rId5" imgW="6352200" imgH="3203640" progId="Equation.AxMath">
                  <p:embed/>
                  <p:pic>
                    <p:nvPicPr>
                      <p:cNvPr id="10" name="对象 9">
                        <a:extLst>
                          <a:ext uri="{FF2B5EF4-FFF2-40B4-BE49-F238E27FC236}">
                            <a16:creationId xmlns:a16="http://schemas.microsoft.com/office/drawing/2014/main" id="{16E7F08C-48F6-D24E-A2A7-923C08FB0A61}"/>
                          </a:ext>
                        </a:extLst>
                      </p:cNvPr>
                      <p:cNvPicPr/>
                      <p:nvPr/>
                    </p:nvPicPr>
                    <p:blipFill>
                      <a:blip r:embed="rId6"/>
                      <a:stretch>
                        <a:fillRect/>
                      </a:stretch>
                    </p:blipFill>
                    <p:spPr>
                      <a:xfrm>
                        <a:off x="0" y="2353209"/>
                        <a:ext cx="7997825" cy="412750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C75AB119-4794-9BAB-1EC1-2EE15D8C5B79}"/>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5" name="灯片编号占位符 4">
            <a:extLst>
              <a:ext uri="{FF2B5EF4-FFF2-40B4-BE49-F238E27FC236}">
                <a16:creationId xmlns:a16="http://schemas.microsoft.com/office/drawing/2014/main" id="{97D58633-10F5-D657-95DC-E1011DDB47A3}"/>
              </a:ext>
            </a:extLst>
          </p:cNvPr>
          <p:cNvSpPr>
            <a:spLocks noGrp="1"/>
          </p:cNvSpPr>
          <p:nvPr>
            <p:ph type="sldNum" sz="quarter" idx="10"/>
          </p:nvPr>
        </p:nvSpPr>
        <p:spPr/>
        <p:txBody>
          <a:bodyPr/>
          <a:lstStyle/>
          <a:p>
            <a:fld id="{6555F715-00A2-473B-A4E8-D5771EBCED9A}" type="slidenum">
              <a:rPr lang="zh-CN" altLang="en-US" smtClean="0"/>
              <a:pPr/>
              <a:t>11</a:t>
            </a:fld>
            <a:endParaRPr lang="zh-CN" altLang="en-US" dirty="0"/>
          </a:p>
        </p:txBody>
      </p:sp>
    </p:spTree>
    <p:extLst>
      <p:ext uri="{BB962C8B-B14F-4D97-AF65-F5344CB8AC3E}">
        <p14:creationId xmlns:p14="http://schemas.microsoft.com/office/powerpoint/2010/main" val="305876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C60B365E-AEBB-544B-1FDF-9C96AD28ECAB}"/>
              </a:ext>
            </a:extLst>
          </p:cNvPr>
          <p:cNvGraphicFramePr>
            <a:graphicFrameLocks noChangeAspect="1"/>
          </p:cNvGraphicFramePr>
          <p:nvPr>
            <p:extLst>
              <p:ext uri="{D42A27DB-BD31-4B8C-83A1-F6EECF244321}">
                <p14:modId xmlns:p14="http://schemas.microsoft.com/office/powerpoint/2010/main" val="2000724029"/>
              </p:ext>
            </p:extLst>
          </p:nvPr>
        </p:nvGraphicFramePr>
        <p:xfrm>
          <a:off x="-22225" y="889000"/>
          <a:ext cx="9188450" cy="4322763"/>
        </p:xfrm>
        <a:graphic>
          <a:graphicData uri="http://schemas.openxmlformats.org/presentationml/2006/ole">
            <mc:AlternateContent xmlns:mc="http://schemas.openxmlformats.org/markup-compatibility/2006">
              <mc:Choice xmlns:v="urn:schemas-microsoft-com:vml" Requires="v">
                <p:oleObj name="AxMath" r:id="rId3" imgW="7052760" imgH="3243960" progId="Equation.AxMath">
                  <p:embed/>
                </p:oleObj>
              </mc:Choice>
              <mc:Fallback>
                <p:oleObj name="AxMath" r:id="rId3" imgW="7052760" imgH="3243960" progId="Equation.AxMath">
                  <p:embed/>
                  <p:pic>
                    <p:nvPicPr>
                      <p:cNvPr id="3" name="对象 2">
                        <a:extLst>
                          <a:ext uri="{FF2B5EF4-FFF2-40B4-BE49-F238E27FC236}">
                            <a16:creationId xmlns:a16="http://schemas.microsoft.com/office/drawing/2014/main" id="{C60B365E-AEBB-544B-1FDF-9C96AD28ECAB}"/>
                          </a:ext>
                        </a:extLst>
                      </p:cNvPr>
                      <p:cNvPicPr/>
                      <p:nvPr/>
                    </p:nvPicPr>
                    <p:blipFill>
                      <a:blip r:embed="rId4"/>
                      <a:stretch>
                        <a:fillRect/>
                      </a:stretch>
                    </p:blipFill>
                    <p:spPr>
                      <a:xfrm>
                        <a:off x="-22225" y="889000"/>
                        <a:ext cx="9188450" cy="4322763"/>
                      </a:xfrm>
                      <a:prstGeom prst="rect">
                        <a:avLst/>
                      </a:prstGeom>
                    </p:spPr>
                  </p:pic>
                </p:oleObj>
              </mc:Fallback>
            </mc:AlternateContent>
          </a:graphicData>
        </a:graphic>
      </p:graphicFrame>
      <p:sp>
        <p:nvSpPr>
          <p:cNvPr id="4" name="对话气泡: 矩形 3">
            <a:extLst>
              <a:ext uri="{FF2B5EF4-FFF2-40B4-BE49-F238E27FC236}">
                <a16:creationId xmlns:a16="http://schemas.microsoft.com/office/drawing/2014/main" id="{48DA0149-DDD6-181F-DBD9-8F57EE777682}"/>
              </a:ext>
            </a:extLst>
          </p:cNvPr>
          <p:cNvSpPr/>
          <p:nvPr/>
        </p:nvSpPr>
        <p:spPr bwMode="auto">
          <a:xfrm>
            <a:off x="153619" y="5285810"/>
            <a:ext cx="8832200" cy="1452096"/>
          </a:xfrm>
          <a:prstGeom prst="wedgeRectCallout">
            <a:avLst>
              <a:gd name="adj1" fmla="val -23349"/>
              <a:gd name="adj2" fmla="val -103432"/>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graphicFrame>
        <p:nvGraphicFramePr>
          <p:cNvPr id="5" name="对象 4">
            <a:extLst>
              <a:ext uri="{FF2B5EF4-FFF2-40B4-BE49-F238E27FC236}">
                <a16:creationId xmlns:a16="http://schemas.microsoft.com/office/drawing/2014/main" id="{8DEEEC25-25D4-10E3-A129-81B73A7C2AEE}"/>
              </a:ext>
            </a:extLst>
          </p:cNvPr>
          <p:cNvGraphicFramePr>
            <a:graphicFrameLocks noChangeAspect="1"/>
          </p:cNvGraphicFramePr>
          <p:nvPr>
            <p:extLst>
              <p:ext uri="{D42A27DB-BD31-4B8C-83A1-F6EECF244321}">
                <p14:modId xmlns:p14="http://schemas.microsoft.com/office/powerpoint/2010/main" val="3109507796"/>
              </p:ext>
            </p:extLst>
          </p:nvPr>
        </p:nvGraphicFramePr>
        <p:xfrm>
          <a:off x="252708" y="5366131"/>
          <a:ext cx="8634022" cy="1205738"/>
        </p:xfrm>
        <a:graphic>
          <a:graphicData uri="http://schemas.openxmlformats.org/presentationml/2006/ole">
            <mc:AlternateContent xmlns:mc="http://schemas.openxmlformats.org/markup-compatibility/2006">
              <mc:Choice xmlns:v="urn:schemas-microsoft-com:vml" Requires="v">
                <p:oleObj name="AxMath" r:id="rId5" imgW="6433560" imgH="897840" progId="Equation.AxMath">
                  <p:embed/>
                </p:oleObj>
              </mc:Choice>
              <mc:Fallback>
                <p:oleObj name="AxMath" r:id="rId5" imgW="6433560" imgH="897840" progId="Equation.AxMath">
                  <p:embed/>
                  <p:pic>
                    <p:nvPicPr>
                      <p:cNvPr id="0" name=""/>
                      <p:cNvPicPr/>
                      <p:nvPr/>
                    </p:nvPicPr>
                    <p:blipFill>
                      <a:blip r:embed="rId6"/>
                      <a:stretch>
                        <a:fillRect/>
                      </a:stretch>
                    </p:blipFill>
                    <p:spPr>
                      <a:xfrm>
                        <a:off x="252708" y="5366131"/>
                        <a:ext cx="8634022" cy="1205738"/>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7185BC59-1EEA-56D7-8EC7-5184FF6DF6FF}"/>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7" name="灯片编号占位符 6">
            <a:extLst>
              <a:ext uri="{FF2B5EF4-FFF2-40B4-BE49-F238E27FC236}">
                <a16:creationId xmlns:a16="http://schemas.microsoft.com/office/drawing/2014/main" id="{45BF2D29-C7E3-D1A9-DB3D-28B77518C09B}"/>
              </a:ext>
            </a:extLst>
          </p:cNvPr>
          <p:cNvSpPr>
            <a:spLocks noGrp="1"/>
          </p:cNvSpPr>
          <p:nvPr>
            <p:ph type="sldNum" sz="quarter" idx="10"/>
          </p:nvPr>
        </p:nvSpPr>
        <p:spPr/>
        <p:txBody>
          <a:bodyPr/>
          <a:lstStyle/>
          <a:p>
            <a:fld id="{6555F715-00A2-473B-A4E8-D5771EBCED9A}" type="slidenum">
              <a:rPr lang="zh-CN" altLang="en-US" smtClean="0"/>
              <a:pPr/>
              <a:t>12</a:t>
            </a:fld>
            <a:endParaRPr lang="zh-CN" altLang="en-US" dirty="0"/>
          </a:p>
        </p:txBody>
      </p:sp>
    </p:spTree>
    <p:extLst>
      <p:ext uri="{BB962C8B-B14F-4D97-AF65-F5344CB8AC3E}">
        <p14:creationId xmlns:p14="http://schemas.microsoft.com/office/powerpoint/2010/main" val="937433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001F4039-2286-12AB-4E79-8EA28B51D4C3}"/>
              </a:ext>
            </a:extLst>
          </p:cNvPr>
          <p:cNvGraphicFramePr>
            <a:graphicFrameLocks noChangeAspect="1"/>
          </p:cNvGraphicFramePr>
          <p:nvPr>
            <p:extLst>
              <p:ext uri="{D42A27DB-BD31-4B8C-83A1-F6EECF244321}">
                <p14:modId xmlns:p14="http://schemas.microsoft.com/office/powerpoint/2010/main" val="374626545"/>
              </p:ext>
            </p:extLst>
          </p:nvPr>
        </p:nvGraphicFramePr>
        <p:xfrm>
          <a:off x="46038" y="887413"/>
          <a:ext cx="8012112" cy="2433637"/>
        </p:xfrm>
        <a:graphic>
          <a:graphicData uri="http://schemas.openxmlformats.org/presentationml/2006/ole">
            <mc:AlternateContent xmlns:mc="http://schemas.openxmlformats.org/markup-compatibility/2006">
              <mc:Choice xmlns:v="urn:schemas-microsoft-com:vml" Requires="v">
                <p:oleObj name="AxMath" r:id="rId3" imgW="6151320" imgH="1827360" progId="Equation.AxMath">
                  <p:embed/>
                </p:oleObj>
              </mc:Choice>
              <mc:Fallback>
                <p:oleObj name="AxMath" r:id="rId3" imgW="6151320" imgH="1827360" progId="Equation.AxMath">
                  <p:embed/>
                  <p:pic>
                    <p:nvPicPr>
                      <p:cNvPr id="3" name="对象 2">
                        <a:extLst>
                          <a:ext uri="{FF2B5EF4-FFF2-40B4-BE49-F238E27FC236}">
                            <a16:creationId xmlns:a16="http://schemas.microsoft.com/office/drawing/2014/main" id="{C60B365E-AEBB-544B-1FDF-9C96AD28ECAB}"/>
                          </a:ext>
                        </a:extLst>
                      </p:cNvPr>
                      <p:cNvPicPr/>
                      <p:nvPr/>
                    </p:nvPicPr>
                    <p:blipFill>
                      <a:blip r:embed="rId4"/>
                      <a:stretch>
                        <a:fillRect/>
                      </a:stretch>
                    </p:blipFill>
                    <p:spPr>
                      <a:xfrm>
                        <a:off x="46038" y="887413"/>
                        <a:ext cx="8012112" cy="243363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5B8A45C9-6E99-BDD3-46F6-68C7B85026C8}"/>
              </a:ext>
            </a:extLst>
          </p:cNvPr>
          <p:cNvGraphicFramePr>
            <a:graphicFrameLocks noChangeAspect="1"/>
          </p:cNvGraphicFramePr>
          <p:nvPr>
            <p:extLst>
              <p:ext uri="{D42A27DB-BD31-4B8C-83A1-F6EECF244321}">
                <p14:modId xmlns:p14="http://schemas.microsoft.com/office/powerpoint/2010/main" val="3389559478"/>
              </p:ext>
            </p:extLst>
          </p:nvPr>
        </p:nvGraphicFramePr>
        <p:xfrm>
          <a:off x="34925" y="3670300"/>
          <a:ext cx="8048625" cy="3051175"/>
        </p:xfrm>
        <a:graphic>
          <a:graphicData uri="http://schemas.openxmlformats.org/presentationml/2006/ole">
            <mc:AlternateContent xmlns:mc="http://schemas.openxmlformats.org/markup-compatibility/2006">
              <mc:Choice xmlns:v="urn:schemas-microsoft-com:vml" Requires="v">
                <p:oleObj name="AxMath" r:id="rId5" imgW="5935680" imgH="2249640" progId="Equation.AxMath">
                  <p:embed/>
                </p:oleObj>
              </mc:Choice>
              <mc:Fallback>
                <p:oleObj name="AxMath" r:id="rId5" imgW="5935680" imgH="2249640" progId="Equation.AxMath">
                  <p:embed/>
                  <p:pic>
                    <p:nvPicPr>
                      <p:cNvPr id="3" name="对象 2">
                        <a:extLst>
                          <a:ext uri="{FF2B5EF4-FFF2-40B4-BE49-F238E27FC236}">
                            <a16:creationId xmlns:a16="http://schemas.microsoft.com/office/drawing/2014/main" id="{CB47354D-E793-9756-1B57-643D6D77F6D9}"/>
                          </a:ext>
                        </a:extLst>
                      </p:cNvPr>
                      <p:cNvPicPr/>
                      <p:nvPr/>
                    </p:nvPicPr>
                    <p:blipFill>
                      <a:blip r:embed="rId6"/>
                      <a:stretch>
                        <a:fillRect/>
                      </a:stretch>
                    </p:blipFill>
                    <p:spPr>
                      <a:xfrm>
                        <a:off x="34925" y="3670300"/>
                        <a:ext cx="8048625" cy="3051175"/>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2EB3B6F1-6315-20A2-684D-F83BE2FE3A0E}"/>
              </a:ext>
            </a:extLst>
          </p:cNvPr>
          <p:cNvSpPr txBox="1"/>
          <p:nvPr/>
        </p:nvSpPr>
        <p:spPr>
          <a:xfrm>
            <a:off x="0" y="3245084"/>
            <a:ext cx="9144000" cy="456535"/>
          </a:xfrm>
          <a:prstGeom prst="rect">
            <a:avLst/>
          </a:prstGeom>
          <a:noFill/>
        </p:spPr>
        <p:txBody>
          <a:bodyPr wrap="square" rtlCol="0">
            <a:spAutoFit/>
          </a:bodyPr>
          <a:lstStyle/>
          <a:p>
            <a:pPr algn="l">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上面的推导中有五点考虑：</a:t>
            </a:r>
          </a:p>
        </p:txBody>
      </p:sp>
      <p:sp>
        <p:nvSpPr>
          <p:cNvPr id="5" name="文本框 4">
            <a:extLst>
              <a:ext uri="{FF2B5EF4-FFF2-40B4-BE49-F238E27FC236}">
                <a16:creationId xmlns:a16="http://schemas.microsoft.com/office/drawing/2014/main" id="{0DFAA98C-D361-1B35-7ED8-81EC2378B0A6}"/>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7" name="灯片编号占位符 6">
            <a:extLst>
              <a:ext uri="{FF2B5EF4-FFF2-40B4-BE49-F238E27FC236}">
                <a16:creationId xmlns:a16="http://schemas.microsoft.com/office/drawing/2014/main" id="{535B0D47-A391-0917-3AA3-79CA70098464}"/>
              </a:ext>
            </a:extLst>
          </p:cNvPr>
          <p:cNvSpPr>
            <a:spLocks noGrp="1"/>
          </p:cNvSpPr>
          <p:nvPr>
            <p:ph type="sldNum" sz="quarter" idx="10"/>
          </p:nvPr>
        </p:nvSpPr>
        <p:spPr/>
        <p:txBody>
          <a:bodyPr/>
          <a:lstStyle/>
          <a:p>
            <a:fld id="{6555F715-00A2-473B-A4E8-D5771EBCED9A}" type="slidenum">
              <a:rPr lang="zh-CN" altLang="en-US" smtClean="0"/>
              <a:pPr/>
              <a:t>13</a:t>
            </a:fld>
            <a:endParaRPr lang="zh-CN" altLang="en-US" dirty="0"/>
          </a:p>
        </p:txBody>
      </p:sp>
    </p:spTree>
    <p:extLst>
      <p:ext uri="{BB962C8B-B14F-4D97-AF65-F5344CB8AC3E}">
        <p14:creationId xmlns:p14="http://schemas.microsoft.com/office/powerpoint/2010/main" val="31992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C0F5454-2B82-D0CA-9427-DD107C74A199}"/>
              </a:ext>
            </a:extLst>
          </p:cNvPr>
          <p:cNvSpPr/>
          <p:nvPr/>
        </p:nvSpPr>
        <p:spPr bwMode="auto">
          <a:xfrm>
            <a:off x="203200" y="2082800"/>
            <a:ext cx="916686" cy="933450"/>
          </a:xfrm>
          <a:prstGeom prst="rect">
            <a:avLst/>
          </a:prstGeom>
          <a:solidFill>
            <a:schemeClr val="accent2">
              <a:lumMod val="40000"/>
              <a:lumOff val="6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C51BE85B-C724-E164-E576-193AEF34A017}"/>
              </a:ext>
            </a:extLst>
          </p:cNvPr>
          <p:cNvSpPr/>
          <p:nvPr/>
        </p:nvSpPr>
        <p:spPr bwMode="auto">
          <a:xfrm>
            <a:off x="1119887" y="2082800"/>
            <a:ext cx="2250846" cy="933450"/>
          </a:xfrm>
          <a:prstGeom prst="rect">
            <a:avLst/>
          </a:prstGeom>
          <a:solidFill>
            <a:srgbClr val="92D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A341D2BC-DD9E-32EA-C240-E53097A948CD}"/>
              </a:ext>
            </a:extLst>
          </p:cNvPr>
          <p:cNvSpPr/>
          <p:nvPr/>
        </p:nvSpPr>
        <p:spPr bwMode="auto">
          <a:xfrm>
            <a:off x="3370734" y="2082800"/>
            <a:ext cx="1733550" cy="93345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2BFBF258-89A6-4F0E-CD32-1699DF025EFB}"/>
              </a:ext>
            </a:extLst>
          </p:cNvPr>
          <p:cNvSpPr txBox="1"/>
          <p:nvPr/>
        </p:nvSpPr>
        <p:spPr>
          <a:xfrm>
            <a:off x="-60325" y="4482313"/>
            <a:ext cx="9204323" cy="2306657"/>
          </a:xfrm>
          <a:prstGeom prst="rect">
            <a:avLst/>
          </a:prstGeom>
          <a:noFill/>
        </p:spPr>
        <p:txBody>
          <a:bodyPr wrap="square" rtlCol="0">
            <a:spAutoFit/>
          </a:bodyPr>
          <a:lstStyle/>
          <a:p>
            <a:pPr algn="l">
              <a:lnSpc>
                <a:spcPct val="150000"/>
              </a:lnSpc>
            </a:pPr>
            <a:r>
              <a:rPr lang="en-US" altLang="zh-CN" sz="1600" dirty="0">
                <a:latin typeface="Arial" panose="020B0604020202020204" pitchFamily="34" charset="0"/>
                <a:ea typeface="黑体" panose="02010609060101010101" pitchFamily="49" charset="-122"/>
              </a:rPr>
              <a:t>        Thomas</a:t>
            </a:r>
            <a:r>
              <a:rPr lang="zh-CN" altLang="en-US" sz="1600" dirty="0">
                <a:latin typeface="Arial" panose="020B0604020202020204" pitchFamily="34" charset="0"/>
                <a:ea typeface="黑体" panose="02010609060101010101" pitchFamily="49" charset="-122"/>
              </a:rPr>
              <a:t>动力学的一个核心观点是，研究人员认为实验室系观测的动力学结果必须经过变系修正到静止系，</a:t>
            </a:r>
            <a:r>
              <a:rPr lang="zh-CN" altLang="en-US" sz="1800" b="1" dirty="0">
                <a:solidFill>
                  <a:srgbClr val="0000CC"/>
                </a:solidFill>
                <a:latin typeface="Arial" panose="020B0604020202020204" pitchFamily="34" charset="0"/>
                <a:ea typeface="黑体" panose="02010609060101010101" pitchFamily="49" charset="-122"/>
              </a:rPr>
              <a:t>只有</a:t>
            </a:r>
            <a:r>
              <a:rPr lang="zh-CN" altLang="en-US" sz="1600" dirty="0">
                <a:latin typeface="Arial" panose="020B0604020202020204" pitchFamily="34" charset="0"/>
                <a:ea typeface="黑体" panose="02010609060101010101" pitchFamily="49" charset="-122"/>
              </a:rPr>
              <a:t>静止系的动力学结果是有普遍意义的，这也是</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动力学与</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运动学的观点差别</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运动学是只有实验室系才能观测的运动，认为研究人员应当以实验室系结果为准</a:t>
            </a:r>
            <a:r>
              <a:rPr lang="en-US" altLang="zh-CN" sz="1600" dirty="0">
                <a:latin typeface="Arial" panose="020B0604020202020204" pitchFamily="34" charset="0"/>
                <a:ea typeface="黑体" panose="02010609060101010101" pitchFamily="49" charset="-122"/>
              </a:rPr>
              <a:t>)</a:t>
            </a:r>
            <a:r>
              <a:rPr lang="zh-CN" altLang="en-US" sz="1600" dirty="0">
                <a:latin typeface="Arial" panose="020B0604020202020204" pitchFamily="34" charset="0"/>
                <a:ea typeface="黑体" panose="02010609060101010101" pitchFamily="49" charset="-122"/>
              </a:rPr>
              <a:t>。</a:t>
            </a:r>
            <a:endParaRPr lang="en-US" altLang="zh-CN" sz="1600" dirty="0">
              <a:latin typeface="Arial" panose="020B0604020202020204" pitchFamily="34" charset="0"/>
              <a:ea typeface="黑体" panose="02010609060101010101" pitchFamily="49" charset="-122"/>
            </a:endParaRPr>
          </a:p>
          <a:p>
            <a:pPr algn="l">
              <a:lnSpc>
                <a:spcPct val="150000"/>
              </a:lnSpc>
            </a:pPr>
            <a:r>
              <a:rPr lang="en-US" altLang="zh-CN" sz="1600" dirty="0">
                <a:latin typeface="Arial" panose="020B0604020202020204" pitchFamily="34" charset="0"/>
                <a:ea typeface="黑体" panose="02010609060101010101" pitchFamily="49" charset="-122"/>
              </a:rPr>
              <a:t>        </a:t>
            </a:r>
            <a:r>
              <a:rPr lang="zh-CN" altLang="en-US" sz="1600" dirty="0">
                <a:latin typeface="Arial" panose="020B0604020202020204" pitchFamily="34" charset="0"/>
                <a:ea typeface="黑体" panose="02010609060101010101" pitchFamily="49" charset="-122"/>
              </a:rPr>
              <a:t>对于场强张量的</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动力学，也可以通过</a:t>
            </a:r>
            <a:r>
              <a:rPr lang="en-US" altLang="zh-CN" sz="1600" dirty="0">
                <a:latin typeface="Arial" panose="020B0604020202020204" pitchFamily="34" charset="0"/>
                <a:ea typeface="黑体" panose="02010609060101010101" pitchFamily="49" charset="-122"/>
              </a:rPr>
              <a:t>4-potential</a:t>
            </a:r>
            <a:r>
              <a:rPr lang="zh-CN" altLang="en-US" sz="1600" dirty="0">
                <a:latin typeface="Arial" panose="020B0604020202020204" pitchFamily="34" charset="0"/>
                <a:ea typeface="黑体" panose="02010609060101010101" pitchFamily="49" charset="-122"/>
              </a:rPr>
              <a:t>的</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动力学结果的旋度、协变散度得到，在此不再重复。对于更广义的二阶张量</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动力学，不能用矢量分解的思路处理，而必须对</a:t>
            </a:r>
            <a:r>
              <a:rPr lang="en-US" altLang="zh-CN" sz="1600" dirty="0">
                <a:latin typeface="Arial" panose="020B0604020202020204" pitchFamily="34" charset="0"/>
                <a:ea typeface="黑体" panose="02010609060101010101" pitchFamily="49" charset="-122"/>
              </a:rPr>
              <a:t>Lorentz</a:t>
            </a:r>
            <a:r>
              <a:rPr lang="zh-CN" altLang="en-US" sz="1600" dirty="0">
                <a:latin typeface="Arial" panose="020B0604020202020204" pitchFamily="34" charset="0"/>
                <a:ea typeface="黑体" panose="02010609060101010101" pitchFamily="49" charset="-122"/>
              </a:rPr>
              <a:t>变换矩阵直接做固有时求导处理。</a:t>
            </a:r>
          </a:p>
        </p:txBody>
      </p:sp>
      <p:graphicFrame>
        <p:nvGraphicFramePr>
          <p:cNvPr id="3" name="对象 2">
            <a:extLst>
              <a:ext uri="{FF2B5EF4-FFF2-40B4-BE49-F238E27FC236}">
                <a16:creationId xmlns:a16="http://schemas.microsoft.com/office/drawing/2014/main" id="{9DD4B95D-5E2E-67A7-F7BD-844F82EFB8A9}"/>
              </a:ext>
            </a:extLst>
          </p:cNvPr>
          <p:cNvGraphicFramePr>
            <a:graphicFrameLocks noChangeAspect="1"/>
          </p:cNvGraphicFramePr>
          <p:nvPr>
            <p:extLst>
              <p:ext uri="{D42A27DB-BD31-4B8C-83A1-F6EECF244321}">
                <p14:modId xmlns:p14="http://schemas.microsoft.com/office/powerpoint/2010/main" val="2015493859"/>
              </p:ext>
            </p:extLst>
          </p:nvPr>
        </p:nvGraphicFramePr>
        <p:xfrm>
          <a:off x="0" y="1319213"/>
          <a:ext cx="9144000" cy="1284287"/>
        </p:xfrm>
        <a:graphic>
          <a:graphicData uri="http://schemas.openxmlformats.org/presentationml/2006/ole">
            <mc:AlternateContent xmlns:mc="http://schemas.openxmlformats.org/markup-compatibility/2006">
              <mc:Choice xmlns:v="urn:schemas-microsoft-com:vml" Requires="v">
                <p:oleObj name="AxMath" r:id="rId3" imgW="7812000" imgH="1096200" progId="Equation.AxMath">
                  <p:embed/>
                </p:oleObj>
              </mc:Choice>
              <mc:Fallback>
                <p:oleObj name="AxMath" r:id="rId3" imgW="7812000" imgH="1096200" progId="Equation.AxMath">
                  <p:embed/>
                  <p:pic>
                    <p:nvPicPr>
                      <p:cNvPr id="0" name=""/>
                      <p:cNvPicPr/>
                      <p:nvPr/>
                    </p:nvPicPr>
                    <p:blipFill>
                      <a:blip r:embed="rId4"/>
                      <a:stretch>
                        <a:fillRect/>
                      </a:stretch>
                    </p:blipFill>
                    <p:spPr>
                      <a:xfrm>
                        <a:off x="0" y="1319213"/>
                        <a:ext cx="9144000" cy="128428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417E4104-9C22-5C0B-48F8-404BCCEE652B}"/>
              </a:ext>
            </a:extLst>
          </p:cNvPr>
          <p:cNvSpPr txBox="1"/>
          <p:nvPr/>
        </p:nvSpPr>
        <p:spPr>
          <a:xfrm>
            <a:off x="-2" y="860570"/>
            <a:ext cx="9144000" cy="456535"/>
          </a:xfrm>
          <a:prstGeom prst="rect">
            <a:avLst/>
          </a:prstGeom>
          <a:noFill/>
        </p:spPr>
        <p:txBody>
          <a:bodyPr wrap="square" rtlCol="0">
            <a:spAutoFit/>
          </a:bodyPr>
          <a:lstStyle/>
          <a:p>
            <a:pPr algn="l">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同理可得另一矢量组分的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动力学满足：</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DB83F9-70EF-7A56-B238-7CF18544890B}"/>
                  </a:ext>
                </a:extLst>
              </p:cNvPr>
              <p:cNvSpPr txBox="1"/>
              <p:nvPr/>
            </p:nvSpPr>
            <p:spPr>
              <a:xfrm>
                <a:off x="279400" y="2495141"/>
                <a:ext cx="698500" cy="454035"/>
              </a:xfrm>
              <a:prstGeom prst="rect">
                <a:avLst/>
              </a:prstGeom>
              <a:noFill/>
            </p:spPr>
            <p:txBody>
              <a:bodyPr wrap="square" rtlCol="0">
                <a:spAutoFit/>
              </a:bodyPr>
              <a:lstStyle/>
              <a:p>
                <a:pPr algn="l">
                  <a:lnSpc>
                    <a:spcPct val="150000"/>
                  </a:lnSpc>
                </a:pP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l-GR" altLang="zh-CN" sz="1800" b="0" i="1" smtClean="0">
                            <a:latin typeface="Cambria Math" panose="02040503050406030204" pitchFamily="18" charset="0"/>
                            <a:ea typeface="黑体" panose="02010609060101010101" pitchFamily="49" charset="-122"/>
                          </a:rPr>
                          <m:t>𝛽</m:t>
                        </m:r>
                      </m:e>
                      <m:sup>
                        <m:r>
                          <a:rPr lang="el-GR" altLang="zh-CN" sz="1800" b="0" i="1" smtClean="0">
                            <a:latin typeface="Cambria Math" panose="02040503050406030204" pitchFamily="18" charset="0"/>
                            <a:ea typeface="黑体" panose="02010609060101010101" pitchFamily="49" charset="-122"/>
                          </a:rPr>
                          <m:t>0</m:t>
                        </m:r>
                      </m:sup>
                    </m:sSup>
                  </m:oMath>
                </a14:m>
                <a:r>
                  <a:rPr lang="zh-CN" altLang="en-US" sz="1800" dirty="0">
                    <a:latin typeface="Arial" panose="020B0604020202020204" pitchFamily="34" charset="0"/>
                    <a:ea typeface="黑体" panose="02010609060101010101" pitchFamily="49" charset="-122"/>
                  </a:rPr>
                  <a:t>项</a:t>
                </a:r>
              </a:p>
            </p:txBody>
          </p:sp>
        </mc:Choice>
        <mc:Fallback xmlns="">
          <p:sp>
            <p:nvSpPr>
              <p:cNvPr id="16" name="文本框 15">
                <a:extLst>
                  <a:ext uri="{FF2B5EF4-FFF2-40B4-BE49-F238E27FC236}">
                    <a16:creationId xmlns:a16="http://schemas.microsoft.com/office/drawing/2014/main" id="{40DB83F9-70EF-7A56-B238-7CF18544890B}"/>
                  </a:ext>
                </a:extLst>
              </p:cNvPr>
              <p:cNvSpPr txBox="1">
                <a:spLocks noRot="1" noChangeAspect="1" noMove="1" noResize="1" noEditPoints="1" noAdjustHandles="1" noChangeArrowheads="1" noChangeShapeType="1" noTextEdit="1"/>
              </p:cNvSpPr>
              <p:nvPr/>
            </p:nvSpPr>
            <p:spPr>
              <a:xfrm>
                <a:off x="279400" y="2495141"/>
                <a:ext cx="698500" cy="454035"/>
              </a:xfrm>
              <a:prstGeom prst="rect">
                <a:avLst/>
              </a:prstGeom>
              <a:blipFill>
                <a:blip r:embed="rId5"/>
                <a:stretch>
                  <a:fillRect l="-2632" r="-1754" b="-1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17265F-2363-2912-E711-A562108230B4}"/>
                  </a:ext>
                </a:extLst>
              </p:cNvPr>
              <p:cNvSpPr txBox="1"/>
              <p:nvPr/>
            </p:nvSpPr>
            <p:spPr>
              <a:xfrm>
                <a:off x="1803400" y="2495141"/>
                <a:ext cx="698500" cy="454035"/>
              </a:xfrm>
              <a:prstGeom prst="rect">
                <a:avLst/>
              </a:prstGeom>
              <a:noFill/>
            </p:spPr>
            <p:txBody>
              <a:bodyPr wrap="square" rtlCol="0">
                <a:spAutoFit/>
              </a:bodyPr>
              <a:lstStyle/>
              <a:p>
                <a:pPr algn="l">
                  <a:lnSpc>
                    <a:spcPct val="150000"/>
                  </a:lnSpc>
                </a:pP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l-GR" altLang="zh-CN" sz="1800" b="0" i="1" smtClean="0">
                            <a:latin typeface="Cambria Math" panose="02040503050406030204" pitchFamily="18" charset="0"/>
                            <a:ea typeface="黑体" panose="02010609060101010101" pitchFamily="49" charset="-122"/>
                          </a:rPr>
                          <m:t>𝛽</m:t>
                        </m:r>
                      </m:e>
                      <m:sup>
                        <m:r>
                          <a:rPr lang="en-US" altLang="zh-CN" sz="1800" b="0" i="1" smtClean="0">
                            <a:latin typeface="Cambria Math" panose="02040503050406030204" pitchFamily="18" charset="0"/>
                            <a:ea typeface="黑体" panose="02010609060101010101" pitchFamily="49" charset="-122"/>
                          </a:rPr>
                          <m:t>2</m:t>
                        </m:r>
                      </m:sup>
                    </m:sSup>
                  </m:oMath>
                </a14:m>
                <a:r>
                  <a:rPr lang="zh-CN" altLang="en-US" sz="1800" dirty="0">
                    <a:latin typeface="Arial" panose="020B0604020202020204" pitchFamily="34" charset="0"/>
                    <a:ea typeface="黑体" panose="02010609060101010101" pitchFamily="49" charset="-122"/>
                  </a:rPr>
                  <a:t>项</a:t>
                </a:r>
              </a:p>
            </p:txBody>
          </p:sp>
        </mc:Choice>
        <mc:Fallback xmlns="">
          <p:sp>
            <p:nvSpPr>
              <p:cNvPr id="17" name="文本框 16">
                <a:extLst>
                  <a:ext uri="{FF2B5EF4-FFF2-40B4-BE49-F238E27FC236}">
                    <a16:creationId xmlns:a16="http://schemas.microsoft.com/office/drawing/2014/main" id="{D017265F-2363-2912-E711-A562108230B4}"/>
                  </a:ext>
                </a:extLst>
              </p:cNvPr>
              <p:cNvSpPr txBox="1">
                <a:spLocks noRot="1" noChangeAspect="1" noMove="1" noResize="1" noEditPoints="1" noAdjustHandles="1" noChangeArrowheads="1" noChangeShapeType="1" noTextEdit="1"/>
              </p:cNvSpPr>
              <p:nvPr/>
            </p:nvSpPr>
            <p:spPr>
              <a:xfrm>
                <a:off x="1803400" y="2495141"/>
                <a:ext cx="698500" cy="454035"/>
              </a:xfrm>
              <a:prstGeom prst="rect">
                <a:avLst/>
              </a:prstGeom>
              <a:blipFill>
                <a:blip r:embed="rId6"/>
                <a:stretch>
                  <a:fillRect l="-2632" r="-1754" b="-1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02EEBD5-9772-C426-7834-C39C2330CDD1}"/>
                  </a:ext>
                </a:extLst>
              </p:cNvPr>
              <p:cNvSpPr txBox="1"/>
              <p:nvPr/>
            </p:nvSpPr>
            <p:spPr>
              <a:xfrm>
                <a:off x="3813175" y="2499092"/>
                <a:ext cx="698500" cy="454035"/>
              </a:xfrm>
              <a:prstGeom prst="rect">
                <a:avLst/>
              </a:prstGeom>
              <a:noFill/>
            </p:spPr>
            <p:txBody>
              <a:bodyPr wrap="square" rtlCol="0">
                <a:spAutoFit/>
              </a:bodyPr>
              <a:lstStyle/>
              <a:p>
                <a:pPr algn="l">
                  <a:lnSpc>
                    <a:spcPct val="150000"/>
                  </a:lnSpc>
                </a:pP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l-GR" altLang="zh-CN" sz="1800" b="0" i="1" smtClean="0">
                            <a:latin typeface="Cambria Math" panose="02040503050406030204" pitchFamily="18" charset="0"/>
                            <a:ea typeface="黑体" panose="02010609060101010101" pitchFamily="49" charset="-122"/>
                          </a:rPr>
                          <m:t>𝛽</m:t>
                        </m:r>
                      </m:e>
                      <m:sup>
                        <m:r>
                          <a:rPr lang="en-US" altLang="zh-CN" sz="1800" b="0" i="1" smtClean="0">
                            <a:latin typeface="Cambria Math" panose="02040503050406030204" pitchFamily="18" charset="0"/>
                            <a:ea typeface="黑体" panose="02010609060101010101" pitchFamily="49" charset="-122"/>
                          </a:rPr>
                          <m:t>1</m:t>
                        </m:r>
                      </m:sup>
                    </m:sSup>
                  </m:oMath>
                </a14:m>
                <a:r>
                  <a:rPr lang="zh-CN" altLang="en-US" sz="1800" dirty="0">
                    <a:latin typeface="Arial" panose="020B0604020202020204" pitchFamily="34" charset="0"/>
                    <a:ea typeface="黑体" panose="02010609060101010101" pitchFamily="49" charset="-122"/>
                  </a:rPr>
                  <a:t>项</a:t>
                </a:r>
              </a:p>
            </p:txBody>
          </p:sp>
        </mc:Choice>
        <mc:Fallback xmlns="">
          <p:sp>
            <p:nvSpPr>
              <p:cNvPr id="18" name="文本框 17">
                <a:extLst>
                  <a:ext uri="{FF2B5EF4-FFF2-40B4-BE49-F238E27FC236}">
                    <a16:creationId xmlns:a16="http://schemas.microsoft.com/office/drawing/2014/main" id="{702EEBD5-9772-C426-7834-C39C2330CDD1}"/>
                  </a:ext>
                </a:extLst>
              </p:cNvPr>
              <p:cNvSpPr txBox="1">
                <a:spLocks noRot="1" noChangeAspect="1" noMove="1" noResize="1" noEditPoints="1" noAdjustHandles="1" noChangeArrowheads="1" noChangeShapeType="1" noTextEdit="1"/>
              </p:cNvSpPr>
              <p:nvPr/>
            </p:nvSpPr>
            <p:spPr>
              <a:xfrm>
                <a:off x="3813175" y="2499092"/>
                <a:ext cx="698500" cy="454035"/>
              </a:xfrm>
              <a:prstGeom prst="rect">
                <a:avLst/>
              </a:prstGeom>
              <a:blipFill>
                <a:blip r:embed="rId7"/>
                <a:stretch>
                  <a:fillRect l="-2632" r="-877" b="-18919"/>
                </a:stretch>
              </a:blipFill>
            </p:spPr>
            <p:txBody>
              <a:bodyPr/>
              <a:lstStyle/>
              <a:p>
                <a:r>
                  <a:rPr lang="zh-CN" altLang="en-US">
                    <a:noFill/>
                  </a:rPr>
                  <a:t> </a:t>
                </a:r>
              </a:p>
            </p:txBody>
          </p:sp>
        </mc:Fallback>
      </mc:AlternateContent>
      <p:sp>
        <p:nvSpPr>
          <p:cNvPr id="19" name="左大括号 18">
            <a:extLst>
              <a:ext uri="{FF2B5EF4-FFF2-40B4-BE49-F238E27FC236}">
                <a16:creationId xmlns:a16="http://schemas.microsoft.com/office/drawing/2014/main" id="{FB80A566-8B32-3BB0-DB19-97249F96B914}"/>
              </a:ext>
            </a:extLst>
          </p:cNvPr>
          <p:cNvSpPr/>
          <p:nvPr/>
        </p:nvSpPr>
        <p:spPr bwMode="auto">
          <a:xfrm rot="16200000">
            <a:off x="1335294" y="2536556"/>
            <a:ext cx="260350" cy="1955913"/>
          </a:xfrm>
          <a:prstGeom prst="leftBrace">
            <a:avLst>
              <a:gd name="adj1" fmla="val 100610"/>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1" name="文本框 20">
            <a:extLst>
              <a:ext uri="{FF2B5EF4-FFF2-40B4-BE49-F238E27FC236}">
                <a16:creationId xmlns:a16="http://schemas.microsoft.com/office/drawing/2014/main" id="{DE551CC3-A70A-55D5-9C5A-FCAA4A27E18E}"/>
              </a:ext>
            </a:extLst>
          </p:cNvPr>
          <p:cNvSpPr txBox="1"/>
          <p:nvPr/>
        </p:nvSpPr>
        <p:spPr>
          <a:xfrm>
            <a:off x="457200" y="3610158"/>
            <a:ext cx="2044700" cy="872034"/>
          </a:xfrm>
          <a:prstGeom prst="rect">
            <a:avLst/>
          </a:prstGeom>
          <a:noFill/>
        </p:spPr>
        <p:txBody>
          <a:bodyPr wrap="square" rtlCol="0">
            <a:spAutoFit/>
          </a:bodyPr>
          <a:lstStyle/>
          <a:p>
            <a:pPr algn="ctr">
              <a:lnSpc>
                <a:spcPct val="150000"/>
              </a:lnSpc>
            </a:pPr>
            <a:r>
              <a:rPr lang="zh-CN" altLang="en-US" sz="1800" dirty="0">
                <a:latin typeface="Arial" panose="020B0604020202020204" pitchFamily="34" charset="0"/>
                <a:ea typeface="黑体" panose="02010609060101010101" pitchFamily="49" charset="-122"/>
              </a:rPr>
              <a:t>时间分量正值，空间分量负值</a:t>
            </a:r>
          </a:p>
        </p:txBody>
      </p:sp>
      <p:sp>
        <p:nvSpPr>
          <p:cNvPr id="23" name="文本框 22">
            <a:extLst>
              <a:ext uri="{FF2B5EF4-FFF2-40B4-BE49-F238E27FC236}">
                <a16:creationId xmlns:a16="http://schemas.microsoft.com/office/drawing/2014/main" id="{50A60E30-E812-4CC3-0D0D-321C6857DE4E}"/>
              </a:ext>
            </a:extLst>
          </p:cNvPr>
          <p:cNvSpPr txBox="1"/>
          <p:nvPr/>
        </p:nvSpPr>
        <p:spPr>
          <a:xfrm>
            <a:off x="1410314" y="2920568"/>
            <a:ext cx="1494182" cy="454035"/>
          </a:xfrm>
          <a:prstGeom prst="rect">
            <a:avLst/>
          </a:prstGeom>
          <a:noFill/>
        </p:spPr>
        <p:txBody>
          <a:bodyPr wrap="square" rtlCol="0">
            <a:spAutoFit/>
          </a:bodyPr>
          <a:lstStyle/>
          <a:p>
            <a:pPr algn="ctr">
              <a:lnSpc>
                <a:spcPct val="150000"/>
              </a:lnSpc>
            </a:pPr>
            <a:r>
              <a:rPr lang="zh-CN" altLang="en-US" sz="1800" dirty="0">
                <a:latin typeface="Arial" panose="020B0604020202020204" pitchFamily="34" charset="0"/>
                <a:ea typeface="黑体" panose="02010609060101010101" pitchFamily="49" charset="-122"/>
              </a:rPr>
              <a:t>长交叉项</a:t>
            </a:r>
          </a:p>
        </p:txBody>
      </p:sp>
      <p:sp>
        <p:nvSpPr>
          <p:cNvPr id="24" name="文本框 23">
            <a:extLst>
              <a:ext uri="{FF2B5EF4-FFF2-40B4-BE49-F238E27FC236}">
                <a16:creationId xmlns:a16="http://schemas.microsoft.com/office/drawing/2014/main" id="{7C4916CF-5BF1-4406-01DD-5630E340C784}"/>
              </a:ext>
            </a:extLst>
          </p:cNvPr>
          <p:cNvSpPr txBox="1"/>
          <p:nvPr/>
        </p:nvSpPr>
        <p:spPr>
          <a:xfrm>
            <a:off x="3407764" y="2916097"/>
            <a:ext cx="1733550" cy="454035"/>
          </a:xfrm>
          <a:prstGeom prst="rect">
            <a:avLst/>
          </a:prstGeom>
          <a:noFill/>
        </p:spPr>
        <p:txBody>
          <a:bodyPr wrap="square" rtlCol="0">
            <a:spAutoFit/>
          </a:bodyPr>
          <a:lstStyle/>
          <a:p>
            <a:pPr algn="ctr">
              <a:lnSpc>
                <a:spcPct val="150000"/>
              </a:lnSpc>
            </a:pPr>
            <a:r>
              <a:rPr lang="zh-CN" altLang="en-US" sz="1800" dirty="0">
                <a:latin typeface="Arial" panose="020B0604020202020204" pitchFamily="34" charset="0"/>
                <a:ea typeface="黑体" panose="02010609060101010101" pitchFamily="49" charset="-122"/>
              </a:rPr>
              <a:t>进动项</a:t>
            </a:r>
          </a:p>
        </p:txBody>
      </p:sp>
      <p:cxnSp>
        <p:nvCxnSpPr>
          <p:cNvPr id="26" name="直接箭头连接符 25">
            <a:extLst>
              <a:ext uri="{FF2B5EF4-FFF2-40B4-BE49-F238E27FC236}">
                <a16:creationId xmlns:a16="http://schemas.microsoft.com/office/drawing/2014/main" id="{D1FBA028-9296-5187-E3C0-4EE3DCA81D53}"/>
              </a:ext>
            </a:extLst>
          </p:cNvPr>
          <p:cNvCxnSpPr/>
          <p:nvPr/>
        </p:nvCxnSpPr>
        <p:spPr bwMode="auto">
          <a:xfrm>
            <a:off x="4278186" y="3385341"/>
            <a:ext cx="3175" cy="276606"/>
          </a:xfrm>
          <a:prstGeom prst="straightConnector1">
            <a:avLst/>
          </a:prstGeom>
          <a:solidFill>
            <a:schemeClr val="accent1"/>
          </a:solidFill>
          <a:ln w="9525"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5EF60651-9209-F365-A4F9-9161BA457F28}"/>
              </a:ext>
            </a:extLst>
          </p:cNvPr>
          <p:cNvSpPr txBox="1"/>
          <p:nvPr/>
        </p:nvSpPr>
        <p:spPr>
          <a:xfrm>
            <a:off x="-39803" y="2930302"/>
            <a:ext cx="1494182" cy="454035"/>
          </a:xfrm>
          <a:prstGeom prst="rect">
            <a:avLst/>
          </a:prstGeom>
          <a:noFill/>
        </p:spPr>
        <p:txBody>
          <a:bodyPr wrap="square" rtlCol="0">
            <a:spAutoFit/>
          </a:bodyPr>
          <a:lstStyle/>
          <a:p>
            <a:pPr algn="ctr">
              <a:lnSpc>
                <a:spcPct val="150000"/>
              </a:lnSpc>
            </a:pPr>
            <a:r>
              <a:rPr lang="zh-CN" altLang="en-US" sz="1800" dirty="0">
                <a:latin typeface="Arial" panose="020B0604020202020204" pitchFamily="34" charset="0"/>
                <a:ea typeface="黑体" panose="02010609060101010101" pitchFamily="49" charset="-122"/>
              </a:rPr>
              <a:t>短交叉项</a:t>
            </a:r>
          </a:p>
        </p:txBody>
      </p:sp>
      <p:sp>
        <p:nvSpPr>
          <p:cNvPr id="30" name="文本框 29">
            <a:extLst>
              <a:ext uri="{FF2B5EF4-FFF2-40B4-BE49-F238E27FC236}">
                <a16:creationId xmlns:a16="http://schemas.microsoft.com/office/drawing/2014/main" id="{B786AD5D-4AB9-E781-5CDF-CE88B3A59781}"/>
              </a:ext>
            </a:extLst>
          </p:cNvPr>
          <p:cNvSpPr txBox="1"/>
          <p:nvPr/>
        </p:nvSpPr>
        <p:spPr>
          <a:xfrm>
            <a:off x="3288281" y="3613028"/>
            <a:ext cx="2044700" cy="456535"/>
          </a:xfrm>
          <a:prstGeom prst="rect">
            <a:avLst/>
          </a:prstGeom>
          <a:noFill/>
        </p:spPr>
        <p:txBody>
          <a:bodyPr wrap="square" rtlCol="0">
            <a:spAutoFit/>
          </a:bodyPr>
          <a:lstStyle/>
          <a:p>
            <a:pPr algn="ctr">
              <a:lnSpc>
                <a:spcPct val="150000"/>
              </a:lnSpc>
            </a:pPr>
            <a:r>
              <a:rPr lang="zh-CN" altLang="en-US" sz="1800" dirty="0">
                <a:latin typeface="Arial" panose="020B0604020202020204" pitchFamily="34" charset="0"/>
                <a:ea typeface="黑体" panose="02010609060101010101" pitchFamily="49" charset="-122"/>
              </a:rPr>
              <a:t>始终正值</a:t>
            </a:r>
          </a:p>
        </p:txBody>
      </p:sp>
      <p:grpSp>
        <p:nvGrpSpPr>
          <p:cNvPr id="32" name="组合 31">
            <a:extLst>
              <a:ext uri="{FF2B5EF4-FFF2-40B4-BE49-F238E27FC236}">
                <a16:creationId xmlns:a16="http://schemas.microsoft.com/office/drawing/2014/main" id="{C97026DE-FAEA-5871-EE74-36E4DC83C6B6}"/>
              </a:ext>
            </a:extLst>
          </p:cNvPr>
          <p:cNvGrpSpPr/>
          <p:nvPr/>
        </p:nvGrpSpPr>
        <p:grpSpPr>
          <a:xfrm>
            <a:off x="5189344" y="2117108"/>
            <a:ext cx="3954654" cy="2688578"/>
            <a:chOff x="5540390" y="2200334"/>
            <a:chExt cx="3644752" cy="2688578"/>
          </a:xfrm>
        </p:grpSpPr>
        <p:sp>
          <p:nvSpPr>
            <p:cNvPr id="29" name="文本框 28">
              <a:extLst>
                <a:ext uri="{FF2B5EF4-FFF2-40B4-BE49-F238E27FC236}">
                  <a16:creationId xmlns:a16="http://schemas.microsoft.com/office/drawing/2014/main" id="{E9EE49E6-FF9E-B290-D08C-D613E4AE9E40}"/>
                </a:ext>
              </a:extLst>
            </p:cNvPr>
            <p:cNvSpPr txBox="1"/>
            <p:nvPr/>
          </p:nvSpPr>
          <p:spPr>
            <a:xfrm>
              <a:off x="5574426" y="2200334"/>
              <a:ext cx="3610716" cy="1567993"/>
            </a:xfrm>
            <a:prstGeom prst="rect">
              <a:avLst/>
            </a:prstGeom>
            <a:noFill/>
          </p:spPr>
          <p:txBody>
            <a:bodyPr wrap="square" rtlCol="0">
              <a:spAutoFit/>
            </a:bodyPr>
            <a:lstStyle/>
            <a:p>
              <a:pPr>
                <a:lnSpc>
                  <a:spcPct val="150000"/>
                </a:lnSpc>
              </a:pPr>
              <a:r>
                <a:rPr lang="zh-CN" altLang="en-US" sz="1800" b="1" dirty="0">
                  <a:solidFill>
                    <a:srgbClr val="0000CC"/>
                  </a:solidFill>
                  <a:latin typeface="Arial" panose="020B0604020202020204" pitchFamily="34" charset="0"/>
                  <a:ea typeface="黑体" panose="02010609060101010101" pitchFamily="49" charset="-122"/>
                </a:rPr>
                <a:t>短交叉项：</a:t>
              </a:r>
              <a:r>
                <a:rPr lang="zh-CN" altLang="en-US" sz="1600" dirty="0">
                  <a:latin typeface="Arial" panose="020B0604020202020204" pitchFamily="34" charset="0"/>
                  <a:ea typeface="黑体" panose="02010609060101010101" pitchFamily="49" charset="-122"/>
                </a:rPr>
                <a:t>被研究矢量组分乘以速度</a:t>
              </a:r>
              <a:r>
                <a:rPr lang="en-US" altLang="zh-CN" sz="1600" dirty="0">
                  <a:latin typeface="Arial" panose="020B0604020202020204" pitchFamily="34" charset="0"/>
                  <a:ea typeface="黑体" panose="02010609060101010101" pitchFamily="49" charset="-122"/>
                </a:rPr>
                <a:t>involve</a:t>
              </a:r>
              <a:r>
                <a:rPr lang="zh-CN" altLang="en-US" sz="1600" dirty="0">
                  <a:latin typeface="Arial" panose="020B0604020202020204" pitchFamily="34" charset="0"/>
                  <a:ea typeface="黑体" panose="02010609060101010101" pitchFamily="49" charset="-122"/>
                </a:rPr>
                <a:t>到另一矢量组分的</a:t>
              </a:r>
              <a:r>
                <a:rPr lang="en-US" altLang="zh-CN" sz="1600" dirty="0">
                  <a:latin typeface="Arial" panose="020B0604020202020204" pitchFamily="34" charset="0"/>
                  <a:ea typeface="黑体" panose="02010609060101010101" pitchFamily="49" charset="-122"/>
                </a:rPr>
                <a:t>Lorentz</a:t>
              </a:r>
              <a:r>
                <a:rPr lang="zh-CN" altLang="en-US" sz="1600" dirty="0">
                  <a:latin typeface="Arial" panose="020B0604020202020204" pitchFamily="34" charset="0"/>
                  <a:ea typeface="黑体" panose="02010609060101010101" pitchFamily="49" charset="-122"/>
                </a:rPr>
                <a:t>变换，进而影响被研究矢量组分</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a:t>
              </a:r>
              <a:endParaRPr lang="zh-CN" altLang="en-US" sz="1500" dirty="0">
                <a:latin typeface="Arial" panose="020B0604020202020204" pitchFamily="34" charset="0"/>
                <a:ea typeface="黑体" panose="02010609060101010101" pitchFamily="49" charset="-122"/>
              </a:endParaRPr>
            </a:p>
          </p:txBody>
        </p:sp>
        <p:sp>
          <p:nvSpPr>
            <p:cNvPr id="31" name="文本框 30">
              <a:extLst>
                <a:ext uri="{FF2B5EF4-FFF2-40B4-BE49-F238E27FC236}">
                  <a16:creationId xmlns:a16="http://schemas.microsoft.com/office/drawing/2014/main" id="{8992D80A-E563-019A-3F4B-CF2DFB64FA44}"/>
                </a:ext>
              </a:extLst>
            </p:cNvPr>
            <p:cNvSpPr txBox="1"/>
            <p:nvPr/>
          </p:nvSpPr>
          <p:spPr>
            <a:xfrm>
              <a:off x="5540390" y="3320919"/>
              <a:ext cx="3607542" cy="1567993"/>
            </a:xfrm>
            <a:prstGeom prst="rect">
              <a:avLst/>
            </a:prstGeom>
            <a:noFill/>
          </p:spPr>
          <p:txBody>
            <a:bodyPr wrap="square" rtlCol="0">
              <a:spAutoFit/>
            </a:bodyPr>
            <a:lstStyle/>
            <a:p>
              <a:pPr>
                <a:lnSpc>
                  <a:spcPct val="150000"/>
                </a:lnSpc>
              </a:pPr>
              <a:r>
                <a:rPr lang="zh-CN" altLang="en-US" sz="1800" b="1" dirty="0">
                  <a:solidFill>
                    <a:srgbClr val="0000CC"/>
                  </a:solidFill>
                  <a:latin typeface="Arial" panose="020B0604020202020204" pitchFamily="34" charset="0"/>
                  <a:ea typeface="黑体" panose="02010609060101010101" pitchFamily="49" charset="-122"/>
                </a:rPr>
                <a:t>长交叉项：</a:t>
              </a:r>
              <a:r>
                <a:rPr lang="zh-CN" altLang="en-US" sz="1600" dirty="0">
                  <a:latin typeface="Arial" panose="020B0604020202020204" pitchFamily="34" charset="0"/>
                  <a:ea typeface="黑体" panose="02010609060101010101" pitchFamily="49" charset="-122"/>
                </a:rPr>
                <a:t>另一矢量组分乘以速度</a:t>
              </a:r>
              <a:r>
                <a:rPr lang="en-US" altLang="zh-CN" sz="1600" dirty="0">
                  <a:latin typeface="Arial" panose="020B0604020202020204" pitchFamily="34" charset="0"/>
                  <a:ea typeface="黑体" panose="02010609060101010101" pitchFamily="49" charset="-122"/>
                </a:rPr>
                <a:t>involve</a:t>
              </a:r>
              <a:r>
                <a:rPr lang="zh-CN" altLang="en-US" sz="1600" dirty="0">
                  <a:latin typeface="Arial" panose="020B0604020202020204" pitchFamily="34" charset="0"/>
                  <a:ea typeface="黑体" panose="02010609060101010101" pitchFamily="49" charset="-122"/>
                </a:rPr>
                <a:t>到被研究矢量组分的</a:t>
              </a:r>
              <a:r>
                <a:rPr lang="en-US" altLang="zh-CN" sz="1600" dirty="0">
                  <a:latin typeface="Arial" panose="020B0604020202020204" pitchFamily="34" charset="0"/>
                  <a:ea typeface="黑体" panose="02010609060101010101" pitchFamily="49" charset="-122"/>
                </a:rPr>
                <a:t>Lorentz</a:t>
              </a:r>
              <a:r>
                <a:rPr lang="zh-CN" altLang="en-US" sz="1600" dirty="0">
                  <a:latin typeface="Arial" panose="020B0604020202020204" pitchFamily="34" charset="0"/>
                  <a:ea typeface="黑体" panose="02010609060101010101" pitchFamily="49" charset="-122"/>
                </a:rPr>
                <a:t>变换，进而影响被研究矢量组分</a:t>
              </a:r>
              <a:r>
                <a:rPr lang="en-US" altLang="zh-CN" sz="1600" dirty="0">
                  <a:latin typeface="Arial" panose="020B0604020202020204" pitchFamily="34" charset="0"/>
                  <a:ea typeface="黑体" panose="02010609060101010101" pitchFamily="49" charset="-122"/>
                </a:rPr>
                <a:t>Thomas</a:t>
              </a:r>
              <a:r>
                <a:rPr lang="zh-CN" altLang="en-US" sz="1600" dirty="0">
                  <a:latin typeface="Arial" panose="020B0604020202020204" pitchFamily="34" charset="0"/>
                  <a:ea typeface="黑体" panose="02010609060101010101" pitchFamily="49" charset="-122"/>
                </a:rPr>
                <a:t>动力学</a:t>
              </a:r>
              <a:endParaRPr lang="zh-CN" altLang="en-US" sz="1500" dirty="0">
                <a:latin typeface="Arial" panose="020B0604020202020204" pitchFamily="34" charset="0"/>
                <a:ea typeface="黑体" panose="02010609060101010101" pitchFamily="49" charset="-122"/>
              </a:endParaRPr>
            </a:p>
          </p:txBody>
        </p:sp>
      </p:grpSp>
      <p:sp>
        <p:nvSpPr>
          <p:cNvPr id="5" name="文本框 4">
            <a:extLst>
              <a:ext uri="{FF2B5EF4-FFF2-40B4-BE49-F238E27FC236}">
                <a16:creationId xmlns:a16="http://schemas.microsoft.com/office/drawing/2014/main" id="{FC9E884D-A302-D0B1-9551-0B791A819A9B}"/>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6" name="灯片编号占位符 5">
            <a:extLst>
              <a:ext uri="{FF2B5EF4-FFF2-40B4-BE49-F238E27FC236}">
                <a16:creationId xmlns:a16="http://schemas.microsoft.com/office/drawing/2014/main" id="{264CF6CB-9580-C0EF-3A3A-E6C327792B8D}"/>
              </a:ext>
            </a:extLst>
          </p:cNvPr>
          <p:cNvSpPr>
            <a:spLocks noGrp="1"/>
          </p:cNvSpPr>
          <p:nvPr>
            <p:ph type="sldNum" sz="quarter" idx="10"/>
          </p:nvPr>
        </p:nvSpPr>
        <p:spPr/>
        <p:txBody>
          <a:bodyPr/>
          <a:lstStyle/>
          <a:p>
            <a:fld id="{6555F715-00A2-473B-A4E8-D5771EBCED9A}" type="slidenum">
              <a:rPr lang="zh-CN" altLang="en-US" smtClean="0"/>
              <a:pPr/>
              <a:t>14</a:t>
            </a:fld>
            <a:endParaRPr lang="zh-CN" altLang="en-US" dirty="0"/>
          </a:p>
        </p:txBody>
      </p:sp>
    </p:spTree>
    <p:extLst>
      <p:ext uri="{BB962C8B-B14F-4D97-AF65-F5344CB8AC3E}">
        <p14:creationId xmlns:p14="http://schemas.microsoft.com/office/powerpoint/2010/main" val="1423515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0237D80-C249-C802-B15D-01B6B5DBA1EC}"/>
              </a:ext>
            </a:extLst>
          </p:cNvPr>
          <p:cNvPicPr>
            <a:picLocks noChangeAspect="1"/>
          </p:cNvPicPr>
          <p:nvPr/>
        </p:nvPicPr>
        <p:blipFill>
          <a:blip r:embed="rId3"/>
          <a:stretch>
            <a:fillRect/>
          </a:stretch>
        </p:blipFill>
        <p:spPr>
          <a:xfrm>
            <a:off x="0" y="4597048"/>
            <a:ext cx="9144000" cy="2237556"/>
          </a:xfrm>
          <a:prstGeom prst="rect">
            <a:avLst/>
          </a:prstGeom>
        </p:spPr>
      </p:pic>
      <p:graphicFrame>
        <p:nvGraphicFramePr>
          <p:cNvPr id="5" name="对象 4">
            <a:extLst>
              <a:ext uri="{FF2B5EF4-FFF2-40B4-BE49-F238E27FC236}">
                <a16:creationId xmlns:a16="http://schemas.microsoft.com/office/drawing/2014/main" id="{E76E5B89-B184-74A1-CFF0-0CD8FF7B4FE2}"/>
              </a:ext>
            </a:extLst>
          </p:cNvPr>
          <p:cNvGraphicFramePr>
            <a:graphicFrameLocks noChangeAspect="1"/>
          </p:cNvGraphicFramePr>
          <p:nvPr>
            <p:extLst>
              <p:ext uri="{D42A27DB-BD31-4B8C-83A1-F6EECF244321}">
                <p14:modId xmlns:p14="http://schemas.microsoft.com/office/powerpoint/2010/main" val="1050957680"/>
              </p:ext>
            </p:extLst>
          </p:nvPr>
        </p:nvGraphicFramePr>
        <p:xfrm>
          <a:off x="17463" y="881063"/>
          <a:ext cx="7870825" cy="3675062"/>
        </p:xfrm>
        <a:graphic>
          <a:graphicData uri="http://schemas.openxmlformats.org/presentationml/2006/ole">
            <mc:AlternateContent xmlns:mc="http://schemas.openxmlformats.org/markup-compatibility/2006">
              <mc:Choice xmlns:v="urn:schemas-microsoft-com:vml" Requires="v">
                <p:oleObj name="AxMath" r:id="rId4" imgW="7824240" imgH="3654000" progId="Equation.AxMath">
                  <p:embed/>
                </p:oleObj>
              </mc:Choice>
              <mc:Fallback>
                <p:oleObj name="AxMath" r:id="rId4" imgW="7824240" imgH="3654000" progId="Equation.AxMath">
                  <p:embed/>
                  <p:pic>
                    <p:nvPicPr>
                      <p:cNvPr id="6" name="对象 5">
                        <a:extLst>
                          <a:ext uri="{FF2B5EF4-FFF2-40B4-BE49-F238E27FC236}">
                            <a16:creationId xmlns:a16="http://schemas.microsoft.com/office/drawing/2014/main" id="{020EF9A6-14B2-8EF7-EFAB-31DF055369E5}"/>
                          </a:ext>
                        </a:extLst>
                      </p:cNvPr>
                      <p:cNvPicPr/>
                      <p:nvPr/>
                    </p:nvPicPr>
                    <p:blipFill>
                      <a:blip r:embed="rId5"/>
                      <a:stretch>
                        <a:fillRect/>
                      </a:stretch>
                    </p:blipFill>
                    <p:spPr>
                      <a:xfrm>
                        <a:off x="17463" y="881063"/>
                        <a:ext cx="7870825" cy="367506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76EE5BD-DCFA-4939-B186-F38DA9D63C5D}"/>
              </a:ext>
            </a:extLst>
          </p:cNvPr>
          <p:cNvGraphicFramePr>
            <a:graphicFrameLocks noChangeAspect="1"/>
          </p:cNvGraphicFramePr>
          <p:nvPr>
            <p:extLst>
              <p:ext uri="{D42A27DB-BD31-4B8C-83A1-F6EECF244321}">
                <p14:modId xmlns:p14="http://schemas.microsoft.com/office/powerpoint/2010/main" val="1501158610"/>
              </p:ext>
            </p:extLst>
          </p:nvPr>
        </p:nvGraphicFramePr>
        <p:xfrm>
          <a:off x="3086557" y="5264019"/>
          <a:ext cx="914400" cy="914400"/>
        </p:xfrm>
        <a:graphic>
          <a:graphicData uri="http://schemas.openxmlformats.org/presentationml/2006/ole">
            <mc:AlternateContent xmlns:mc="http://schemas.openxmlformats.org/markup-compatibility/2006">
              <mc:Choice xmlns:v="urn:schemas-microsoft-com:vml" Requires="v">
                <p:oleObj name="AxMath" r:id="rId6" imgW="18660600" imgH="2130480" progId="Equation.AxMath">
                  <p:embed/>
                </p:oleObj>
              </mc:Choice>
              <mc:Fallback>
                <p:oleObj name="AxMath" r:id="rId6" imgW="18660600" imgH="2130480" progId="Equation.AxMath">
                  <p:embed/>
                  <p:pic>
                    <p:nvPicPr>
                      <p:cNvPr id="0" name=""/>
                      <p:cNvPicPr/>
                      <p:nvPr/>
                    </p:nvPicPr>
                    <p:blipFill>
                      <a:blip r:embed="rId7"/>
                      <a:stretch>
                        <a:fillRect/>
                      </a:stretch>
                    </p:blipFill>
                    <p:spPr>
                      <a:xfrm>
                        <a:off x="3086557" y="5264019"/>
                        <a:ext cx="914400" cy="914400"/>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C78AB44E-AC5B-36F5-B75E-7FBFDD8FF181}"/>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293FE387-74F2-D7FB-CC0D-8EB6A2B65511}"/>
              </a:ext>
            </a:extLst>
          </p:cNvPr>
          <p:cNvSpPr>
            <a:spLocks noGrp="1"/>
          </p:cNvSpPr>
          <p:nvPr>
            <p:ph type="sldNum" sz="quarter" idx="10"/>
          </p:nvPr>
        </p:nvSpPr>
        <p:spPr/>
        <p:txBody>
          <a:bodyPr/>
          <a:lstStyle/>
          <a:p>
            <a:fld id="{6555F715-00A2-473B-A4E8-D5771EBCED9A}" type="slidenum">
              <a:rPr lang="zh-CN" altLang="en-US" smtClean="0"/>
              <a:pPr/>
              <a:t>15</a:t>
            </a:fld>
            <a:endParaRPr lang="zh-CN" altLang="en-US" dirty="0"/>
          </a:p>
        </p:txBody>
      </p:sp>
    </p:spTree>
    <p:extLst>
      <p:ext uri="{BB962C8B-B14F-4D97-AF65-F5344CB8AC3E}">
        <p14:creationId xmlns:p14="http://schemas.microsoft.com/office/powerpoint/2010/main" val="159360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9620DFC-56A6-AC8D-5F62-82D1878C057D}"/>
                  </a:ext>
                </a:extLst>
              </p:cNvPr>
              <p:cNvSpPr txBox="1"/>
              <p:nvPr/>
            </p:nvSpPr>
            <p:spPr>
              <a:xfrm>
                <a:off x="153618" y="736428"/>
                <a:ext cx="6971386" cy="503792"/>
              </a:xfrm>
              <a:prstGeom prst="rect">
                <a:avLst/>
              </a:prstGeom>
              <a:noFill/>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rPr>
                  <a:t>令</a:t>
                </a:r>
                <a14:m>
                  <m:oMath xmlns:m="http://schemas.openxmlformats.org/officeDocument/2006/math">
                    <m:r>
                      <a:rPr lang="el-GR" altLang="zh-CN" sz="1600" b="0" i="1" smtClean="0">
                        <a:latin typeface="Cambria Math" panose="02040503050406030204" pitchFamily="18" charset="0"/>
                        <a:ea typeface="黑体" panose="02010609060101010101" pitchFamily="49" charset="-122"/>
                      </a:rPr>
                      <m:t>𝛼</m:t>
                    </m:r>
                    <m:r>
                      <a:rPr lang="en-US" altLang="zh-CN" sz="1600" b="0" i="1" smtClean="0">
                        <a:latin typeface="Cambria Math" panose="02040503050406030204" pitchFamily="18" charset="0"/>
                        <a:ea typeface="黑体" panose="02010609060101010101" pitchFamily="49" charset="-122"/>
                      </a:rPr>
                      <m:t>=</m:t>
                    </m:r>
                    <m:sSup>
                      <m:sSupPr>
                        <m:ctrlPr>
                          <a:rPr lang="el-GR" altLang="zh-CN" sz="1600" b="0" i="1" smtClean="0">
                            <a:latin typeface="Cambria Math" panose="02040503050406030204" pitchFamily="18" charset="0"/>
                            <a:ea typeface="黑体" panose="02010609060101010101" pitchFamily="49" charset="-122"/>
                          </a:rPr>
                        </m:ctrlPr>
                      </m:sSupPr>
                      <m:e>
                        <m:r>
                          <a:rPr lang="el-GR" altLang="zh-CN" sz="1600" b="0" i="1" smtClean="0">
                            <a:latin typeface="Cambria Math" panose="02040503050406030204" pitchFamily="18" charset="0"/>
                            <a:ea typeface="黑体" panose="02010609060101010101" pitchFamily="49" charset="-122"/>
                          </a:rPr>
                          <m:t>𝛾</m:t>
                        </m:r>
                      </m:e>
                      <m:sup>
                        <m:r>
                          <a:rPr lang="el-GR" altLang="zh-CN" sz="1600" b="0" i="1" smtClean="0">
                            <a:latin typeface="Cambria Math" panose="02040503050406030204" pitchFamily="18" charset="0"/>
                            <a:ea typeface="黑体" panose="02010609060101010101" pitchFamily="49" charset="-122"/>
                          </a:rPr>
                          <m:t>3</m:t>
                        </m:r>
                      </m:sup>
                    </m:sSup>
                    <m:r>
                      <a:rPr lang="el-GR" altLang="zh-CN" sz="1600" b="0" i="1" smtClean="0">
                        <a:latin typeface="Cambria Math" panose="02040503050406030204" pitchFamily="18" charset="0"/>
                        <a:ea typeface="黑体" panose="02010609060101010101" pitchFamily="49" charset="-122"/>
                      </a:rPr>
                      <m:t>(</m:t>
                    </m:r>
                    <m:acc>
                      <m:accPr>
                        <m:chr m:val="⃑"/>
                        <m:ctrlPr>
                          <a:rPr lang="el-GR" altLang="zh-CN" sz="1600" b="0" i="1" smtClean="0">
                            <a:latin typeface="Cambria Math" panose="02040503050406030204" pitchFamily="18" charset="0"/>
                            <a:ea typeface="黑体" panose="02010609060101010101" pitchFamily="49" charset="-122"/>
                          </a:rPr>
                        </m:ctrlPr>
                      </m:accPr>
                      <m:e>
                        <m:r>
                          <a:rPr lang="el-GR" altLang="zh-CN" sz="1600" i="1">
                            <a:latin typeface="Cambria Math" panose="02040503050406030204" pitchFamily="18" charset="0"/>
                            <a:ea typeface="黑体" panose="02010609060101010101" pitchFamily="49" charset="-122"/>
                          </a:rPr>
                          <m:t>𝛽</m:t>
                        </m:r>
                      </m:e>
                    </m:acc>
                    <m:r>
                      <a:rPr lang="el-GR" altLang="zh-CN" sz="1600" b="0" i="1" smtClean="0">
                        <a:latin typeface="Cambria Math" panose="02040503050406030204" pitchFamily="18" charset="0"/>
                        <a:ea typeface="Cambria Math" panose="02040503050406030204" pitchFamily="18" charset="0"/>
                      </a:rPr>
                      <m:t>∙</m:t>
                    </m:r>
                    <m:acc>
                      <m:accPr>
                        <m:chr m:val="̇"/>
                        <m:ctrlPr>
                          <a:rPr lang="en-US" altLang="zh-CN" sz="1600" b="0" i="1" smtClean="0">
                            <a:latin typeface="Cambria Math" panose="02040503050406030204" pitchFamily="18" charset="0"/>
                            <a:ea typeface="黑体" panose="02010609060101010101" pitchFamily="49" charset="-122"/>
                          </a:rPr>
                        </m:ctrlPr>
                      </m:accPr>
                      <m:e>
                        <m:acc>
                          <m:accPr>
                            <m:chr m:val="⃑"/>
                            <m:ctrlPr>
                              <a:rPr lang="el-GR" altLang="zh-CN" sz="1600" i="1">
                                <a:latin typeface="Cambria Math" panose="02040503050406030204" pitchFamily="18" charset="0"/>
                                <a:ea typeface="Cambria Math" panose="02040503050406030204" pitchFamily="18" charset="0"/>
                              </a:rPr>
                            </m:ctrlPr>
                          </m:accPr>
                          <m:e>
                            <m:r>
                              <a:rPr lang="el-GR" altLang="zh-CN" sz="1600" i="1">
                                <a:latin typeface="Cambria Math" panose="02040503050406030204" pitchFamily="18" charset="0"/>
                                <a:ea typeface="Cambria Math" panose="02040503050406030204" pitchFamily="18" charset="0"/>
                              </a:rPr>
                              <m:t>𝛽</m:t>
                            </m:r>
                          </m:e>
                        </m:acc>
                      </m:e>
                    </m:acc>
                    <m:r>
                      <a:rPr lang="el-GR" altLang="zh-CN" sz="1600" b="0" i="1" smtClean="0">
                        <a:latin typeface="Cambria Math" panose="02040503050406030204" pitchFamily="18" charset="0"/>
                        <a:ea typeface="黑体" panose="02010609060101010101" pitchFamily="49" charset="-122"/>
                      </a:rPr>
                      <m:t>)</m:t>
                    </m:r>
                  </m:oMath>
                </a14:m>
                <a:r>
                  <a:rPr lang="zh-CN" altLang="en-US" sz="1600" dirty="0">
                    <a:latin typeface="Arial" panose="020B0604020202020204" pitchFamily="34" charset="0"/>
                    <a:ea typeface="黑体" panose="02010609060101010101" pitchFamily="49" charset="-122"/>
                  </a:rPr>
                  <a:t>，化简得</a:t>
                </a:r>
              </a:p>
            </p:txBody>
          </p:sp>
        </mc:Choice>
        <mc:Fallback xmlns="">
          <p:sp>
            <p:nvSpPr>
              <p:cNvPr id="6" name="文本框 5">
                <a:extLst>
                  <a:ext uri="{FF2B5EF4-FFF2-40B4-BE49-F238E27FC236}">
                    <a16:creationId xmlns:a16="http://schemas.microsoft.com/office/drawing/2014/main" id="{89620DFC-56A6-AC8D-5F62-82D1878C057D}"/>
                  </a:ext>
                </a:extLst>
              </p:cNvPr>
              <p:cNvSpPr txBox="1">
                <a:spLocks noRot="1" noChangeAspect="1" noMove="1" noResize="1" noEditPoints="1" noAdjustHandles="1" noChangeArrowheads="1" noChangeShapeType="1" noTextEdit="1"/>
              </p:cNvSpPr>
              <p:nvPr/>
            </p:nvSpPr>
            <p:spPr>
              <a:xfrm>
                <a:off x="153618" y="736428"/>
                <a:ext cx="6971386" cy="503792"/>
              </a:xfrm>
              <a:prstGeom prst="rect">
                <a:avLst/>
              </a:prstGeom>
              <a:blipFill>
                <a:blip r:embed="rId3"/>
                <a:stretch>
                  <a:fillRect l="-437" b="-13415"/>
                </a:stretch>
              </a:blipFill>
            </p:spPr>
            <p:txBody>
              <a:bodyPr/>
              <a:lstStyle/>
              <a:p>
                <a:r>
                  <a:rPr lang="zh-CN" altLang="en-US">
                    <a:noFill/>
                  </a:rPr>
                  <a:t> </a:t>
                </a:r>
              </a:p>
            </p:txBody>
          </p:sp>
        </mc:Fallback>
      </mc:AlternateContent>
      <p:graphicFrame>
        <p:nvGraphicFramePr>
          <p:cNvPr id="7" name="对象 6">
            <a:extLst>
              <a:ext uri="{FF2B5EF4-FFF2-40B4-BE49-F238E27FC236}">
                <a16:creationId xmlns:a16="http://schemas.microsoft.com/office/drawing/2014/main" id="{BA626AB0-B3BF-45F9-C40E-FF8B2279EEE8}"/>
              </a:ext>
            </a:extLst>
          </p:cNvPr>
          <p:cNvGraphicFramePr>
            <a:graphicFrameLocks noChangeAspect="1"/>
          </p:cNvGraphicFramePr>
          <p:nvPr>
            <p:extLst>
              <p:ext uri="{D42A27DB-BD31-4B8C-83A1-F6EECF244321}">
                <p14:modId xmlns:p14="http://schemas.microsoft.com/office/powerpoint/2010/main" val="4072111677"/>
              </p:ext>
            </p:extLst>
          </p:nvPr>
        </p:nvGraphicFramePr>
        <p:xfrm>
          <a:off x="4025900" y="3138488"/>
          <a:ext cx="974725" cy="974725"/>
        </p:xfrm>
        <a:graphic>
          <a:graphicData uri="http://schemas.openxmlformats.org/presentationml/2006/ole">
            <mc:AlternateContent xmlns:mc="http://schemas.openxmlformats.org/markup-compatibility/2006">
              <mc:Choice xmlns:v="urn:schemas-microsoft-com:vml" Requires="v">
                <p:oleObj name="AxMath" r:id="rId4" imgW="18583560" imgH="4291920" progId="Equation.AxMath">
                  <p:embed/>
                </p:oleObj>
              </mc:Choice>
              <mc:Fallback>
                <p:oleObj name="AxMath" r:id="rId4" imgW="18583560" imgH="4291920" progId="Equation.AxMath">
                  <p:embed/>
                  <p:pic>
                    <p:nvPicPr>
                      <p:cNvPr id="5" name="对象 4">
                        <a:extLst>
                          <a:ext uri="{FF2B5EF4-FFF2-40B4-BE49-F238E27FC236}">
                            <a16:creationId xmlns:a16="http://schemas.microsoft.com/office/drawing/2014/main" id="{E76E5B89-B184-74A1-CFF0-0CD8FF7B4FE2}"/>
                          </a:ext>
                        </a:extLst>
                      </p:cNvPr>
                      <p:cNvPicPr/>
                      <p:nvPr/>
                    </p:nvPicPr>
                    <p:blipFill>
                      <a:blip r:embed="rId5"/>
                      <a:stretch>
                        <a:fillRect/>
                      </a:stretch>
                    </p:blipFill>
                    <p:spPr>
                      <a:xfrm>
                        <a:off x="4025900" y="3138488"/>
                        <a:ext cx="974725" cy="974725"/>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7469FB96-47A3-E86B-B09F-10CC10C9E475}"/>
              </a:ext>
            </a:extLst>
          </p:cNvPr>
          <p:cNvPicPr>
            <a:picLocks noChangeAspect="1"/>
          </p:cNvPicPr>
          <p:nvPr/>
        </p:nvPicPr>
        <p:blipFill>
          <a:blip r:embed="rId6"/>
          <a:stretch>
            <a:fillRect/>
          </a:stretch>
        </p:blipFill>
        <p:spPr>
          <a:xfrm>
            <a:off x="0" y="1231503"/>
            <a:ext cx="9144000" cy="2125072"/>
          </a:xfrm>
          <a:prstGeom prst="rect">
            <a:avLst/>
          </a:prstGeom>
        </p:spPr>
      </p:pic>
      <p:sp>
        <p:nvSpPr>
          <p:cNvPr id="3" name="文本框 2">
            <a:extLst>
              <a:ext uri="{FF2B5EF4-FFF2-40B4-BE49-F238E27FC236}">
                <a16:creationId xmlns:a16="http://schemas.microsoft.com/office/drawing/2014/main" id="{7A9E2D73-A7ED-8D34-338B-378156CEC8E3}"/>
              </a:ext>
            </a:extLst>
          </p:cNvPr>
          <p:cNvSpPr txBox="1"/>
          <p:nvPr/>
        </p:nvSpPr>
        <p:spPr>
          <a:xfrm>
            <a:off x="153618" y="3176090"/>
            <a:ext cx="607162" cy="416011"/>
          </a:xfrm>
          <a:prstGeom prst="rect">
            <a:avLst/>
          </a:prstGeom>
          <a:noFill/>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rPr>
              <a:t>其中</a:t>
            </a:r>
          </a:p>
        </p:txBody>
      </p:sp>
      <p:graphicFrame>
        <p:nvGraphicFramePr>
          <p:cNvPr id="4" name="对象 3">
            <a:extLst>
              <a:ext uri="{FF2B5EF4-FFF2-40B4-BE49-F238E27FC236}">
                <a16:creationId xmlns:a16="http://schemas.microsoft.com/office/drawing/2014/main" id="{F7868418-B893-067A-B744-BE9C10C888EC}"/>
              </a:ext>
            </a:extLst>
          </p:cNvPr>
          <p:cNvGraphicFramePr>
            <a:graphicFrameLocks noChangeAspect="1"/>
          </p:cNvGraphicFramePr>
          <p:nvPr>
            <p:extLst>
              <p:ext uri="{D42A27DB-BD31-4B8C-83A1-F6EECF244321}">
                <p14:modId xmlns:p14="http://schemas.microsoft.com/office/powerpoint/2010/main" val="988501142"/>
              </p:ext>
            </p:extLst>
          </p:nvPr>
        </p:nvGraphicFramePr>
        <p:xfrm>
          <a:off x="275717" y="3347619"/>
          <a:ext cx="6596062" cy="1008062"/>
        </p:xfrm>
        <a:graphic>
          <a:graphicData uri="http://schemas.openxmlformats.org/presentationml/2006/ole">
            <mc:AlternateContent xmlns:mc="http://schemas.openxmlformats.org/markup-compatibility/2006">
              <mc:Choice xmlns:v="urn:schemas-microsoft-com:vml" Requires="v">
                <p:oleObj name="AxMath" r:id="rId7" imgW="10767960" imgH="1646280" progId="Equation.AxMath">
                  <p:embed/>
                </p:oleObj>
              </mc:Choice>
              <mc:Fallback>
                <p:oleObj name="AxMath" r:id="rId7" imgW="10767960" imgH="1646280" progId="Equation.AxMath">
                  <p:embed/>
                  <p:pic>
                    <p:nvPicPr>
                      <p:cNvPr id="4" name="对象 3">
                        <a:extLst>
                          <a:ext uri="{FF2B5EF4-FFF2-40B4-BE49-F238E27FC236}">
                            <a16:creationId xmlns:a16="http://schemas.microsoft.com/office/drawing/2014/main" id="{5B95DF86-284A-379C-4733-A5AC3EAD5B20}"/>
                          </a:ext>
                        </a:extLst>
                      </p:cNvPr>
                      <p:cNvPicPr/>
                      <p:nvPr/>
                    </p:nvPicPr>
                    <p:blipFill>
                      <a:blip r:embed="rId8"/>
                      <a:stretch>
                        <a:fillRect/>
                      </a:stretch>
                    </p:blipFill>
                    <p:spPr>
                      <a:xfrm>
                        <a:off x="275717" y="3347619"/>
                        <a:ext cx="6596062" cy="100806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53B8CB5-6FB1-882D-7A1D-C1B8F2AB7606}"/>
              </a:ext>
            </a:extLst>
          </p:cNvPr>
          <p:cNvGraphicFramePr>
            <a:graphicFrameLocks noChangeAspect="1"/>
          </p:cNvGraphicFramePr>
          <p:nvPr>
            <p:extLst>
              <p:ext uri="{D42A27DB-BD31-4B8C-83A1-F6EECF244321}">
                <p14:modId xmlns:p14="http://schemas.microsoft.com/office/powerpoint/2010/main" val="1216883849"/>
              </p:ext>
            </p:extLst>
          </p:nvPr>
        </p:nvGraphicFramePr>
        <p:xfrm>
          <a:off x="275717" y="4373867"/>
          <a:ext cx="5302250" cy="2378075"/>
        </p:xfrm>
        <a:graphic>
          <a:graphicData uri="http://schemas.openxmlformats.org/presentationml/2006/ole">
            <mc:AlternateContent xmlns:mc="http://schemas.openxmlformats.org/markup-compatibility/2006">
              <mc:Choice xmlns:v="urn:schemas-microsoft-com:vml" Requires="v">
                <p:oleObj name="AxMath" r:id="rId9" imgW="7530840" imgH="3377160" progId="Equation.AxMath">
                  <p:embed/>
                </p:oleObj>
              </mc:Choice>
              <mc:Fallback>
                <p:oleObj name="AxMath" r:id="rId9" imgW="7530840" imgH="3377160" progId="Equation.AxMath">
                  <p:embed/>
                  <p:pic>
                    <p:nvPicPr>
                      <p:cNvPr id="0" name=""/>
                      <p:cNvPicPr/>
                      <p:nvPr/>
                    </p:nvPicPr>
                    <p:blipFill>
                      <a:blip r:embed="rId10"/>
                      <a:stretch>
                        <a:fillRect/>
                      </a:stretch>
                    </p:blipFill>
                    <p:spPr>
                      <a:xfrm>
                        <a:off x="275717" y="4373867"/>
                        <a:ext cx="5302250" cy="2378075"/>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084D0A5E-4960-4022-44EB-A71E4FFC8675}"/>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9" name="灯片编号占位符 8">
            <a:extLst>
              <a:ext uri="{FF2B5EF4-FFF2-40B4-BE49-F238E27FC236}">
                <a16:creationId xmlns:a16="http://schemas.microsoft.com/office/drawing/2014/main" id="{74955ED6-8734-5B57-0D39-A93564FB7D8A}"/>
              </a:ext>
            </a:extLst>
          </p:cNvPr>
          <p:cNvSpPr>
            <a:spLocks noGrp="1"/>
          </p:cNvSpPr>
          <p:nvPr>
            <p:ph type="sldNum" sz="quarter" idx="10"/>
          </p:nvPr>
        </p:nvSpPr>
        <p:spPr/>
        <p:txBody>
          <a:bodyPr/>
          <a:lstStyle/>
          <a:p>
            <a:fld id="{6555F715-00A2-473B-A4E8-D5771EBCED9A}" type="slidenum">
              <a:rPr lang="zh-CN" altLang="en-US" smtClean="0"/>
              <a:pPr/>
              <a:t>16</a:t>
            </a:fld>
            <a:endParaRPr lang="zh-CN" altLang="en-US" dirty="0"/>
          </a:p>
        </p:txBody>
      </p:sp>
    </p:spTree>
    <p:extLst>
      <p:ext uri="{BB962C8B-B14F-4D97-AF65-F5344CB8AC3E}">
        <p14:creationId xmlns:p14="http://schemas.microsoft.com/office/powerpoint/2010/main" val="126978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BA626AB0-B3BF-45F9-C40E-FF8B2279EEE8}"/>
              </a:ext>
            </a:extLst>
          </p:cNvPr>
          <p:cNvGraphicFramePr>
            <a:graphicFrameLocks noChangeAspect="1"/>
          </p:cNvGraphicFramePr>
          <p:nvPr/>
        </p:nvGraphicFramePr>
        <p:xfrm>
          <a:off x="4025900" y="3138488"/>
          <a:ext cx="974725" cy="974725"/>
        </p:xfrm>
        <a:graphic>
          <a:graphicData uri="http://schemas.openxmlformats.org/presentationml/2006/ole">
            <mc:AlternateContent xmlns:mc="http://schemas.openxmlformats.org/markup-compatibility/2006">
              <mc:Choice xmlns:v="urn:schemas-microsoft-com:vml" Requires="v">
                <p:oleObj name="AxMath" r:id="rId3" imgW="18583560" imgH="4291920" progId="Equation.AxMath">
                  <p:embed/>
                </p:oleObj>
              </mc:Choice>
              <mc:Fallback>
                <p:oleObj name="AxMath" r:id="rId3" imgW="18583560" imgH="4291920" progId="Equation.AxMath">
                  <p:embed/>
                  <p:pic>
                    <p:nvPicPr>
                      <p:cNvPr id="7" name="对象 6">
                        <a:extLst>
                          <a:ext uri="{FF2B5EF4-FFF2-40B4-BE49-F238E27FC236}">
                            <a16:creationId xmlns:a16="http://schemas.microsoft.com/office/drawing/2014/main" id="{BA626AB0-B3BF-45F9-C40E-FF8B2279EEE8}"/>
                          </a:ext>
                        </a:extLst>
                      </p:cNvPr>
                      <p:cNvPicPr/>
                      <p:nvPr/>
                    </p:nvPicPr>
                    <p:blipFill>
                      <a:blip r:embed="rId4"/>
                      <a:stretch>
                        <a:fillRect/>
                      </a:stretch>
                    </p:blipFill>
                    <p:spPr>
                      <a:xfrm>
                        <a:off x="4025900" y="3138488"/>
                        <a:ext cx="974725" cy="9747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96F915-106D-FD11-52AC-76C80EB51952}"/>
                  </a:ext>
                </a:extLst>
              </p:cNvPr>
              <p:cNvSpPr txBox="1"/>
              <p:nvPr/>
            </p:nvSpPr>
            <p:spPr>
              <a:xfrm>
                <a:off x="44154" y="857234"/>
                <a:ext cx="8931644" cy="1718227"/>
              </a:xfrm>
              <a:prstGeom prst="rect">
                <a:avLst/>
              </a:prstGeom>
              <a:noFill/>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rPr>
                  <a:t>其中蓝色矩阵元是可以写出通项的，只要考虑到变换</a:t>
                </a:r>
                <a:endParaRPr lang="en-US" altLang="zh-CN" sz="1600" dirty="0">
                  <a:latin typeface="Arial" panose="020B0604020202020204" pitchFamily="34" charset="0"/>
                  <a:ea typeface="黑体" panose="02010609060101010101" pitchFamily="49" charset="-122"/>
                </a:endParaRPr>
              </a:p>
              <a:p>
                <a:pPr>
                  <a:lnSpc>
                    <a:spcPct val="150000"/>
                  </a:lnSpc>
                </a:pPr>
                <a:endParaRPr lang="en-US" altLang="zh-CN" sz="1600" dirty="0">
                  <a:latin typeface="Arial" panose="020B0604020202020204" pitchFamily="34" charset="0"/>
                  <a:ea typeface="黑体" panose="02010609060101010101" pitchFamily="49" charset="-122"/>
                </a:endParaRPr>
              </a:p>
              <a:p>
                <a:pPr>
                  <a:lnSpc>
                    <a:spcPct val="150000"/>
                  </a:lnSpc>
                </a:pPr>
                <a:endParaRPr lang="el-GR" altLang="zh-CN" sz="1600" dirty="0">
                  <a:latin typeface="Arial" panose="020B0604020202020204" pitchFamily="34" charset="0"/>
                  <a:ea typeface="黑体" panose="02010609060101010101" pitchFamily="49" charset="-122"/>
                </a:endParaRPr>
              </a:p>
              <a:p>
                <a:pPr>
                  <a:lnSpc>
                    <a:spcPct val="150000"/>
                  </a:lnSpc>
                </a:pPr>
                <a:r>
                  <a:rPr lang="zh-CN" altLang="en-US" sz="1600" dirty="0">
                    <a:latin typeface="Arial" panose="020B0604020202020204" pitchFamily="34" charset="0"/>
                    <a:ea typeface="黑体" panose="02010609060101010101" pitchFamily="49" charset="-122"/>
                  </a:rPr>
                  <a:t>为进一步写出通项，考虑</a:t>
                </a:r>
                <a14:m>
                  <m:oMath xmlns:m="http://schemas.openxmlformats.org/officeDocument/2006/math">
                    <m:sSup>
                      <m:sSupPr>
                        <m:ctrlPr>
                          <a:rPr lang="el-GR" altLang="zh-CN" sz="1600" b="0" i="1" smtClean="0">
                            <a:latin typeface="Cambria Math" panose="02040503050406030204" pitchFamily="18" charset="0"/>
                            <a:ea typeface="黑体" panose="02010609060101010101" pitchFamily="49" charset="-122"/>
                          </a:rPr>
                        </m:ctrlPr>
                      </m:sSupPr>
                      <m:e>
                        <m:r>
                          <a:rPr lang="el-GR" altLang="zh-CN" sz="1600" i="1">
                            <a:latin typeface="Cambria Math" panose="02040503050406030204" pitchFamily="18" charset="0"/>
                            <a:ea typeface="黑体" panose="02010609060101010101" pitchFamily="49" charset="-122"/>
                          </a:rPr>
                          <m:t>𝛽</m:t>
                        </m:r>
                      </m:e>
                      <m:sup>
                        <m:r>
                          <a:rPr lang="el-GR" altLang="zh-CN" sz="1600" b="0" i="1" smtClean="0">
                            <a:latin typeface="Cambria Math" panose="02040503050406030204" pitchFamily="18" charset="0"/>
                            <a:ea typeface="黑体" panose="02010609060101010101" pitchFamily="49" charset="-122"/>
                          </a:rPr>
                          <m:t>2</m:t>
                        </m:r>
                      </m:sup>
                    </m:sSup>
                    <m:r>
                      <a:rPr lang="el-GR" altLang="zh-CN" sz="1600" b="0" i="1" smtClean="0">
                        <a:latin typeface="Cambria Math" panose="02040503050406030204" pitchFamily="18" charset="0"/>
                        <a:ea typeface="黑体" panose="02010609060101010101" pitchFamily="49" charset="-122"/>
                      </a:rPr>
                      <m:t>=1−</m:t>
                    </m:r>
                    <m:f>
                      <m:fPr>
                        <m:ctrlPr>
                          <a:rPr lang="el-GR" altLang="zh-CN" sz="1600" b="0" i="1" smtClean="0">
                            <a:latin typeface="Cambria Math" panose="02040503050406030204" pitchFamily="18" charset="0"/>
                            <a:ea typeface="黑体" panose="02010609060101010101" pitchFamily="49" charset="-122"/>
                          </a:rPr>
                        </m:ctrlPr>
                      </m:fPr>
                      <m:num>
                        <m:r>
                          <a:rPr lang="el-GR" altLang="zh-CN" sz="1600" b="0" i="1" smtClean="0">
                            <a:latin typeface="Cambria Math" panose="02040503050406030204" pitchFamily="18" charset="0"/>
                            <a:ea typeface="黑体" panose="02010609060101010101" pitchFamily="49" charset="-122"/>
                          </a:rPr>
                          <m:t>1</m:t>
                        </m:r>
                      </m:num>
                      <m:den>
                        <m:sSup>
                          <m:sSupPr>
                            <m:ctrlPr>
                              <a:rPr lang="el-GR" altLang="zh-CN" sz="1600" b="0" i="1" smtClean="0">
                                <a:latin typeface="Cambria Math" panose="02040503050406030204" pitchFamily="18" charset="0"/>
                                <a:ea typeface="黑体" panose="02010609060101010101" pitchFamily="49" charset="-122"/>
                              </a:rPr>
                            </m:ctrlPr>
                          </m:sSupPr>
                          <m:e>
                            <m:r>
                              <a:rPr lang="el-GR" altLang="zh-CN" sz="1600" i="1">
                                <a:latin typeface="Cambria Math" panose="02040503050406030204" pitchFamily="18" charset="0"/>
                                <a:ea typeface="黑体" panose="02010609060101010101" pitchFamily="49" charset="-122"/>
                              </a:rPr>
                              <m:t>𝛾</m:t>
                            </m:r>
                          </m:e>
                          <m:sup>
                            <m:r>
                              <a:rPr lang="en-US" altLang="zh-CN" sz="1600" b="0" i="1" smtClean="0">
                                <a:latin typeface="Cambria Math" panose="02040503050406030204" pitchFamily="18" charset="0"/>
                                <a:ea typeface="黑体" panose="02010609060101010101" pitchFamily="49" charset="-122"/>
                              </a:rPr>
                              <m:t>2</m:t>
                            </m:r>
                          </m:sup>
                        </m:sSup>
                      </m:den>
                    </m:f>
                  </m:oMath>
                </a14:m>
                <a:r>
                  <a:rPr lang="zh-CN" altLang="en-US" sz="1600" dirty="0">
                    <a:latin typeface="Arial" panose="020B0604020202020204" pitchFamily="34" charset="0"/>
                    <a:ea typeface="黑体" panose="02010609060101010101" pitchFamily="49" charset="-122"/>
                  </a:rPr>
                  <a:t>，得到</a:t>
                </a:r>
              </a:p>
            </p:txBody>
          </p:sp>
        </mc:Choice>
        <mc:Fallback xmlns="">
          <p:sp>
            <p:nvSpPr>
              <p:cNvPr id="9" name="文本框 8">
                <a:extLst>
                  <a:ext uri="{FF2B5EF4-FFF2-40B4-BE49-F238E27FC236}">
                    <a16:creationId xmlns:a16="http://schemas.microsoft.com/office/drawing/2014/main" id="{4596F915-106D-FD11-52AC-76C80EB51952}"/>
                  </a:ext>
                </a:extLst>
              </p:cNvPr>
              <p:cNvSpPr txBox="1">
                <a:spLocks noRot="1" noChangeAspect="1" noMove="1" noResize="1" noEditPoints="1" noAdjustHandles="1" noChangeArrowheads="1" noChangeShapeType="1" noTextEdit="1"/>
              </p:cNvSpPr>
              <p:nvPr/>
            </p:nvSpPr>
            <p:spPr>
              <a:xfrm>
                <a:off x="44154" y="857234"/>
                <a:ext cx="8931644" cy="1718227"/>
              </a:xfrm>
              <a:prstGeom prst="rect">
                <a:avLst/>
              </a:prstGeom>
              <a:blipFill>
                <a:blip r:embed="rId5"/>
                <a:stretch>
                  <a:fillRect l="-341"/>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86A360A6-FBF1-5F1B-E1F1-FCC62F51140A}"/>
              </a:ext>
            </a:extLst>
          </p:cNvPr>
          <p:cNvGraphicFramePr>
            <a:graphicFrameLocks noChangeAspect="1"/>
          </p:cNvGraphicFramePr>
          <p:nvPr>
            <p:extLst>
              <p:ext uri="{D42A27DB-BD31-4B8C-83A1-F6EECF244321}">
                <p14:modId xmlns:p14="http://schemas.microsoft.com/office/powerpoint/2010/main" val="3468676995"/>
              </p:ext>
            </p:extLst>
          </p:nvPr>
        </p:nvGraphicFramePr>
        <p:xfrm>
          <a:off x="153988" y="4900613"/>
          <a:ext cx="5975350" cy="1928812"/>
        </p:xfrm>
        <a:graphic>
          <a:graphicData uri="http://schemas.openxmlformats.org/presentationml/2006/ole">
            <mc:AlternateContent xmlns:mc="http://schemas.openxmlformats.org/markup-compatibility/2006">
              <mc:Choice xmlns:v="urn:schemas-microsoft-com:vml" Requires="v">
                <p:oleObj name="AxMath" r:id="rId6" imgW="5975280" imgH="1928160" progId="Equation.AxMath">
                  <p:embed/>
                </p:oleObj>
              </mc:Choice>
              <mc:Fallback>
                <p:oleObj name="AxMath" r:id="rId6" imgW="5975280" imgH="1928160" progId="Equation.AxMath">
                  <p:embed/>
                  <p:pic>
                    <p:nvPicPr>
                      <p:cNvPr id="5" name="对象 4">
                        <a:extLst>
                          <a:ext uri="{FF2B5EF4-FFF2-40B4-BE49-F238E27FC236}">
                            <a16:creationId xmlns:a16="http://schemas.microsoft.com/office/drawing/2014/main" id="{A666C02A-2091-0E5E-3E0B-0FE22979F563}"/>
                          </a:ext>
                        </a:extLst>
                      </p:cNvPr>
                      <p:cNvPicPr/>
                      <p:nvPr/>
                    </p:nvPicPr>
                    <p:blipFill>
                      <a:blip r:embed="rId7"/>
                      <a:stretch>
                        <a:fillRect/>
                      </a:stretch>
                    </p:blipFill>
                    <p:spPr>
                      <a:xfrm>
                        <a:off x="153988" y="4900613"/>
                        <a:ext cx="5975350" cy="192881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58A746-329B-EEB8-0DDE-D43C023FF82F}"/>
              </a:ext>
            </a:extLst>
          </p:cNvPr>
          <p:cNvGraphicFramePr>
            <a:graphicFrameLocks noChangeAspect="1"/>
          </p:cNvGraphicFramePr>
          <p:nvPr>
            <p:extLst>
              <p:ext uri="{D42A27DB-BD31-4B8C-83A1-F6EECF244321}">
                <p14:modId xmlns:p14="http://schemas.microsoft.com/office/powerpoint/2010/main" val="3031208218"/>
              </p:ext>
            </p:extLst>
          </p:nvPr>
        </p:nvGraphicFramePr>
        <p:xfrm>
          <a:off x="1736725" y="1216025"/>
          <a:ext cx="5672138" cy="962025"/>
        </p:xfrm>
        <a:graphic>
          <a:graphicData uri="http://schemas.openxmlformats.org/presentationml/2006/ole">
            <mc:AlternateContent xmlns:mc="http://schemas.openxmlformats.org/markup-compatibility/2006">
              <mc:Choice xmlns:v="urn:schemas-microsoft-com:vml" Requires="v">
                <p:oleObj name="AxMath" r:id="rId8" imgW="4716720" imgH="800640" progId="Equation.AxMath">
                  <p:embed/>
                </p:oleObj>
              </mc:Choice>
              <mc:Fallback>
                <p:oleObj name="AxMath" r:id="rId8" imgW="4716720" imgH="800640" progId="Equation.AxMath">
                  <p:embed/>
                  <p:pic>
                    <p:nvPicPr>
                      <p:cNvPr id="0" name=""/>
                      <p:cNvPicPr/>
                      <p:nvPr/>
                    </p:nvPicPr>
                    <p:blipFill>
                      <a:blip r:embed="rId9"/>
                      <a:stretch>
                        <a:fillRect/>
                      </a:stretch>
                    </p:blipFill>
                    <p:spPr>
                      <a:xfrm>
                        <a:off x="1736725" y="1216025"/>
                        <a:ext cx="5672138" cy="962025"/>
                      </a:xfrm>
                      <a:prstGeom prst="rect">
                        <a:avLst/>
                      </a:prstGeom>
                    </p:spPr>
                  </p:pic>
                </p:oleObj>
              </mc:Fallback>
            </mc:AlternateContent>
          </a:graphicData>
        </a:graphic>
      </p:graphicFrame>
      <p:pic>
        <p:nvPicPr>
          <p:cNvPr id="17" name="图片 16">
            <a:extLst>
              <a:ext uri="{FF2B5EF4-FFF2-40B4-BE49-F238E27FC236}">
                <a16:creationId xmlns:a16="http://schemas.microsoft.com/office/drawing/2014/main" id="{0A3E0F95-69E0-EB34-FFDC-34322D5F1C4A}"/>
              </a:ext>
            </a:extLst>
          </p:cNvPr>
          <p:cNvPicPr>
            <a:picLocks noChangeAspect="1"/>
          </p:cNvPicPr>
          <p:nvPr/>
        </p:nvPicPr>
        <p:blipFill>
          <a:blip r:embed="rId10"/>
          <a:stretch>
            <a:fillRect/>
          </a:stretch>
        </p:blipFill>
        <p:spPr>
          <a:xfrm>
            <a:off x="-1" y="2515024"/>
            <a:ext cx="9144000" cy="2383613"/>
          </a:xfrm>
          <a:prstGeom prst="rect">
            <a:avLst/>
          </a:prstGeom>
        </p:spPr>
      </p:pic>
      <p:sp>
        <p:nvSpPr>
          <p:cNvPr id="3" name="文本框 2">
            <a:extLst>
              <a:ext uri="{FF2B5EF4-FFF2-40B4-BE49-F238E27FC236}">
                <a16:creationId xmlns:a16="http://schemas.microsoft.com/office/drawing/2014/main" id="{2A72CE37-08F1-BA18-297A-F4515C9170FA}"/>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0E0ACD0E-1EAA-4FA2-D450-6478A656DF5A}"/>
              </a:ext>
            </a:extLst>
          </p:cNvPr>
          <p:cNvSpPr>
            <a:spLocks noGrp="1"/>
          </p:cNvSpPr>
          <p:nvPr>
            <p:ph type="sldNum" sz="quarter" idx="10"/>
          </p:nvPr>
        </p:nvSpPr>
        <p:spPr/>
        <p:txBody>
          <a:bodyPr/>
          <a:lstStyle/>
          <a:p>
            <a:fld id="{6555F715-00A2-473B-A4E8-D5771EBCED9A}" type="slidenum">
              <a:rPr lang="zh-CN" altLang="en-US" smtClean="0"/>
              <a:pPr/>
              <a:t>17</a:t>
            </a:fld>
            <a:endParaRPr lang="zh-CN" altLang="en-US" dirty="0"/>
          </a:p>
        </p:txBody>
      </p:sp>
    </p:spTree>
    <p:extLst>
      <p:ext uri="{BB962C8B-B14F-4D97-AF65-F5344CB8AC3E}">
        <p14:creationId xmlns:p14="http://schemas.microsoft.com/office/powerpoint/2010/main" val="1428318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BA626AB0-B3BF-45F9-C40E-FF8B2279EEE8}"/>
              </a:ext>
            </a:extLst>
          </p:cNvPr>
          <p:cNvGraphicFramePr>
            <a:graphicFrameLocks noChangeAspect="1"/>
          </p:cNvGraphicFramePr>
          <p:nvPr/>
        </p:nvGraphicFramePr>
        <p:xfrm>
          <a:off x="4025900" y="3138488"/>
          <a:ext cx="974725" cy="974725"/>
        </p:xfrm>
        <a:graphic>
          <a:graphicData uri="http://schemas.openxmlformats.org/presentationml/2006/ole">
            <mc:AlternateContent xmlns:mc="http://schemas.openxmlformats.org/markup-compatibility/2006">
              <mc:Choice xmlns:v="urn:schemas-microsoft-com:vml" Requires="v">
                <p:oleObj name="AxMath" r:id="rId3" imgW="18583560" imgH="4291920" progId="Equation.AxMath">
                  <p:embed/>
                </p:oleObj>
              </mc:Choice>
              <mc:Fallback>
                <p:oleObj name="AxMath" r:id="rId3" imgW="18583560" imgH="4291920" progId="Equation.AxMath">
                  <p:embed/>
                  <p:pic>
                    <p:nvPicPr>
                      <p:cNvPr id="7" name="对象 6">
                        <a:extLst>
                          <a:ext uri="{FF2B5EF4-FFF2-40B4-BE49-F238E27FC236}">
                            <a16:creationId xmlns:a16="http://schemas.microsoft.com/office/drawing/2014/main" id="{BA626AB0-B3BF-45F9-C40E-FF8B2279EEE8}"/>
                          </a:ext>
                        </a:extLst>
                      </p:cNvPr>
                      <p:cNvPicPr/>
                      <p:nvPr/>
                    </p:nvPicPr>
                    <p:blipFill>
                      <a:blip r:embed="rId4"/>
                      <a:stretch>
                        <a:fillRect/>
                      </a:stretch>
                    </p:blipFill>
                    <p:spPr>
                      <a:xfrm>
                        <a:off x="4025900" y="3138488"/>
                        <a:ext cx="974725" cy="9747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F2B126F-FE11-D615-C5A1-8C3414C17133}"/>
                  </a:ext>
                </a:extLst>
              </p:cNvPr>
              <p:cNvSpPr txBox="1"/>
              <p:nvPr/>
            </p:nvSpPr>
            <p:spPr>
              <a:xfrm>
                <a:off x="0" y="840496"/>
                <a:ext cx="9144000" cy="869533"/>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令</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r>
                          <a:rPr lang="el-GR" altLang="zh-CN" sz="1800" b="0" i="1" smtClean="0">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0</m:t>
                        </m:r>
                      </m:sub>
                    </m:sSub>
                    <m:r>
                      <a:rPr lang="el-GR" altLang="zh-CN" sz="1800" b="0" i="1" smtClean="0">
                        <a:latin typeface="Cambria Math" panose="02040503050406030204" pitchFamily="18" charset="0"/>
                        <a:ea typeface="黑体" panose="02010609060101010101" pitchFamily="49" charset="-122"/>
                      </a:rPr>
                      <m:t>=</m:t>
                    </m:r>
                    <m:r>
                      <a:rPr lang="el-GR" altLang="zh-CN" sz="1800" b="0" i="1" smtClean="0">
                        <a:latin typeface="Cambria Math" panose="02040503050406030204" pitchFamily="18" charset="0"/>
                        <a:ea typeface="黑体" panose="02010609060101010101" pitchFamily="49" charset="-122"/>
                      </a:rPr>
                      <m:t>𝛽</m:t>
                    </m:r>
                  </m:oMath>
                </a14:m>
                <a:r>
                  <a:rPr lang="el-GR" altLang="zh-CN" sz="1800" dirty="0">
                    <a:latin typeface="Arial" panose="020B0604020202020204" pitchFamily="34" charset="0"/>
                    <a:ea typeface="黑体" panose="02010609060101010101" pitchFamily="49" charset="-122"/>
                  </a:rPr>
                  <a:t>(</a:t>
                </a:r>
                <a:r>
                  <a:rPr lang="el-GR" altLang="zh-CN" sz="1800" i="1" dirty="0">
                    <a:latin typeface="Arial" panose="020B0604020202020204" pitchFamily="34" charset="0"/>
                    <a:ea typeface="黑体" panose="02010609060101010101" pitchFamily="49" charset="-122"/>
                  </a:rPr>
                  <a:t>β</a:t>
                </a:r>
                <a:r>
                  <a:rPr lang="el-GR" altLang="zh-CN" sz="1800" dirty="0">
                    <a:latin typeface="Arial" panose="020B0604020202020204" pitchFamily="34" charset="0"/>
                    <a:ea typeface="黑体" panose="02010609060101010101" pitchFamily="49" charset="-122"/>
                  </a:rPr>
                  <a:t>[4]</a:t>
                </a:r>
                <a:r>
                  <a:rPr lang="zh-CN" altLang="en-US" sz="1800" dirty="0">
                    <a:latin typeface="Arial" panose="020B0604020202020204" pitchFamily="34" charset="0"/>
                    <a:ea typeface="黑体" panose="02010609060101010101" pitchFamily="49" charset="-122"/>
                  </a:rPr>
                  <a:t>不是协变矢量</a:t>
                </a:r>
                <a:r>
                  <a:rPr lang="el-GR"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，则</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变换矩阵、固有时一阶导的</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变换矩阵通项公式分别为：</a:t>
                </a:r>
              </a:p>
            </p:txBody>
          </p:sp>
        </mc:Choice>
        <mc:Fallback xmlns="">
          <p:sp>
            <p:nvSpPr>
              <p:cNvPr id="14" name="文本框 13">
                <a:extLst>
                  <a:ext uri="{FF2B5EF4-FFF2-40B4-BE49-F238E27FC236}">
                    <a16:creationId xmlns:a16="http://schemas.microsoft.com/office/drawing/2014/main" id="{5F2B126F-FE11-D615-C5A1-8C3414C17133}"/>
                  </a:ext>
                </a:extLst>
              </p:cNvPr>
              <p:cNvSpPr txBox="1">
                <a:spLocks noRot="1" noChangeAspect="1" noMove="1" noResize="1" noEditPoints="1" noAdjustHandles="1" noChangeArrowheads="1" noChangeShapeType="1" noTextEdit="1"/>
              </p:cNvSpPr>
              <p:nvPr/>
            </p:nvSpPr>
            <p:spPr>
              <a:xfrm>
                <a:off x="0" y="840496"/>
                <a:ext cx="9144000" cy="869533"/>
              </a:xfrm>
              <a:prstGeom prst="rect">
                <a:avLst/>
              </a:prstGeom>
              <a:blipFill>
                <a:blip r:embed="rId5"/>
                <a:stretch>
                  <a:fillRect l="-533" r="-133" b="-8392"/>
                </a:stretch>
              </a:blipFill>
            </p:spPr>
            <p:txBody>
              <a:bodyPr/>
              <a:lstStyle/>
              <a:p>
                <a:r>
                  <a:rPr lang="zh-CN" altLang="en-US">
                    <a:noFill/>
                  </a:rPr>
                  <a:t> </a:t>
                </a:r>
              </a:p>
            </p:txBody>
          </p:sp>
        </mc:Fallback>
      </mc:AlternateContent>
      <p:graphicFrame>
        <p:nvGraphicFramePr>
          <p:cNvPr id="15" name="对象 14">
            <a:extLst>
              <a:ext uri="{FF2B5EF4-FFF2-40B4-BE49-F238E27FC236}">
                <a16:creationId xmlns:a16="http://schemas.microsoft.com/office/drawing/2014/main" id="{B548C42D-AE17-891A-C95F-507E130C82E0}"/>
              </a:ext>
            </a:extLst>
          </p:cNvPr>
          <p:cNvGraphicFramePr>
            <a:graphicFrameLocks noChangeAspect="1"/>
          </p:cNvGraphicFramePr>
          <p:nvPr>
            <p:extLst>
              <p:ext uri="{D42A27DB-BD31-4B8C-83A1-F6EECF244321}">
                <p14:modId xmlns:p14="http://schemas.microsoft.com/office/powerpoint/2010/main" val="3281729953"/>
              </p:ext>
            </p:extLst>
          </p:nvPr>
        </p:nvGraphicFramePr>
        <p:xfrm>
          <a:off x="198437" y="2217280"/>
          <a:ext cx="8629650" cy="592138"/>
        </p:xfrm>
        <a:graphic>
          <a:graphicData uri="http://schemas.openxmlformats.org/presentationml/2006/ole">
            <mc:AlternateContent xmlns:mc="http://schemas.openxmlformats.org/markup-compatibility/2006">
              <mc:Choice xmlns:v="urn:schemas-microsoft-com:vml" Requires="v">
                <p:oleObj name="AxMath" r:id="rId6" imgW="6763320" imgH="463320" progId="Equation.AxMath">
                  <p:embed/>
                </p:oleObj>
              </mc:Choice>
              <mc:Fallback>
                <p:oleObj name="AxMath" r:id="rId6" imgW="6763320" imgH="463320" progId="Equation.AxMath">
                  <p:embed/>
                  <p:pic>
                    <p:nvPicPr>
                      <p:cNvPr id="15" name="对象 14">
                        <a:extLst>
                          <a:ext uri="{FF2B5EF4-FFF2-40B4-BE49-F238E27FC236}">
                            <a16:creationId xmlns:a16="http://schemas.microsoft.com/office/drawing/2014/main" id="{B548C42D-AE17-891A-C95F-507E130C82E0}"/>
                          </a:ext>
                        </a:extLst>
                      </p:cNvPr>
                      <p:cNvPicPr/>
                      <p:nvPr/>
                    </p:nvPicPr>
                    <p:blipFill>
                      <a:blip r:embed="rId7"/>
                      <a:stretch>
                        <a:fillRect/>
                      </a:stretch>
                    </p:blipFill>
                    <p:spPr>
                      <a:xfrm>
                        <a:off x="198437" y="2217280"/>
                        <a:ext cx="8629650" cy="59213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2F5A75C-B75E-B1BB-1D4B-AF9140785442}"/>
              </a:ext>
            </a:extLst>
          </p:cNvPr>
          <p:cNvGraphicFramePr>
            <a:graphicFrameLocks noChangeAspect="1"/>
          </p:cNvGraphicFramePr>
          <p:nvPr>
            <p:extLst>
              <p:ext uri="{D42A27DB-BD31-4B8C-83A1-F6EECF244321}">
                <p14:modId xmlns:p14="http://schemas.microsoft.com/office/powerpoint/2010/main" val="2512054855"/>
              </p:ext>
            </p:extLst>
          </p:nvPr>
        </p:nvGraphicFramePr>
        <p:xfrm>
          <a:off x="153619" y="1661558"/>
          <a:ext cx="5795962" cy="574675"/>
        </p:xfrm>
        <a:graphic>
          <a:graphicData uri="http://schemas.openxmlformats.org/presentationml/2006/ole">
            <mc:AlternateContent xmlns:mc="http://schemas.openxmlformats.org/markup-compatibility/2006">
              <mc:Choice xmlns:v="urn:schemas-microsoft-com:vml" Requires="v">
                <p:oleObj name="AxMath" r:id="rId8" imgW="4674960" imgH="461880" progId="Equation.AxMath">
                  <p:embed/>
                </p:oleObj>
              </mc:Choice>
              <mc:Fallback>
                <p:oleObj name="AxMath" r:id="rId8" imgW="4674960" imgH="461880" progId="Equation.AxMath">
                  <p:embed/>
                  <p:pic>
                    <p:nvPicPr>
                      <p:cNvPr id="16" name="对象 15">
                        <a:extLst>
                          <a:ext uri="{FF2B5EF4-FFF2-40B4-BE49-F238E27FC236}">
                            <a16:creationId xmlns:a16="http://schemas.microsoft.com/office/drawing/2014/main" id="{12F5A75C-B75E-B1BB-1D4B-AF9140785442}"/>
                          </a:ext>
                        </a:extLst>
                      </p:cNvPr>
                      <p:cNvPicPr/>
                      <p:nvPr/>
                    </p:nvPicPr>
                    <p:blipFill>
                      <a:blip r:embed="rId9"/>
                      <a:stretch>
                        <a:fillRect/>
                      </a:stretch>
                    </p:blipFill>
                    <p:spPr>
                      <a:xfrm>
                        <a:off x="153619" y="1661558"/>
                        <a:ext cx="5795962" cy="574675"/>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45E58729-118E-B803-94CF-4869F0765DDF}"/>
              </a:ext>
            </a:extLst>
          </p:cNvPr>
          <p:cNvSpPr txBox="1"/>
          <p:nvPr/>
        </p:nvSpPr>
        <p:spPr>
          <a:xfrm>
            <a:off x="0" y="2640980"/>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用</a:t>
            </a:r>
            <a:r>
              <a:rPr lang="en-US" altLang="zh-CN" sz="1800" dirty="0">
                <a:latin typeface="Arial" panose="020B0604020202020204" pitchFamily="34" charset="0"/>
                <a:ea typeface="黑体" panose="02010609060101010101" pitchFamily="49" charset="-122"/>
              </a:rPr>
              <a:t>Mathematica</a:t>
            </a:r>
            <a:r>
              <a:rPr lang="zh-CN" altLang="en-US" sz="1800" dirty="0">
                <a:latin typeface="Arial" panose="020B0604020202020204" pitchFamily="34" charset="0"/>
                <a:ea typeface="黑体" panose="02010609060101010101" pitchFamily="49" charset="-122"/>
              </a:rPr>
              <a:t>将上述结果</a:t>
            </a:r>
            <a:r>
              <a:rPr lang="el-GR" altLang="zh-CN" sz="1800" i="1" dirty="0">
                <a:latin typeface="Arial" panose="020B0604020202020204" pitchFamily="34" charset="0"/>
                <a:ea typeface="黑体" panose="02010609060101010101" pitchFamily="49" charset="-122"/>
              </a:rPr>
              <a:t>μ</a:t>
            </a:r>
            <a:r>
              <a:rPr lang="el-GR" altLang="zh-CN" sz="1800" dirty="0">
                <a:latin typeface="Arial" panose="020B0604020202020204" pitchFamily="34" charset="0"/>
                <a:ea typeface="黑体" panose="02010609060101010101" pitchFamily="49" charset="-122"/>
              </a:rPr>
              <a:t>=</a:t>
            </a:r>
            <a:r>
              <a:rPr lang="el-GR" altLang="zh-CN" sz="1800" i="1" dirty="0">
                <a:latin typeface="Arial" panose="020B0604020202020204" pitchFamily="34" charset="0"/>
                <a:ea typeface="黑体" panose="02010609060101010101" pitchFamily="49" charset="-122"/>
              </a:rPr>
              <a:t>ν</a:t>
            </a:r>
            <a:r>
              <a:rPr lang="el-GR" altLang="zh-CN" sz="1800" dirty="0">
                <a:latin typeface="Arial" panose="020B0604020202020204" pitchFamily="34" charset="0"/>
                <a:ea typeface="黑体" panose="02010609060101010101" pitchFamily="49" charset="-122"/>
              </a:rPr>
              <a:t>=1</a:t>
            </a:r>
            <a:r>
              <a:rPr lang="zh-CN" altLang="en-US" sz="1800" dirty="0">
                <a:latin typeface="Arial" panose="020B0604020202020204" pitchFamily="34" charset="0"/>
                <a:ea typeface="黑体" panose="02010609060101010101" pitchFamily="49" charset="-122"/>
              </a:rPr>
              <a:t>代入⑥式，化简后的结果依然十分复杂：</a:t>
            </a:r>
          </a:p>
        </p:txBody>
      </p:sp>
      <p:pic>
        <p:nvPicPr>
          <p:cNvPr id="8" name="图片 7">
            <a:extLst>
              <a:ext uri="{FF2B5EF4-FFF2-40B4-BE49-F238E27FC236}">
                <a16:creationId xmlns:a16="http://schemas.microsoft.com/office/drawing/2014/main" id="{E092C26F-44DA-FA7B-B20A-2017AAD00EBE}"/>
              </a:ext>
            </a:extLst>
          </p:cNvPr>
          <p:cNvPicPr>
            <a:picLocks noChangeAspect="1"/>
          </p:cNvPicPr>
          <p:nvPr/>
        </p:nvPicPr>
        <p:blipFill>
          <a:blip r:embed="rId10"/>
          <a:stretch>
            <a:fillRect/>
          </a:stretch>
        </p:blipFill>
        <p:spPr>
          <a:xfrm>
            <a:off x="0" y="3138488"/>
            <a:ext cx="9144000" cy="2710611"/>
          </a:xfrm>
          <a:prstGeom prst="rect">
            <a:avLst/>
          </a:prstGeom>
        </p:spPr>
      </p:pic>
      <p:sp>
        <p:nvSpPr>
          <p:cNvPr id="9" name="文本框 8">
            <a:extLst>
              <a:ext uri="{FF2B5EF4-FFF2-40B4-BE49-F238E27FC236}">
                <a16:creationId xmlns:a16="http://schemas.microsoft.com/office/drawing/2014/main" id="{74F02C6B-1782-64B6-7EFB-AA50F2F7EE83}"/>
              </a:ext>
            </a:extLst>
          </p:cNvPr>
          <p:cNvSpPr txBox="1"/>
          <p:nvPr/>
        </p:nvSpPr>
        <p:spPr>
          <a:xfrm>
            <a:off x="0" y="5793678"/>
            <a:ext cx="8873338" cy="869533"/>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为了更方便地总结规律，改用非矩阵求导的方法，先给出矩阵变换的结果再求导。用</a:t>
            </a:r>
            <a:r>
              <a:rPr lang="en-US" altLang="zh-CN" sz="1800" dirty="0">
                <a:latin typeface="Arial" panose="020B0604020202020204" pitchFamily="34" charset="0"/>
                <a:ea typeface="黑体" panose="02010609060101010101" pitchFamily="49" charset="-122"/>
              </a:rPr>
              <a:t>Mathematica</a:t>
            </a:r>
            <a:r>
              <a:rPr lang="zh-CN" altLang="en-US" sz="1800" dirty="0">
                <a:latin typeface="Arial" panose="020B0604020202020204" pitchFamily="34" charset="0"/>
                <a:ea typeface="黑体" panose="02010609060101010101" pitchFamily="49" charset="-122"/>
              </a:rPr>
              <a:t>计算二阶张量</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变换结果并总结矩阵元的规律：</a:t>
            </a:r>
          </a:p>
        </p:txBody>
      </p:sp>
      <p:sp>
        <p:nvSpPr>
          <p:cNvPr id="3" name="文本框 2">
            <a:extLst>
              <a:ext uri="{FF2B5EF4-FFF2-40B4-BE49-F238E27FC236}">
                <a16:creationId xmlns:a16="http://schemas.microsoft.com/office/drawing/2014/main" id="{DC9BDFD2-0D7F-40B8-0652-F01FEB7D89A7}"/>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5" name="灯片编号占位符 4">
            <a:extLst>
              <a:ext uri="{FF2B5EF4-FFF2-40B4-BE49-F238E27FC236}">
                <a16:creationId xmlns:a16="http://schemas.microsoft.com/office/drawing/2014/main" id="{C864E5CE-FC09-C3F3-E37A-568E38EC56F4}"/>
              </a:ext>
            </a:extLst>
          </p:cNvPr>
          <p:cNvSpPr>
            <a:spLocks noGrp="1"/>
          </p:cNvSpPr>
          <p:nvPr>
            <p:ph type="sldNum" sz="quarter" idx="10"/>
          </p:nvPr>
        </p:nvSpPr>
        <p:spPr/>
        <p:txBody>
          <a:bodyPr/>
          <a:lstStyle/>
          <a:p>
            <a:fld id="{6555F715-00A2-473B-A4E8-D5771EBCED9A}" type="slidenum">
              <a:rPr lang="zh-CN" altLang="en-US" smtClean="0"/>
              <a:pPr/>
              <a:t>18</a:t>
            </a:fld>
            <a:endParaRPr lang="zh-CN" altLang="en-US" dirty="0"/>
          </a:p>
        </p:txBody>
      </p:sp>
    </p:spTree>
    <p:extLst>
      <p:ext uri="{BB962C8B-B14F-4D97-AF65-F5344CB8AC3E}">
        <p14:creationId xmlns:p14="http://schemas.microsoft.com/office/powerpoint/2010/main" val="3243376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52551954-B1D5-835C-D05A-8DC8FA329B1C}"/>
              </a:ext>
            </a:extLst>
          </p:cNvPr>
          <p:cNvGraphicFramePr>
            <a:graphicFrameLocks noChangeAspect="1"/>
          </p:cNvGraphicFramePr>
          <p:nvPr>
            <p:extLst>
              <p:ext uri="{D42A27DB-BD31-4B8C-83A1-F6EECF244321}">
                <p14:modId xmlns:p14="http://schemas.microsoft.com/office/powerpoint/2010/main" val="271429924"/>
              </p:ext>
            </p:extLst>
          </p:nvPr>
        </p:nvGraphicFramePr>
        <p:xfrm>
          <a:off x="240346" y="998564"/>
          <a:ext cx="5608638" cy="1212850"/>
        </p:xfrm>
        <a:graphic>
          <a:graphicData uri="http://schemas.openxmlformats.org/presentationml/2006/ole">
            <mc:AlternateContent xmlns:mc="http://schemas.openxmlformats.org/markup-compatibility/2006">
              <mc:Choice xmlns:v="urn:schemas-microsoft-com:vml" Requires="v">
                <p:oleObj name="AxMath" r:id="rId3" imgW="4110480" imgH="890280" progId="Equation.AxMath">
                  <p:embed/>
                </p:oleObj>
              </mc:Choice>
              <mc:Fallback>
                <p:oleObj name="AxMath" r:id="rId3" imgW="4110480" imgH="890280" progId="Equation.AxMath">
                  <p:embed/>
                  <p:pic>
                    <p:nvPicPr>
                      <p:cNvPr id="3" name="对象 2">
                        <a:extLst>
                          <a:ext uri="{FF2B5EF4-FFF2-40B4-BE49-F238E27FC236}">
                            <a16:creationId xmlns:a16="http://schemas.microsoft.com/office/drawing/2014/main" id="{C5941780-2663-FA01-5428-7188404B3368}"/>
                          </a:ext>
                        </a:extLst>
                      </p:cNvPr>
                      <p:cNvPicPr/>
                      <p:nvPr/>
                    </p:nvPicPr>
                    <p:blipFill>
                      <a:blip r:embed="rId4"/>
                      <a:stretch>
                        <a:fillRect/>
                      </a:stretch>
                    </p:blipFill>
                    <p:spPr>
                      <a:xfrm>
                        <a:off x="240346" y="998564"/>
                        <a:ext cx="5608638" cy="121285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D81AC718-C2AA-B4B1-8266-56CD235D0AEC}"/>
              </a:ext>
            </a:extLst>
          </p:cNvPr>
          <p:cNvSpPr txBox="1"/>
          <p:nvPr/>
        </p:nvSpPr>
        <p:spPr>
          <a:xfrm>
            <a:off x="153619" y="2177462"/>
            <a:ext cx="3621024"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其中不同类矩阵元满足不同的通项：</a:t>
            </a:r>
          </a:p>
        </p:txBody>
      </p:sp>
      <p:graphicFrame>
        <p:nvGraphicFramePr>
          <p:cNvPr id="6" name="对象 5">
            <a:extLst>
              <a:ext uri="{FF2B5EF4-FFF2-40B4-BE49-F238E27FC236}">
                <a16:creationId xmlns:a16="http://schemas.microsoft.com/office/drawing/2014/main" id="{253BDE15-029F-99C5-8179-C3CD0DA978C6}"/>
              </a:ext>
            </a:extLst>
          </p:cNvPr>
          <p:cNvGraphicFramePr>
            <a:graphicFrameLocks noChangeAspect="1"/>
          </p:cNvGraphicFramePr>
          <p:nvPr>
            <p:extLst>
              <p:ext uri="{D42A27DB-BD31-4B8C-83A1-F6EECF244321}">
                <p14:modId xmlns:p14="http://schemas.microsoft.com/office/powerpoint/2010/main" val="3130200584"/>
              </p:ext>
            </p:extLst>
          </p:nvPr>
        </p:nvGraphicFramePr>
        <p:xfrm>
          <a:off x="153619" y="2702505"/>
          <a:ext cx="8329613" cy="2532062"/>
        </p:xfrm>
        <a:graphic>
          <a:graphicData uri="http://schemas.openxmlformats.org/presentationml/2006/ole">
            <mc:AlternateContent xmlns:mc="http://schemas.openxmlformats.org/markup-compatibility/2006">
              <mc:Choice xmlns:v="urn:schemas-microsoft-com:vml" Requires="v">
                <p:oleObj name="AxMath" r:id="rId5" imgW="6075360" imgH="1857600" progId="Equation.AxMath">
                  <p:embed/>
                </p:oleObj>
              </mc:Choice>
              <mc:Fallback>
                <p:oleObj name="AxMath" r:id="rId5" imgW="6075360" imgH="1857600" progId="Equation.AxMath">
                  <p:embed/>
                  <p:pic>
                    <p:nvPicPr>
                      <p:cNvPr id="3" name="对象 2">
                        <a:extLst>
                          <a:ext uri="{FF2B5EF4-FFF2-40B4-BE49-F238E27FC236}">
                            <a16:creationId xmlns:a16="http://schemas.microsoft.com/office/drawing/2014/main" id="{52551954-B1D5-835C-D05A-8DC8FA329B1C}"/>
                          </a:ext>
                        </a:extLst>
                      </p:cNvPr>
                      <p:cNvPicPr/>
                      <p:nvPr/>
                    </p:nvPicPr>
                    <p:blipFill>
                      <a:blip r:embed="rId6"/>
                      <a:stretch>
                        <a:fillRect/>
                      </a:stretch>
                    </p:blipFill>
                    <p:spPr>
                      <a:xfrm>
                        <a:off x="153619" y="2702505"/>
                        <a:ext cx="8329613" cy="2532062"/>
                      </a:xfrm>
                      <a:prstGeom prst="rect">
                        <a:avLst/>
                      </a:prstGeom>
                    </p:spPr>
                  </p:pic>
                </p:oleObj>
              </mc:Fallback>
            </mc:AlternateContent>
          </a:graphicData>
        </a:graphic>
      </p:graphicFrame>
      <p:sp>
        <p:nvSpPr>
          <p:cNvPr id="7" name="对话气泡: 矩形 6">
            <a:extLst>
              <a:ext uri="{FF2B5EF4-FFF2-40B4-BE49-F238E27FC236}">
                <a16:creationId xmlns:a16="http://schemas.microsoft.com/office/drawing/2014/main" id="{F2C7F45E-BF7D-09A4-3D35-B39DFD0CD2C7}"/>
              </a:ext>
            </a:extLst>
          </p:cNvPr>
          <p:cNvSpPr/>
          <p:nvPr/>
        </p:nvSpPr>
        <p:spPr bwMode="auto">
          <a:xfrm>
            <a:off x="258000" y="5654650"/>
            <a:ext cx="8447088" cy="701700"/>
          </a:xfrm>
          <a:prstGeom prst="wedgeRectCallout">
            <a:avLst>
              <a:gd name="adj1" fmla="val -18472"/>
              <a:gd name="adj2" fmla="val -106384"/>
            </a:avLst>
          </a:prstGeom>
          <a:noFill/>
          <a:ln w="127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effectLst/>
                <a:latin typeface="黑体" panose="02010609060101010101" pitchFamily="49" charset="-122"/>
                <a:ea typeface="黑体" panose="02010609060101010101" pitchFamily="49" charset="-122"/>
              </a:rPr>
              <a:t>正如一阶张量</a:t>
            </a:r>
            <a:r>
              <a:rPr kumimoji="1" lang="en-US" altLang="zh-CN" sz="1800" b="0" i="0" u="none" strike="noStrike" cap="none" normalizeH="0" baseline="0" dirty="0">
                <a:ln>
                  <a:noFill/>
                </a:ln>
                <a:effectLst/>
                <a:latin typeface="+mn-lt"/>
                <a:ea typeface="黑体" panose="02010609060101010101" pitchFamily="49" charset="-122"/>
              </a:rPr>
              <a:t>Thomas</a:t>
            </a:r>
            <a:r>
              <a:rPr kumimoji="1" lang="zh-CN" altLang="en-US" sz="1800" b="0" i="0" u="none" strike="noStrike" cap="none" normalizeH="0" baseline="0" dirty="0">
                <a:ln>
                  <a:noFill/>
                </a:ln>
                <a:effectLst/>
                <a:latin typeface="黑体" panose="02010609060101010101" pitchFamily="49" charset="-122"/>
                <a:ea typeface="黑体" panose="02010609060101010101" pitchFamily="49" charset="-122"/>
              </a:rPr>
              <a:t>动力学一样，我们关注张量的空间部分经</a:t>
            </a:r>
            <a:r>
              <a:rPr kumimoji="1" lang="en-US" altLang="zh-CN" sz="1800" b="0" i="0" u="none" strike="noStrike" cap="none" normalizeH="0" baseline="0" dirty="0">
                <a:ln>
                  <a:noFill/>
                </a:ln>
                <a:effectLst/>
                <a:latin typeface="+mn-lt"/>
                <a:ea typeface="黑体" panose="02010609060101010101" pitchFamily="49" charset="-122"/>
              </a:rPr>
              <a:t>Lorentz</a:t>
            </a:r>
            <a:r>
              <a:rPr kumimoji="1" lang="zh-CN" altLang="en-US" sz="1800" b="0" i="0" u="none" strike="noStrike" cap="none" normalizeH="0" baseline="0" dirty="0">
                <a:ln>
                  <a:noFill/>
                </a:ln>
                <a:effectLst/>
                <a:latin typeface="黑体" panose="02010609060101010101" pitchFamily="49" charset="-122"/>
                <a:ea typeface="黑体" panose="02010609060101010101" pitchFamily="49" charset="-122"/>
              </a:rPr>
              <a:t>后的结果。</a:t>
            </a:r>
          </a:p>
        </p:txBody>
      </p:sp>
      <p:sp>
        <p:nvSpPr>
          <p:cNvPr id="8" name="文本框 7">
            <a:extLst>
              <a:ext uri="{FF2B5EF4-FFF2-40B4-BE49-F238E27FC236}">
                <a16:creationId xmlns:a16="http://schemas.microsoft.com/office/drawing/2014/main" id="{B6E9F03E-D0E8-61A5-A9E0-1E46CCA43983}"/>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37BA54E6-C8A4-6BF4-E188-E16891748181}"/>
              </a:ext>
            </a:extLst>
          </p:cNvPr>
          <p:cNvSpPr>
            <a:spLocks noGrp="1"/>
          </p:cNvSpPr>
          <p:nvPr>
            <p:ph type="sldNum" sz="quarter" idx="10"/>
          </p:nvPr>
        </p:nvSpPr>
        <p:spPr/>
        <p:txBody>
          <a:bodyPr/>
          <a:lstStyle/>
          <a:p>
            <a:fld id="{6555F715-00A2-473B-A4E8-D5771EBCED9A}" type="slidenum">
              <a:rPr lang="zh-CN" altLang="en-US" smtClean="0"/>
              <a:pPr/>
              <a:t>19</a:t>
            </a:fld>
            <a:endParaRPr lang="zh-CN" altLang="en-US" dirty="0"/>
          </a:p>
        </p:txBody>
      </p:sp>
    </p:spTree>
    <p:extLst>
      <p:ext uri="{BB962C8B-B14F-4D97-AF65-F5344CB8AC3E}">
        <p14:creationId xmlns:p14="http://schemas.microsoft.com/office/powerpoint/2010/main" val="347931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55C74EC2-C6A8-F8F2-E016-99A20BF9ABD4}"/>
              </a:ext>
            </a:extLst>
          </p:cNvPr>
          <p:cNvSpPr/>
          <p:nvPr/>
        </p:nvSpPr>
        <p:spPr>
          <a:xfrm>
            <a:off x="3036637" y="1252507"/>
            <a:ext cx="609685" cy="478949"/>
          </a:xfrm>
          <a:custGeom>
            <a:avLst/>
            <a:gdLst>
              <a:gd name="T0" fmla="*/ 5520 w 11200"/>
              <a:gd name="T1" fmla="*/ 640 h 8800"/>
              <a:gd name="T2" fmla="*/ 4960 w 11200"/>
              <a:gd name="T3" fmla="*/ 1200 h 8800"/>
              <a:gd name="T4" fmla="*/ 2160 w 11200"/>
              <a:gd name="T5" fmla="*/ 4640 h 8800"/>
              <a:gd name="T6" fmla="*/ 3040 w 11200"/>
              <a:gd name="T7" fmla="*/ 5680 h 8800"/>
              <a:gd name="T8" fmla="*/ 4240 w 11200"/>
              <a:gd name="T9" fmla="*/ 7120 h 8800"/>
              <a:gd name="T10" fmla="*/ 2560 w 11200"/>
              <a:gd name="T11" fmla="*/ 8800 h 8800"/>
              <a:gd name="T12" fmla="*/ 0 w 11200"/>
              <a:gd name="T13" fmla="*/ 6080 h 8800"/>
              <a:gd name="T14" fmla="*/ 4400 w 11200"/>
              <a:gd name="T15" fmla="*/ 240 h 8800"/>
              <a:gd name="T16" fmla="*/ 4800 w 11200"/>
              <a:gd name="T17" fmla="*/ 80 h 8800"/>
              <a:gd name="T18" fmla="*/ 5280 w 11200"/>
              <a:gd name="T19" fmla="*/ 320 h 8800"/>
              <a:gd name="T20" fmla="*/ 5520 w 11200"/>
              <a:gd name="T21" fmla="*/ 640 h 8800"/>
              <a:gd name="T22" fmla="*/ 11200 w 11200"/>
              <a:gd name="T23" fmla="*/ 640 h 8800"/>
              <a:gd name="T24" fmla="*/ 10640 w 11200"/>
              <a:gd name="T25" fmla="*/ 1200 h 8800"/>
              <a:gd name="T26" fmla="*/ 7840 w 11200"/>
              <a:gd name="T27" fmla="*/ 4640 h 8800"/>
              <a:gd name="T28" fmla="*/ 8720 w 11200"/>
              <a:gd name="T29" fmla="*/ 5680 h 8800"/>
              <a:gd name="T30" fmla="*/ 9920 w 11200"/>
              <a:gd name="T31" fmla="*/ 7120 h 8800"/>
              <a:gd name="T32" fmla="*/ 8240 w 11200"/>
              <a:gd name="T33" fmla="*/ 8800 h 8800"/>
              <a:gd name="T34" fmla="*/ 5680 w 11200"/>
              <a:gd name="T35" fmla="*/ 6080 h 8800"/>
              <a:gd name="T36" fmla="*/ 10080 w 11200"/>
              <a:gd name="T37" fmla="*/ 160 h 8800"/>
              <a:gd name="T38" fmla="*/ 10560 w 11200"/>
              <a:gd name="T39" fmla="*/ 0 h 8800"/>
              <a:gd name="T40" fmla="*/ 11200 w 11200"/>
              <a:gd name="T41" fmla="*/ 640 h 8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0" h="8800">
                <a:moveTo>
                  <a:pt x="5520" y="640"/>
                </a:moveTo>
                <a:cubicBezTo>
                  <a:pt x="5520" y="800"/>
                  <a:pt x="5360" y="960"/>
                  <a:pt x="4960" y="1200"/>
                </a:cubicBezTo>
                <a:cubicBezTo>
                  <a:pt x="3040" y="2640"/>
                  <a:pt x="2160" y="3760"/>
                  <a:pt x="2160" y="4640"/>
                </a:cubicBezTo>
                <a:cubicBezTo>
                  <a:pt x="2160" y="5120"/>
                  <a:pt x="2480" y="5520"/>
                  <a:pt x="3040" y="5680"/>
                </a:cubicBezTo>
                <a:cubicBezTo>
                  <a:pt x="3920" y="6000"/>
                  <a:pt x="4240" y="6560"/>
                  <a:pt x="4240" y="7120"/>
                </a:cubicBezTo>
                <a:cubicBezTo>
                  <a:pt x="4240" y="7600"/>
                  <a:pt x="4000" y="8800"/>
                  <a:pt x="2560" y="8800"/>
                </a:cubicBezTo>
                <a:cubicBezTo>
                  <a:pt x="1440" y="8800"/>
                  <a:pt x="0" y="8000"/>
                  <a:pt x="0" y="6080"/>
                </a:cubicBezTo>
                <a:cubicBezTo>
                  <a:pt x="0" y="4160"/>
                  <a:pt x="1840" y="2080"/>
                  <a:pt x="4400" y="240"/>
                </a:cubicBezTo>
                <a:cubicBezTo>
                  <a:pt x="4560" y="80"/>
                  <a:pt x="4720" y="80"/>
                  <a:pt x="4800" y="80"/>
                </a:cubicBezTo>
                <a:cubicBezTo>
                  <a:pt x="4960" y="80"/>
                  <a:pt x="5120" y="160"/>
                  <a:pt x="5280" y="320"/>
                </a:cubicBezTo>
                <a:cubicBezTo>
                  <a:pt x="5440" y="480"/>
                  <a:pt x="5520" y="560"/>
                  <a:pt x="5520" y="640"/>
                </a:cubicBezTo>
                <a:close/>
                <a:moveTo>
                  <a:pt x="11200" y="640"/>
                </a:moveTo>
                <a:cubicBezTo>
                  <a:pt x="11200" y="800"/>
                  <a:pt x="11040" y="960"/>
                  <a:pt x="10640" y="1200"/>
                </a:cubicBezTo>
                <a:cubicBezTo>
                  <a:pt x="8720" y="2560"/>
                  <a:pt x="7840" y="3760"/>
                  <a:pt x="7840" y="4640"/>
                </a:cubicBezTo>
                <a:cubicBezTo>
                  <a:pt x="7840" y="5120"/>
                  <a:pt x="8160" y="5520"/>
                  <a:pt x="8720" y="5680"/>
                </a:cubicBezTo>
                <a:cubicBezTo>
                  <a:pt x="9600" y="6000"/>
                  <a:pt x="9920" y="6560"/>
                  <a:pt x="9920" y="7120"/>
                </a:cubicBezTo>
                <a:cubicBezTo>
                  <a:pt x="9920" y="7600"/>
                  <a:pt x="9680" y="8800"/>
                  <a:pt x="8240" y="8800"/>
                </a:cubicBezTo>
                <a:cubicBezTo>
                  <a:pt x="7120" y="8800"/>
                  <a:pt x="5680" y="8000"/>
                  <a:pt x="5680" y="6080"/>
                </a:cubicBezTo>
                <a:cubicBezTo>
                  <a:pt x="5680" y="4080"/>
                  <a:pt x="7520" y="2000"/>
                  <a:pt x="10080" y="160"/>
                </a:cubicBezTo>
                <a:cubicBezTo>
                  <a:pt x="10240" y="0"/>
                  <a:pt x="10400" y="0"/>
                  <a:pt x="10560" y="0"/>
                </a:cubicBezTo>
                <a:cubicBezTo>
                  <a:pt x="10800" y="80"/>
                  <a:pt x="11200" y="480"/>
                  <a:pt x="11200" y="64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6074F7BC-368B-CD45-1BB9-5CB5B1288F4C}"/>
              </a:ext>
            </a:extLst>
          </p:cNvPr>
          <p:cNvSpPr>
            <a:spLocks noGrp="1"/>
          </p:cNvSpPr>
          <p:nvPr>
            <p:ph type="sldNum" sz="quarter" idx="10"/>
          </p:nvPr>
        </p:nvSpPr>
        <p:spPr/>
        <p:txBody>
          <a:bodyPr/>
          <a:lstStyle/>
          <a:p>
            <a:fld id="{6555F715-00A2-473B-A4E8-D5771EBCED9A}" type="slidenum">
              <a:rPr lang="zh-CN" altLang="en-US" smtClean="0"/>
              <a:pPr/>
              <a:t>2</a:t>
            </a:fld>
            <a:endParaRPr lang="zh-CN" altLang="en-US" dirty="0"/>
          </a:p>
        </p:txBody>
      </p:sp>
      <p:pic>
        <p:nvPicPr>
          <p:cNvPr id="3" name="图片 2">
            <a:extLst>
              <a:ext uri="{FF2B5EF4-FFF2-40B4-BE49-F238E27FC236}">
                <a16:creationId xmlns:a16="http://schemas.microsoft.com/office/drawing/2014/main" id="{9F735BE9-CDF9-0B11-99B6-316D1C9E2678}"/>
              </a:ext>
            </a:extLst>
          </p:cNvPr>
          <p:cNvPicPr>
            <a:picLocks noChangeAspect="1"/>
          </p:cNvPicPr>
          <p:nvPr/>
        </p:nvPicPr>
        <p:blipFill rotWithShape="1">
          <a:blip r:embed="rId2"/>
          <a:srcRect l="46382" r="-1"/>
          <a:stretch/>
        </p:blipFill>
        <p:spPr>
          <a:xfrm>
            <a:off x="392420" y="1565028"/>
            <a:ext cx="2398642" cy="3727943"/>
          </a:xfrm>
          <a:prstGeom prst="rect">
            <a:avLst/>
          </a:prstGeom>
        </p:spPr>
      </p:pic>
      <p:sp>
        <p:nvSpPr>
          <p:cNvPr id="4" name="文本框 3">
            <a:extLst>
              <a:ext uri="{FF2B5EF4-FFF2-40B4-BE49-F238E27FC236}">
                <a16:creationId xmlns:a16="http://schemas.microsoft.com/office/drawing/2014/main" id="{E4FEB795-98CB-CCA9-7650-188A23FC2F68}"/>
              </a:ext>
            </a:extLst>
          </p:cNvPr>
          <p:cNvSpPr txBox="1"/>
          <p:nvPr/>
        </p:nvSpPr>
        <p:spPr>
          <a:xfrm>
            <a:off x="244756" y="5340018"/>
            <a:ext cx="2693970" cy="872034"/>
          </a:xfrm>
          <a:prstGeom prst="rect">
            <a:avLst/>
          </a:prstGeom>
          <a:noFill/>
        </p:spPr>
        <p:txBody>
          <a:bodyPr wrap="square" rtlCol="0">
            <a:spAutoFit/>
          </a:bodyPr>
          <a:lstStyle/>
          <a:p>
            <a:pPr algn="ctr">
              <a:lnSpc>
                <a:spcPct val="150000"/>
              </a:lnSpc>
            </a:pPr>
            <a:r>
              <a:rPr lang="en-US" altLang="zh-CN" sz="1800" dirty="0">
                <a:latin typeface="Arial" panose="020B0604020202020204" pitchFamily="34" charset="0"/>
                <a:ea typeface="黑体" panose="02010609060101010101" pitchFamily="49" charset="-122"/>
              </a:rPr>
              <a:t>Whateveryouwant Dirac</a:t>
            </a:r>
          </a:p>
          <a:p>
            <a:pPr algn="ctr">
              <a:lnSpc>
                <a:spcPct val="150000"/>
              </a:lnSpc>
            </a:pPr>
            <a:r>
              <a:rPr lang="en-US" altLang="zh-CN" sz="1800" dirty="0">
                <a:latin typeface="Arial" panose="020B0604020202020204" pitchFamily="34" charset="0"/>
                <a:ea typeface="黑体" panose="02010609060101010101" pitchFamily="49" charset="-122"/>
              </a:rPr>
              <a:t>1902-1984</a:t>
            </a:r>
            <a:endParaRPr lang="zh-CN" altLang="en-US" sz="1800" dirty="0">
              <a:latin typeface="Arial" panose="020B0604020202020204" pitchFamily="34" charset="0"/>
              <a:ea typeface="黑体" panose="02010609060101010101" pitchFamily="49" charset="-122"/>
            </a:endParaRPr>
          </a:p>
        </p:txBody>
      </p:sp>
      <p:sp>
        <p:nvSpPr>
          <p:cNvPr id="6" name="文本框 5">
            <a:extLst>
              <a:ext uri="{FF2B5EF4-FFF2-40B4-BE49-F238E27FC236}">
                <a16:creationId xmlns:a16="http://schemas.microsoft.com/office/drawing/2014/main" id="{DDDF0373-3D48-2B0D-A0F8-34D2C0AF64ED}"/>
              </a:ext>
            </a:extLst>
          </p:cNvPr>
          <p:cNvSpPr txBox="1"/>
          <p:nvPr/>
        </p:nvSpPr>
        <p:spPr>
          <a:xfrm>
            <a:off x="3180522" y="1883468"/>
            <a:ext cx="5903843" cy="1689052"/>
          </a:xfrm>
          <a:prstGeom prst="rect">
            <a:avLst/>
          </a:prstGeom>
          <a:noFill/>
        </p:spPr>
        <p:txBody>
          <a:bodyPr wrap="square">
            <a:spAutoFit/>
          </a:bodyPr>
          <a:lstStyle/>
          <a:p>
            <a:pPr>
              <a:lnSpc>
                <a:spcPct val="150000"/>
              </a:lnSpc>
            </a:pPr>
            <a:r>
              <a:rPr lang="en-US" altLang="zh-CN" b="0" i="1" dirty="0">
                <a:solidFill>
                  <a:srgbClr val="111111"/>
                </a:solidFill>
                <a:effectLst/>
                <a:latin typeface="Sitka Small" pitchFamily="2" charset="0"/>
                <a:ea typeface="Microsoft YaHei" panose="020B0503020204020204" pitchFamily="34" charset="-122"/>
              </a:rPr>
              <a:t>It is more important to have beauty in one</a:t>
            </a:r>
            <a:r>
              <a:rPr lang="en-US" altLang="zh-CN" i="1" dirty="0">
                <a:solidFill>
                  <a:srgbClr val="111111"/>
                </a:solidFill>
                <a:latin typeface="Sitka Small" pitchFamily="2" charset="0"/>
                <a:ea typeface="Microsoft YaHei" panose="020B0503020204020204" pitchFamily="34" charset="-122"/>
              </a:rPr>
              <a:t>’</a:t>
            </a:r>
            <a:r>
              <a:rPr lang="en-US" altLang="zh-CN" b="0" i="1" dirty="0">
                <a:solidFill>
                  <a:srgbClr val="111111"/>
                </a:solidFill>
                <a:effectLst/>
                <a:latin typeface="Sitka Small" pitchFamily="2" charset="0"/>
                <a:ea typeface="Microsoft YaHei" panose="020B0503020204020204" pitchFamily="34" charset="-122"/>
              </a:rPr>
              <a:t>s equation than to have them fit experiment.</a:t>
            </a:r>
          </a:p>
        </p:txBody>
      </p:sp>
      <p:sp>
        <p:nvSpPr>
          <p:cNvPr id="8" name="任意多边形: 形状 7">
            <a:extLst>
              <a:ext uri="{FF2B5EF4-FFF2-40B4-BE49-F238E27FC236}">
                <a16:creationId xmlns:a16="http://schemas.microsoft.com/office/drawing/2014/main" id="{0E7F1615-4FC4-9EF3-C0B4-07C98C8BD16E}"/>
              </a:ext>
            </a:extLst>
          </p:cNvPr>
          <p:cNvSpPr/>
          <p:nvPr/>
        </p:nvSpPr>
        <p:spPr>
          <a:xfrm>
            <a:off x="7995441" y="3482846"/>
            <a:ext cx="609685" cy="483371"/>
          </a:xfrm>
          <a:custGeom>
            <a:avLst/>
            <a:gdLst>
              <a:gd name="T0" fmla="*/ 5680 w 11200"/>
              <a:gd name="T1" fmla="*/ 8240 h 8880"/>
              <a:gd name="T2" fmla="*/ 6240 w 11200"/>
              <a:gd name="T3" fmla="*/ 7680 h 8880"/>
              <a:gd name="T4" fmla="*/ 9040 w 11200"/>
              <a:gd name="T5" fmla="*/ 4240 h 8880"/>
              <a:gd name="T6" fmla="*/ 8160 w 11200"/>
              <a:gd name="T7" fmla="*/ 3200 h 8880"/>
              <a:gd name="T8" fmla="*/ 6960 w 11200"/>
              <a:gd name="T9" fmla="*/ 1760 h 8880"/>
              <a:gd name="T10" fmla="*/ 8640 w 11200"/>
              <a:gd name="T11" fmla="*/ 80 h 8880"/>
              <a:gd name="T12" fmla="*/ 11200 w 11200"/>
              <a:gd name="T13" fmla="*/ 2800 h 8880"/>
              <a:gd name="T14" fmla="*/ 6800 w 11200"/>
              <a:gd name="T15" fmla="*/ 8720 h 8880"/>
              <a:gd name="T16" fmla="*/ 6400 w 11200"/>
              <a:gd name="T17" fmla="*/ 8880 h 8880"/>
              <a:gd name="T18" fmla="*/ 5920 w 11200"/>
              <a:gd name="T19" fmla="*/ 8640 h 8880"/>
              <a:gd name="T20" fmla="*/ 5680 w 11200"/>
              <a:gd name="T21" fmla="*/ 8240 h 8880"/>
              <a:gd name="T22" fmla="*/ 0 w 11200"/>
              <a:gd name="T23" fmla="*/ 8240 h 8880"/>
              <a:gd name="T24" fmla="*/ 560 w 11200"/>
              <a:gd name="T25" fmla="*/ 7680 h 8880"/>
              <a:gd name="T26" fmla="*/ 3360 w 11200"/>
              <a:gd name="T27" fmla="*/ 4240 h 8880"/>
              <a:gd name="T28" fmla="*/ 2480 w 11200"/>
              <a:gd name="T29" fmla="*/ 3200 h 8880"/>
              <a:gd name="T30" fmla="*/ 1280 w 11200"/>
              <a:gd name="T31" fmla="*/ 1680 h 8880"/>
              <a:gd name="T32" fmla="*/ 2960 w 11200"/>
              <a:gd name="T33" fmla="*/ 0 h 8880"/>
              <a:gd name="T34" fmla="*/ 5520 w 11200"/>
              <a:gd name="T35" fmla="*/ 2720 h 8880"/>
              <a:gd name="T36" fmla="*/ 1120 w 11200"/>
              <a:gd name="T37" fmla="*/ 8640 h 8880"/>
              <a:gd name="T38" fmla="*/ 640 w 11200"/>
              <a:gd name="T39" fmla="*/ 8800 h 8880"/>
              <a:gd name="T40" fmla="*/ 0 w 11200"/>
              <a:gd name="T41" fmla="*/ 8240 h 8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0" h="8880">
                <a:moveTo>
                  <a:pt x="5680" y="8240"/>
                </a:moveTo>
                <a:cubicBezTo>
                  <a:pt x="5680" y="8080"/>
                  <a:pt x="5840" y="7920"/>
                  <a:pt x="6240" y="7680"/>
                </a:cubicBezTo>
                <a:cubicBezTo>
                  <a:pt x="8160" y="6320"/>
                  <a:pt x="9040" y="5120"/>
                  <a:pt x="9040" y="4240"/>
                </a:cubicBezTo>
                <a:cubicBezTo>
                  <a:pt x="9040" y="3760"/>
                  <a:pt x="8720" y="3360"/>
                  <a:pt x="8160" y="3200"/>
                </a:cubicBezTo>
                <a:cubicBezTo>
                  <a:pt x="7280" y="2880"/>
                  <a:pt x="6960" y="2320"/>
                  <a:pt x="6960" y="1760"/>
                </a:cubicBezTo>
                <a:cubicBezTo>
                  <a:pt x="6960" y="1280"/>
                  <a:pt x="7200" y="80"/>
                  <a:pt x="8640" y="80"/>
                </a:cubicBezTo>
                <a:cubicBezTo>
                  <a:pt x="9760" y="80"/>
                  <a:pt x="11200" y="880"/>
                  <a:pt x="11200" y="2800"/>
                </a:cubicBezTo>
                <a:cubicBezTo>
                  <a:pt x="11200" y="4800"/>
                  <a:pt x="9360" y="6880"/>
                  <a:pt x="6800" y="8720"/>
                </a:cubicBezTo>
                <a:cubicBezTo>
                  <a:pt x="6640" y="8880"/>
                  <a:pt x="6480" y="8880"/>
                  <a:pt x="6400" y="8880"/>
                </a:cubicBezTo>
                <a:cubicBezTo>
                  <a:pt x="6240" y="8880"/>
                  <a:pt x="6080" y="8800"/>
                  <a:pt x="5920" y="8640"/>
                </a:cubicBezTo>
                <a:cubicBezTo>
                  <a:pt x="5760" y="8400"/>
                  <a:pt x="5680" y="8320"/>
                  <a:pt x="5680" y="8240"/>
                </a:cubicBezTo>
                <a:close/>
                <a:moveTo>
                  <a:pt x="0" y="8240"/>
                </a:moveTo>
                <a:cubicBezTo>
                  <a:pt x="0" y="8080"/>
                  <a:pt x="160" y="7920"/>
                  <a:pt x="560" y="7680"/>
                </a:cubicBezTo>
                <a:cubicBezTo>
                  <a:pt x="2480" y="6320"/>
                  <a:pt x="3360" y="5120"/>
                  <a:pt x="3360" y="4240"/>
                </a:cubicBezTo>
                <a:cubicBezTo>
                  <a:pt x="3360" y="3760"/>
                  <a:pt x="3040" y="3360"/>
                  <a:pt x="2480" y="3200"/>
                </a:cubicBezTo>
                <a:cubicBezTo>
                  <a:pt x="1680" y="2880"/>
                  <a:pt x="1280" y="2320"/>
                  <a:pt x="1280" y="1680"/>
                </a:cubicBezTo>
                <a:cubicBezTo>
                  <a:pt x="1280" y="1200"/>
                  <a:pt x="1520" y="0"/>
                  <a:pt x="2960" y="0"/>
                </a:cubicBezTo>
                <a:cubicBezTo>
                  <a:pt x="4080" y="0"/>
                  <a:pt x="5520" y="800"/>
                  <a:pt x="5520" y="2720"/>
                </a:cubicBezTo>
                <a:cubicBezTo>
                  <a:pt x="5520" y="4720"/>
                  <a:pt x="3680" y="6800"/>
                  <a:pt x="1120" y="8640"/>
                </a:cubicBezTo>
                <a:cubicBezTo>
                  <a:pt x="960" y="8800"/>
                  <a:pt x="800" y="8800"/>
                  <a:pt x="640" y="8800"/>
                </a:cubicBezTo>
                <a:cubicBezTo>
                  <a:pt x="400" y="8800"/>
                  <a:pt x="0" y="8400"/>
                  <a:pt x="0" y="824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DB2AAAD7-C5C8-945A-22D7-393A84DC6AA8}"/>
              </a:ext>
            </a:extLst>
          </p:cNvPr>
          <p:cNvSpPr txBox="1"/>
          <p:nvPr/>
        </p:nvSpPr>
        <p:spPr>
          <a:xfrm>
            <a:off x="3087757" y="4121589"/>
            <a:ext cx="5811487" cy="2116028"/>
          </a:xfrm>
          <a:prstGeom prst="rect">
            <a:avLst/>
          </a:prstGeom>
          <a:noFill/>
        </p:spPr>
        <p:txBody>
          <a:bodyPr wrap="square" rtlCol="0">
            <a:spAutoFit/>
          </a:bodyPr>
          <a:lstStyle/>
          <a:p>
            <a:pPr algn="l">
              <a:lnSpc>
                <a:spcPct val="150000"/>
              </a:lnSpc>
            </a:pPr>
            <a:r>
              <a:rPr lang="zh-CN" altLang="en-US" sz="1800" dirty="0">
                <a:latin typeface="Arial" panose="020B0604020202020204" pitchFamily="34" charset="0"/>
                <a:ea typeface="黑体" panose="02010609060101010101" pitchFamily="49" charset="-122"/>
              </a:rPr>
              <a:t>方程式之美：</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对称性</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协变性</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a:t>
            </a:r>
            <a:r>
              <a:rPr lang="en-US" altLang="zh-CN" sz="1800" dirty="0">
                <a:latin typeface="Arial" panose="020B0604020202020204" pitchFamily="34" charset="0"/>
                <a:ea typeface="黑体" panose="02010609060101010101" pitchFamily="49" charset="-122"/>
              </a:rPr>
              <a:t>Poincaré</a:t>
            </a:r>
            <a:r>
              <a:rPr lang="zh-CN" altLang="en-US" sz="1800" dirty="0">
                <a:latin typeface="Arial" panose="020B0604020202020204" pitchFamily="34" charset="0"/>
                <a:ea typeface="黑体" panose="02010609060101010101" pitchFamily="49" charset="-122"/>
              </a:rPr>
              <a:t>对称性、规范对称性</a:t>
            </a:r>
            <a:r>
              <a:rPr lang="en-US" altLang="zh-CN" sz="1800" dirty="0">
                <a:latin typeface="Arial" panose="020B0604020202020204" pitchFamily="34" charset="0"/>
                <a:ea typeface="黑体" panose="02010609060101010101" pitchFamily="49" charset="-122"/>
              </a:rPr>
              <a:t>……</a:t>
            </a:r>
          </a:p>
          <a:p>
            <a:pPr algn="l">
              <a:lnSpc>
                <a:spcPct val="150000"/>
              </a:lnSpc>
            </a:pPr>
            <a:endParaRPr lang="en-US" altLang="zh-CN" sz="1800" dirty="0">
              <a:latin typeface="Arial" panose="020B0604020202020204" pitchFamily="34" charset="0"/>
              <a:ea typeface="黑体" panose="02010609060101010101" pitchFamily="49" charset="-122"/>
            </a:endParaRPr>
          </a:p>
          <a:p>
            <a:pPr>
              <a:lnSpc>
                <a:spcPct val="150000"/>
              </a:lnSpc>
            </a:pPr>
            <a:r>
              <a:rPr lang="zh-CN" altLang="en-US" sz="1800" dirty="0">
                <a:latin typeface="Arial" panose="020B0604020202020204" pitchFamily="34" charset="0"/>
                <a:ea typeface="黑体" panose="02010609060101010101" pitchFamily="49" charset="-122"/>
              </a:rPr>
              <a:t>方程式之美是主观追求还是客观要求？</a:t>
            </a:r>
          </a:p>
          <a:p>
            <a:pPr algn="l">
              <a:lnSpc>
                <a:spcPct val="150000"/>
              </a:lnSpc>
            </a:pPr>
            <a:r>
              <a:rPr lang="zh-CN" altLang="en-US" sz="1800" dirty="0">
                <a:latin typeface="Arial" panose="020B0604020202020204" pitchFamily="34" charset="0"/>
                <a:ea typeface="黑体" panose="02010609060101010101" pitchFamily="49" charset="-122"/>
              </a:rPr>
              <a:t>是否需要，或者什么情况下需要追求方程式的美？</a:t>
            </a:r>
            <a:endParaRPr lang="en-US" altLang="zh-CN" sz="1800"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55986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253BDE15-029F-99C5-8179-C3CD0DA978C6}"/>
              </a:ext>
            </a:extLst>
          </p:cNvPr>
          <p:cNvGraphicFramePr>
            <a:graphicFrameLocks noChangeAspect="1"/>
          </p:cNvGraphicFramePr>
          <p:nvPr>
            <p:extLst>
              <p:ext uri="{D42A27DB-BD31-4B8C-83A1-F6EECF244321}">
                <p14:modId xmlns:p14="http://schemas.microsoft.com/office/powerpoint/2010/main" val="335022104"/>
              </p:ext>
            </p:extLst>
          </p:nvPr>
        </p:nvGraphicFramePr>
        <p:xfrm>
          <a:off x="153619" y="906120"/>
          <a:ext cx="8624621" cy="5882838"/>
        </p:xfrm>
        <a:graphic>
          <a:graphicData uri="http://schemas.openxmlformats.org/presentationml/2006/ole">
            <mc:AlternateContent xmlns:mc="http://schemas.openxmlformats.org/markup-compatibility/2006">
              <mc:Choice xmlns:v="urn:schemas-microsoft-com:vml" Requires="v">
                <p:oleObj name="AxMath" r:id="rId3" imgW="6670800" imgH="4583520" progId="Equation.AxMath">
                  <p:embed/>
                </p:oleObj>
              </mc:Choice>
              <mc:Fallback>
                <p:oleObj name="AxMath" r:id="rId3" imgW="6670800" imgH="4583520" progId="Equation.AxMath">
                  <p:embed/>
                  <p:pic>
                    <p:nvPicPr>
                      <p:cNvPr id="6" name="对象 5">
                        <a:extLst>
                          <a:ext uri="{FF2B5EF4-FFF2-40B4-BE49-F238E27FC236}">
                            <a16:creationId xmlns:a16="http://schemas.microsoft.com/office/drawing/2014/main" id="{253BDE15-029F-99C5-8179-C3CD0DA978C6}"/>
                          </a:ext>
                        </a:extLst>
                      </p:cNvPr>
                      <p:cNvPicPr/>
                      <p:nvPr/>
                    </p:nvPicPr>
                    <p:blipFill>
                      <a:blip r:embed="rId4"/>
                      <a:stretch>
                        <a:fillRect/>
                      </a:stretch>
                    </p:blipFill>
                    <p:spPr>
                      <a:xfrm>
                        <a:off x="153619" y="906120"/>
                        <a:ext cx="8624621" cy="5882838"/>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9A0C22F-15DA-FA51-21CA-AD4CA64D8A38}"/>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639BE9AF-1F7A-9865-436A-CED9114EC790}"/>
              </a:ext>
            </a:extLst>
          </p:cNvPr>
          <p:cNvSpPr>
            <a:spLocks noGrp="1"/>
          </p:cNvSpPr>
          <p:nvPr>
            <p:ph type="sldNum" sz="quarter" idx="10"/>
          </p:nvPr>
        </p:nvSpPr>
        <p:spPr/>
        <p:txBody>
          <a:bodyPr/>
          <a:lstStyle/>
          <a:p>
            <a:fld id="{6555F715-00A2-473B-A4E8-D5771EBCED9A}" type="slidenum">
              <a:rPr lang="zh-CN" altLang="en-US" smtClean="0"/>
              <a:pPr/>
              <a:t>20</a:t>
            </a:fld>
            <a:endParaRPr lang="zh-CN" altLang="en-US" dirty="0"/>
          </a:p>
        </p:txBody>
      </p:sp>
    </p:spTree>
    <p:extLst>
      <p:ext uri="{BB962C8B-B14F-4D97-AF65-F5344CB8AC3E}">
        <p14:creationId xmlns:p14="http://schemas.microsoft.com/office/powerpoint/2010/main" val="263756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253BDE15-029F-99C5-8179-C3CD0DA978C6}"/>
              </a:ext>
            </a:extLst>
          </p:cNvPr>
          <p:cNvGraphicFramePr>
            <a:graphicFrameLocks noChangeAspect="1"/>
          </p:cNvGraphicFramePr>
          <p:nvPr>
            <p:extLst>
              <p:ext uri="{D42A27DB-BD31-4B8C-83A1-F6EECF244321}">
                <p14:modId xmlns:p14="http://schemas.microsoft.com/office/powerpoint/2010/main" val="2862309375"/>
              </p:ext>
            </p:extLst>
          </p:nvPr>
        </p:nvGraphicFramePr>
        <p:xfrm>
          <a:off x="73025" y="922338"/>
          <a:ext cx="8685213" cy="5789612"/>
        </p:xfrm>
        <a:graphic>
          <a:graphicData uri="http://schemas.openxmlformats.org/presentationml/2006/ole">
            <mc:AlternateContent xmlns:mc="http://schemas.openxmlformats.org/markup-compatibility/2006">
              <mc:Choice xmlns:v="urn:schemas-microsoft-com:vml" Requires="v">
                <p:oleObj name="AxMath" r:id="rId3" imgW="7558920" imgH="5069160" progId="Equation.AxMath">
                  <p:embed/>
                </p:oleObj>
              </mc:Choice>
              <mc:Fallback>
                <p:oleObj name="AxMath" r:id="rId3" imgW="7558920" imgH="5069160" progId="Equation.AxMath">
                  <p:embed/>
                  <p:pic>
                    <p:nvPicPr>
                      <p:cNvPr id="6" name="对象 5">
                        <a:extLst>
                          <a:ext uri="{FF2B5EF4-FFF2-40B4-BE49-F238E27FC236}">
                            <a16:creationId xmlns:a16="http://schemas.microsoft.com/office/drawing/2014/main" id="{253BDE15-029F-99C5-8179-C3CD0DA978C6}"/>
                          </a:ext>
                        </a:extLst>
                      </p:cNvPr>
                      <p:cNvPicPr/>
                      <p:nvPr/>
                    </p:nvPicPr>
                    <p:blipFill>
                      <a:blip r:embed="rId4"/>
                      <a:stretch>
                        <a:fillRect/>
                      </a:stretch>
                    </p:blipFill>
                    <p:spPr>
                      <a:xfrm>
                        <a:off x="73025" y="922338"/>
                        <a:ext cx="8685213" cy="5789612"/>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A2214376-DDB5-8338-4338-AE6FC5C3AE76}"/>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3E9320FE-2505-8CE1-3F8B-7A9DB2EE9F36}"/>
              </a:ext>
            </a:extLst>
          </p:cNvPr>
          <p:cNvSpPr>
            <a:spLocks noGrp="1"/>
          </p:cNvSpPr>
          <p:nvPr>
            <p:ph type="sldNum" sz="quarter" idx="10"/>
          </p:nvPr>
        </p:nvSpPr>
        <p:spPr/>
        <p:txBody>
          <a:bodyPr/>
          <a:lstStyle/>
          <a:p>
            <a:fld id="{6555F715-00A2-473B-A4E8-D5771EBCED9A}" type="slidenum">
              <a:rPr lang="zh-CN" altLang="en-US" smtClean="0"/>
              <a:pPr/>
              <a:t>21</a:t>
            </a:fld>
            <a:endParaRPr lang="zh-CN" altLang="en-US" dirty="0"/>
          </a:p>
        </p:txBody>
      </p:sp>
    </p:spTree>
    <p:extLst>
      <p:ext uri="{BB962C8B-B14F-4D97-AF65-F5344CB8AC3E}">
        <p14:creationId xmlns:p14="http://schemas.microsoft.com/office/powerpoint/2010/main" val="475992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253BDE15-029F-99C5-8179-C3CD0DA978C6}"/>
              </a:ext>
            </a:extLst>
          </p:cNvPr>
          <p:cNvGraphicFramePr>
            <a:graphicFrameLocks noChangeAspect="1"/>
          </p:cNvGraphicFramePr>
          <p:nvPr>
            <p:extLst>
              <p:ext uri="{D42A27DB-BD31-4B8C-83A1-F6EECF244321}">
                <p14:modId xmlns:p14="http://schemas.microsoft.com/office/powerpoint/2010/main" val="2336865152"/>
              </p:ext>
            </p:extLst>
          </p:nvPr>
        </p:nvGraphicFramePr>
        <p:xfrm>
          <a:off x="46038" y="1008063"/>
          <a:ext cx="9051925" cy="5700712"/>
        </p:xfrm>
        <a:graphic>
          <a:graphicData uri="http://schemas.openxmlformats.org/presentationml/2006/ole">
            <mc:AlternateContent xmlns:mc="http://schemas.openxmlformats.org/markup-compatibility/2006">
              <mc:Choice xmlns:v="urn:schemas-microsoft-com:vml" Requires="v">
                <p:oleObj name="AxMath" r:id="rId3" imgW="6930000" imgH="4380840" progId="Equation.AxMath">
                  <p:embed/>
                </p:oleObj>
              </mc:Choice>
              <mc:Fallback>
                <p:oleObj name="AxMath" r:id="rId3" imgW="6930000" imgH="4380840" progId="Equation.AxMath">
                  <p:embed/>
                  <p:pic>
                    <p:nvPicPr>
                      <p:cNvPr id="6" name="对象 5">
                        <a:extLst>
                          <a:ext uri="{FF2B5EF4-FFF2-40B4-BE49-F238E27FC236}">
                            <a16:creationId xmlns:a16="http://schemas.microsoft.com/office/drawing/2014/main" id="{253BDE15-029F-99C5-8179-C3CD0DA978C6}"/>
                          </a:ext>
                        </a:extLst>
                      </p:cNvPr>
                      <p:cNvPicPr/>
                      <p:nvPr/>
                    </p:nvPicPr>
                    <p:blipFill>
                      <a:blip r:embed="rId4"/>
                      <a:stretch>
                        <a:fillRect/>
                      </a:stretch>
                    </p:blipFill>
                    <p:spPr>
                      <a:xfrm>
                        <a:off x="46038" y="1008063"/>
                        <a:ext cx="9051925" cy="5700712"/>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2BADBEF4-17B5-3D47-AE26-E472F54B44E4}"/>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CBD28392-87C1-421E-84F2-996EB4371ABD}"/>
              </a:ext>
            </a:extLst>
          </p:cNvPr>
          <p:cNvSpPr>
            <a:spLocks noGrp="1"/>
          </p:cNvSpPr>
          <p:nvPr>
            <p:ph type="sldNum" sz="quarter" idx="10"/>
          </p:nvPr>
        </p:nvSpPr>
        <p:spPr/>
        <p:txBody>
          <a:bodyPr/>
          <a:lstStyle/>
          <a:p>
            <a:fld id="{6555F715-00A2-473B-A4E8-D5771EBCED9A}" type="slidenum">
              <a:rPr lang="zh-CN" altLang="en-US" smtClean="0"/>
              <a:pPr/>
              <a:t>22</a:t>
            </a:fld>
            <a:endParaRPr lang="zh-CN" altLang="en-US" dirty="0"/>
          </a:p>
        </p:txBody>
      </p:sp>
    </p:spTree>
    <p:extLst>
      <p:ext uri="{BB962C8B-B14F-4D97-AF65-F5344CB8AC3E}">
        <p14:creationId xmlns:p14="http://schemas.microsoft.com/office/powerpoint/2010/main" val="275291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FB6B7052-4465-4CFA-2D5A-1C2E2D306D06}"/>
              </a:ext>
            </a:extLst>
          </p:cNvPr>
          <p:cNvGraphicFramePr>
            <a:graphicFrameLocks noChangeAspect="1"/>
          </p:cNvGraphicFramePr>
          <p:nvPr>
            <p:extLst>
              <p:ext uri="{D42A27DB-BD31-4B8C-83A1-F6EECF244321}">
                <p14:modId xmlns:p14="http://schemas.microsoft.com/office/powerpoint/2010/main" val="2391554952"/>
              </p:ext>
            </p:extLst>
          </p:nvPr>
        </p:nvGraphicFramePr>
        <p:xfrm>
          <a:off x="69850" y="894660"/>
          <a:ext cx="6186488" cy="3657600"/>
        </p:xfrm>
        <a:graphic>
          <a:graphicData uri="http://schemas.openxmlformats.org/presentationml/2006/ole">
            <mc:AlternateContent xmlns:mc="http://schemas.openxmlformats.org/markup-compatibility/2006">
              <mc:Choice xmlns:v="urn:schemas-microsoft-com:vml" Requires="v">
                <p:oleObj name="AxMath" r:id="rId3" imgW="5006880" imgH="2962800" progId="Equation.AxMath">
                  <p:embed/>
                </p:oleObj>
              </mc:Choice>
              <mc:Fallback>
                <p:oleObj name="AxMath" r:id="rId3" imgW="5006880" imgH="2962800" progId="Equation.AxMath">
                  <p:embed/>
                  <p:pic>
                    <p:nvPicPr>
                      <p:cNvPr id="0" name=""/>
                      <p:cNvPicPr/>
                      <p:nvPr/>
                    </p:nvPicPr>
                    <p:blipFill>
                      <a:blip r:embed="rId4"/>
                      <a:stretch>
                        <a:fillRect/>
                      </a:stretch>
                    </p:blipFill>
                    <p:spPr>
                      <a:xfrm>
                        <a:off x="69850" y="894660"/>
                        <a:ext cx="6186488" cy="365760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E4CAF-5DC7-D704-9E32-79C650320BDD}"/>
              </a:ext>
            </a:extLst>
          </p:cNvPr>
          <p:cNvGraphicFramePr>
            <a:graphicFrameLocks noChangeAspect="1"/>
          </p:cNvGraphicFramePr>
          <p:nvPr>
            <p:extLst>
              <p:ext uri="{D42A27DB-BD31-4B8C-83A1-F6EECF244321}">
                <p14:modId xmlns:p14="http://schemas.microsoft.com/office/powerpoint/2010/main" val="3640447372"/>
              </p:ext>
            </p:extLst>
          </p:nvPr>
        </p:nvGraphicFramePr>
        <p:xfrm>
          <a:off x="69850" y="4896058"/>
          <a:ext cx="7205473" cy="1878426"/>
        </p:xfrm>
        <a:graphic>
          <a:graphicData uri="http://schemas.openxmlformats.org/presentationml/2006/ole">
            <mc:AlternateContent xmlns:mc="http://schemas.openxmlformats.org/markup-compatibility/2006">
              <mc:Choice xmlns:v="urn:schemas-microsoft-com:vml" Requires="v">
                <p:oleObj name="AxMath" r:id="rId5" imgW="5682600" imgH="1481400" progId="Equation.AxMath">
                  <p:embed/>
                </p:oleObj>
              </mc:Choice>
              <mc:Fallback>
                <p:oleObj name="AxMath" r:id="rId5" imgW="5682600" imgH="1481400" progId="Equation.AxMath">
                  <p:embed/>
                  <p:pic>
                    <p:nvPicPr>
                      <p:cNvPr id="0" name=""/>
                      <p:cNvPicPr/>
                      <p:nvPr/>
                    </p:nvPicPr>
                    <p:blipFill>
                      <a:blip r:embed="rId6"/>
                      <a:stretch>
                        <a:fillRect/>
                      </a:stretch>
                    </p:blipFill>
                    <p:spPr>
                      <a:xfrm>
                        <a:off x="69850" y="4896058"/>
                        <a:ext cx="7205473" cy="1878426"/>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47ACA485-99E1-B848-83C3-1DA9E01619B9}"/>
              </a:ext>
            </a:extLst>
          </p:cNvPr>
          <p:cNvSpPr txBox="1"/>
          <p:nvPr/>
        </p:nvSpPr>
        <p:spPr>
          <a:xfrm>
            <a:off x="0" y="4434776"/>
            <a:ext cx="7205472"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同样办法可以得到变换后时间</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空间项、空间</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时间项与变换前的关系：</a:t>
            </a:r>
          </a:p>
        </p:txBody>
      </p:sp>
      <p:sp>
        <p:nvSpPr>
          <p:cNvPr id="6" name="文本框 5">
            <a:extLst>
              <a:ext uri="{FF2B5EF4-FFF2-40B4-BE49-F238E27FC236}">
                <a16:creationId xmlns:a16="http://schemas.microsoft.com/office/drawing/2014/main" id="{22247AB1-5C6B-22CD-AAB3-06A6EC4F2AF8}"/>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7" name="灯片编号占位符 6">
            <a:extLst>
              <a:ext uri="{FF2B5EF4-FFF2-40B4-BE49-F238E27FC236}">
                <a16:creationId xmlns:a16="http://schemas.microsoft.com/office/drawing/2014/main" id="{7845B932-54C6-711C-21B1-5480FE445C5F}"/>
              </a:ext>
            </a:extLst>
          </p:cNvPr>
          <p:cNvSpPr>
            <a:spLocks noGrp="1"/>
          </p:cNvSpPr>
          <p:nvPr>
            <p:ph type="sldNum" sz="quarter" idx="10"/>
          </p:nvPr>
        </p:nvSpPr>
        <p:spPr/>
        <p:txBody>
          <a:bodyPr/>
          <a:lstStyle/>
          <a:p>
            <a:fld id="{6555F715-00A2-473B-A4E8-D5771EBCED9A}" type="slidenum">
              <a:rPr lang="zh-CN" altLang="en-US" smtClean="0"/>
              <a:pPr/>
              <a:t>23</a:t>
            </a:fld>
            <a:endParaRPr lang="zh-CN" altLang="en-US" dirty="0"/>
          </a:p>
        </p:txBody>
      </p:sp>
    </p:spTree>
    <p:extLst>
      <p:ext uri="{BB962C8B-B14F-4D97-AF65-F5344CB8AC3E}">
        <p14:creationId xmlns:p14="http://schemas.microsoft.com/office/powerpoint/2010/main" val="125783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19E05E24-B845-B92A-C90D-1A7E3155DD8D}"/>
              </a:ext>
            </a:extLst>
          </p:cNvPr>
          <p:cNvGraphicFramePr>
            <a:graphicFrameLocks noChangeAspect="1"/>
          </p:cNvGraphicFramePr>
          <p:nvPr>
            <p:extLst>
              <p:ext uri="{D42A27DB-BD31-4B8C-83A1-F6EECF244321}">
                <p14:modId xmlns:p14="http://schemas.microsoft.com/office/powerpoint/2010/main" val="1051849112"/>
              </p:ext>
            </p:extLst>
          </p:nvPr>
        </p:nvGraphicFramePr>
        <p:xfrm>
          <a:off x="103188" y="854075"/>
          <a:ext cx="7562850" cy="5997575"/>
        </p:xfrm>
        <a:graphic>
          <a:graphicData uri="http://schemas.openxmlformats.org/presentationml/2006/ole">
            <mc:AlternateContent xmlns:mc="http://schemas.openxmlformats.org/markup-compatibility/2006">
              <mc:Choice xmlns:v="urn:schemas-microsoft-com:vml" Requires="v">
                <p:oleObj name="AxMath" r:id="rId3" imgW="5589000" imgH="4433760" progId="Equation.AxMath">
                  <p:embed/>
                </p:oleObj>
              </mc:Choice>
              <mc:Fallback>
                <p:oleObj name="AxMath" r:id="rId3" imgW="5589000" imgH="4433760" progId="Equation.AxMath">
                  <p:embed/>
                  <p:pic>
                    <p:nvPicPr>
                      <p:cNvPr id="0" name=""/>
                      <p:cNvPicPr/>
                      <p:nvPr/>
                    </p:nvPicPr>
                    <p:blipFill>
                      <a:blip r:embed="rId4"/>
                      <a:stretch>
                        <a:fillRect/>
                      </a:stretch>
                    </p:blipFill>
                    <p:spPr>
                      <a:xfrm>
                        <a:off x="103188" y="854075"/>
                        <a:ext cx="7562850" cy="5997575"/>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35E1EC20-0ABD-04B4-708A-84F8A1CA0AC7}"/>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F9A5B0BF-B0B2-7FBB-FEDB-B6FAB5BC960D}"/>
              </a:ext>
            </a:extLst>
          </p:cNvPr>
          <p:cNvSpPr>
            <a:spLocks noGrp="1"/>
          </p:cNvSpPr>
          <p:nvPr>
            <p:ph type="sldNum" sz="quarter" idx="10"/>
          </p:nvPr>
        </p:nvSpPr>
        <p:spPr/>
        <p:txBody>
          <a:bodyPr/>
          <a:lstStyle/>
          <a:p>
            <a:fld id="{6555F715-00A2-473B-A4E8-D5771EBCED9A}" type="slidenum">
              <a:rPr lang="zh-CN" altLang="en-US" smtClean="0"/>
              <a:pPr/>
              <a:t>24</a:t>
            </a:fld>
            <a:endParaRPr lang="zh-CN" altLang="en-US" dirty="0"/>
          </a:p>
        </p:txBody>
      </p:sp>
    </p:spTree>
    <p:extLst>
      <p:ext uri="{BB962C8B-B14F-4D97-AF65-F5344CB8AC3E}">
        <p14:creationId xmlns:p14="http://schemas.microsoft.com/office/powerpoint/2010/main" val="250100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E03026-A07D-FDFC-AF5B-DB8BF486C0A9}"/>
              </a:ext>
            </a:extLst>
          </p:cNvPr>
          <p:cNvSpPr txBox="1"/>
          <p:nvPr/>
        </p:nvSpPr>
        <p:spPr>
          <a:xfrm>
            <a:off x="354072" y="826751"/>
            <a:ext cx="3021178"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同理时间</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时间项满足关系：</a:t>
            </a:r>
          </a:p>
        </p:txBody>
      </p:sp>
      <p:graphicFrame>
        <p:nvGraphicFramePr>
          <p:cNvPr id="4" name="对象 3">
            <a:extLst>
              <a:ext uri="{FF2B5EF4-FFF2-40B4-BE49-F238E27FC236}">
                <a16:creationId xmlns:a16="http://schemas.microsoft.com/office/drawing/2014/main" id="{801DC5C3-848E-0131-F5BF-55967763076B}"/>
              </a:ext>
            </a:extLst>
          </p:cNvPr>
          <p:cNvGraphicFramePr>
            <a:graphicFrameLocks noChangeAspect="1"/>
          </p:cNvGraphicFramePr>
          <p:nvPr>
            <p:extLst>
              <p:ext uri="{D42A27DB-BD31-4B8C-83A1-F6EECF244321}">
                <p14:modId xmlns:p14="http://schemas.microsoft.com/office/powerpoint/2010/main" val="440913234"/>
              </p:ext>
            </p:extLst>
          </p:nvPr>
        </p:nvGraphicFramePr>
        <p:xfrm>
          <a:off x="153619" y="1280786"/>
          <a:ext cx="6196013" cy="1928812"/>
        </p:xfrm>
        <a:graphic>
          <a:graphicData uri="http://schemas.openxmlformats.org/presentationml/2006/ole">
            <mc:AlternateContent xmlns:mc="http://schemas.openxmlformats.org/markup-compatibility/2006">
              <mc:Choice xmlns:v="urn:schemas-microsoft-com:vml" Requires="v">
                <p:oleObj name="AxMath" r:id="rId3" imgW="4104360" imgH="1280160" progId="Equation.AxMath">
                  <p:embed/>
                </p:oleObj>
              </mc:Choice>
              <mc:Fallback>
                <p:oleObj name="AxMath" r:id="rId3" imgW="4104360" imgH="1280160" progId="Equation.AxMath">
                  <p:embed/>
                  <p:pic>
                    <p:nvPicPr>
                      <p:cNvPr id="0" name=""/>
                      <p:cNvPicPr/>
                      <p:nvPr/>
                    </p:nvPicPr>
                    <p:blipFill>
                      <a:blip r:embed="rId4"/>
                      <a:stretch>
                        <a:fillRect/>
                      </a:stretch>
                    </p:blipFill>
                    <p:spPr>
                      <a:xfrm>
                        <a:off x="153619" y="1280786"/>
                        <a:ext cx="6196013" cy="1928812"/>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288A2BE4-B2F0-757D-EDEA-8C29945C01C9}"/>
              </a:ext>
            </a:extLst>
          </p:cNvPr>
          <p:cNvSpPr txBox="1"/>
          <p:nvPr/>
        </p:nvSpPr>
        <p:spPr>
          <a:xfrm>
            <a:off x="354072" y="3078667"/>
            <a:ext cx="5888736"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综上，二阶张量</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变换前后各部分满足</a:t>
            </a:r>
          </a:p>
        </p:txBody>
      </p:sp>
      <p:graphicFrame>
        <p:nvGraphicFramePr>
          <p:cNvPr id="6" name="对象 5">
            <a:extLst>
              <a:ext uri="{FF2B5EF4-FFF2-40B4-BE49-F238E27FC236}">
                <a16:creationId xmlns:a16="http://schemas.microsoft.com/office/drawing/2014/main" id="{95AE3448-634E-B7FA-64B0-B01703A542D8}"/>
              </a:ext>
            </a:extLst>
          </p:cNvPr>
          <p:cNvGraphicFramePr>
            <a:graphicFrameLocks noChangeAspect="1"/>
          </p:cNvGraphicFramePr>
          <p:nvPr>
            <p:extLst>
              <p:ext uri="{D42A27DB-BD31-4B8C-83A1-F6EECF244321}">
                <p14:modId xmlns:p14="http://schemas.microsoft.com/office/powerpoint/2010/main" val="3451135358"/>
              </p:ext>
            </p:extLst>
          </p:nvPr>
        </p:nvGraphicFramePr>
        <p:xfrm>
          <a:off x="0" y="3429000"/>
          <a:ext cx="9142413" cy="3570287"/>
        </p:xfrm>
        <a:graphic>
          <a:graphicData uri="http://schemas.openxmlformats.org/presentationml/2006/ole">
            <mc:AlternateContent xmlns:mc="http://schemas.openxmlformats.org/markup-compatibility/2006">
              <mc:Choice xmlns:v="urn:schemas-microsoft-com:vml" Requires="v">
                <p:oleObj name="AxMath" r:id="rId5" imgW="7719840" imgH="3019680" progId="Equation.AxMath">
                  <p:embed/>
                </p:oleObj>
              </mc:Choice>
              <mc:Fallback>
                <p:oleObj name="AxMath" r:id="rId5" imgW="7719840" imgH="3019680" progId="Equation.AxMath">
                  <p:embed/>
                  <p:pic>
                    <p:nvPicPr>
                      <p:cNvPr id="0" name=""/>
                      <p:cNvPicPr/>
                      <p:nvPr/>
                    </p:nvPicPr>
                    <p:blipFill>
                      <a:blip r:embed="rId6"/>
                      <a:stretch>
                        <a:fillRect/>
                      </a:stretch>
                    </p:blipFill>
                    <p:spPr>
                      <a:xfrm>
                        <a:off x="0" y="3429000"/>
                        <a:ext cx="9142413" cy="3570287"/>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5B848A61-D839-CE14-0C05-439F72A13AD6}"/>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8" name="灯片编号占位符 7">
            <a:extLst>
              <a:ext uri="{FF2B5EF4-FFF2-40B4-BE49-F238E27FC236}">
                <a16:creationId xmlns:a16="http://schemas.microsoft.com/office/drawing/2014/main" id="{3D46706B-E17C-51B8-20C0-148AF4629783}"/>
              </a:ext>
            </a:extLst>
          </p:cNvPr>
          <p:cNvSpPr>
            <a:spLocks noGrp="1"/>
          </p:cNvSpPr>
          <p:nvPr>
            <p:ph type="sldNum" sz="quarter" idx="10"/>
          </p:nvPr>
        </p:nvSpPr>
        <p:spPr/>
        <p:txBody>
          <a:bodyPr/>
          <a:lstStyle/>
          <a:p>
            <a:fld id="{6555F715-00A2-473B-A4E8-D5771EBCED9A}" type="slidenum">
              <a:rPr lang="zh-CN" altLang="en-US" smtClean="0"/>
              <a:pPr/>
              <a:t>25</a:t>
            </a:fld>
            <a:endParaRPr lang="zh-CN" altLang="en-US" dirty="0"/>
          </a:p>
        </p:txBody>
      </p:sp>
    </p:spTree>
    <p:extLst>
      <p:ext uri="{BB962C8B-B14F-4D97-AF65-F5344CB8AC3E}">
        <p14:creationId xmlns:p14="http://schemas.microsoft.com/office/powerpoint/2010/main" val="228028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9D2CFE4-0BCA-96B3-1C0F-4F5BC82DD898}"/>
              </a:ext>
            </a:extLst>
          </p:cNvPr>
          <p:cNvSpPr/>
          <p:nvPr/>
        </p:nvSpPr>
        <p:spPr bwMode="auto">
          <a:xfrm>
            <a:off x="607162" y="1253440"/>
            <a:ext cx="2706624" cy="743610"/>
          </a:xfrm>
          <a:prstGeom prst="rect">
            <a:avLst/>
          </a:prstGeom>
          <a:solidFill>
            <a:schemeClr val="accent6">
              <a:lumMod val="20000"/>
              <a:lumOff val="8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4F730694-E8F4-792D-1795-BA31A76E41C5}"/>
              </a:ext>
            </a:extLst>
          </p:cNvPr>
          <p:cNvSpPr/>
          <p:nvPr/>
        </p:nvSpPr>
        <p:spPr bwMode="auto">
          <a:xfrm>
            <a:off x="3452773" y="1260692"/>
            <a:ext cx="2471153" cy="743610"/>
          </a:xfrm>
          <a:prstGeom prst="rect">
            <a:avLst/>
          </a:prstGeom>
          <a:solidFill>
            <a:srgbClr val="92D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D28003AD-F4F0-761E-136C-635EAACC54AA}"/>
              </a:ext>
            </a:extLst>
          </p:cNvPr>
          <p:cNvSpPr/>
          <p:nvPr/>
        </p:nvSpPr>
        <p:spPr bwMode="auto">
          <a:xfrm>
            <a:off x="6122822" y="1260692"/>
            <a:ext cx="2392528" cy="74361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graphicFrame>
        <p:nvGraphicFramePr>
          <p:cNvPr id="6" name="对象 5">
            <a:extLst>
              <a:ext uri="{FF2B5EF4-FFF2-40B4-BE49-F238E27FC236}">
                <a16:creationId xmlns:a16="http://schemas.microsoft.com/office/drawing/2014/main" id="{95AE3448-634E-B7FA-64B0-B01703A542D8}"/>
              </a:ext>
            </a:extLst>
          </p:cNvPr>
          <p:cNvGraphicFramePr>
            <a:graphicFrameLocks noChangeAspect="1"/>
          </p:cNvGraphicFramePr>
          <p:nvPr>
            <p:extLst>
              <p:ext uri="{D42A27DB-BD31-4B8C-83A1-F6EECF244321}">
                <p14:modId xmlns:p14="http://schemas.microsoft.com/office/powerpoint/2010/main" val="4092535662"/>
              </p:ext>
            </p:extLst>
          </p:nvPr>
        </p:nvGraphicFramePr>
        <p:xfrm>
          <a:off x="95250" y="1924050"/>
          <a:ext cx="8912225" cy="4995863"/>
        </p:xfrm>
        <a:graphic>
          <a:graphicData uri="http://schemas.openxmlformats.org/presentationml/2006/ole">
            <mc:AlternateContent xmlns:mc="http://schemas.openxmlformats.org/markup-compatibility/2006">
              <mc:Choice xmlns:v="urn:schemas-microsoft-com:vml" Requires="v">
                <p:oleObj name="AxMath" r:id="rId3" imgW="7283520" imgH="4090320" progId="Equation.AxMath">
                  <p:embed/>
                </p:oleObj>
              </mc:Choice>
              <mc:Fallback>
                <p:oleObj name="AxMath" r:id="rId3" imgW="7283520" imgH="4090320" progId="Equation.AxMath">
                  <p:embed/>
                  <p:pic>
                    <p:nvPicPr>
                      <p:cNvPr id="6" name="对象 5">
                        <a:extLst>
                          <a:ext uri="{FF2B5EF4-FFF2-40B4-BE49-F238E27FC236}">
                            <a16:creationId xmlns:a16="http://schemas.microsoft.com/office/drawing/2014/main" id="{95AE3448-634E-B7FA-64B0-B01703A542D8}"/>
                          </a:ext>
                        </a:extLst>
                      </p:cNvPr>
                      <p:cNvPicPr/>
                      <p:nvPr/>
                    </p:nvPicPr>
                    <p:blipFill>
                      <a:blip r:embed="rId4"/>
                      <a:stretch>
                        <a:fillRect/>
                      </a:stretch>
                    </p:blipFill>
                    <p:spPr>
                      <a:xfrm>
                        <a:off x="95250" y="1924050"/>
                        <a:ext cx="8912225" cy="4995863"/>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0570BBB-3039-3F15-608A-9C288B230A81}"/>
              </a:ext>
            </a:extLst>
          </p:cNvPr>
          <p:cNvSpPr txBox="1"/>
          <p:nvPr/>
        </p:nvSpPr>
        <p:spPr>
          <a:xfrm>
            <a:off x="0" y="884108"/>
            <a:ext cx="9144000" cy="369332"/>
          </a:xfrm>
          <a:prstGeom prst="rect">
            <a:avLst/>
          </a:prstGeom>
          <a:noFill/>
        </p:spPr>
        <p:txBody>
          <a:bodyPr wrap="square" rtlCol="0">
            <a:spAutoFit/>
          </a:bodyPr>
          <a:lstStyle/>
          <a:p>
            <a:pPr indent="457200"/>
            <a:r>
              <a:rPr lang="zh-CN" altLang="en-US" sz="1800" dirty="0">
                <a:latin typeface="Arial" panose="020B0604020202020204" pitchFamily="34" charset="0"/>
                <a:ea typeface="黑体" panose="02010609060101010101" pitchFamily="49" charset="-122"/>
              </a:rPr>
              <a:t>为探讨一般二阶张量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动力学，首先给出含</a:t>
            </a:r>
            <a:r>
              <a:rPr lang="el-GR" altLang="zh-CN" sz="1800" dirty="0">
                <a:latin typeface="Arial" panose="020B0604020202020204" pitchFamily="34" charset="0"/>
                <a:ea typeface="黑体" panose="02010609060101010101" pitchFamily="49" charset="-122"/>
              </a:rPr>
              <a:t>γ</a:t>
            </a:r>
            <a:r>
              <a:rPr lang="zh-CN" altLang="en-US" sz="1800" dirty="0">
                <a:latin typeface="Arial" panose="020B0604020202020204" pitchFamily="34" charset="0"/>
                <a:ea typeface="黑体" panose="02010609060101010101" pitchFamily="49" charset="-122"/>
              </a:rPr>
              <a:t>系数求导结果：</a:t>
            </a:r>
          </a:p>
        </p:txBody>
      </p:sp>
      <p:graphicFrame>
        <p:nvGraphicFramePr>
          <p:cNvPr id="13" name="对象 12">
            <a:extLst>
              <a:ext uri="{FF2B5EF4-FFF2-40B4-BE49-F238E27FC236}">
                <a16:creationId xmlns:a16="http://schemas.microsoft.com/office/drawing/2014/main" id="{A14B955D-0D80-44E2-8DAE-8A15A354D5C9}"/>
              </a:ext>
            </a:extLst>
          </p:cNvPr>
          <p:cNvGraphicFramePr>
            <a:graphicFrameLocks noChangeAspect="1"/>
          </p:cNvGraphicFramePr>
          <p:nvPr>
            <p:extLst>
              <p:ext uri="{D42A27DB-BD31-4B8C-83A1-F6EECF244321}">
                <p14:modId xmlns:p14="http://schemas.microsoft.com/office/powerpoint/2010/main" val="50374835"/>
              </p:ext>
            </p:extLst>
          </p:nvPr>
        </p:nvGraphicFramePr>
        <p:xfrm>
          <a:off x="578739" y="1262942"/>
          <a:ext cx="7943926" cy="758114"/>
        </p:xfrm>
        <a:graphic>
          <a:graphicData uri="http://schemas.openxmlformats.org/presentationml/2006/ole">
            <mc:AlternateContent xmlns:mc="http://schemas.openxmlformats.org/markup-compatibility/2006">
              <mc:Choice xmlns:v="urn:schemas-microsoft-com:vml" Requires="v">
                <p:oleObj name="AxMath" r:id="rId5" imgW="6343920" imgH="606600" progId="Equation.AxMath">
                  <p:embed/>
                </p:oleObj>
              </mc:Choice>
              <mc:Fallback>
                <p:oleObj name="AxMath" r:id="rId5" imgW="6343920" imgH="606600" progId="Equation.AxMath">
                  <p:embed/>
                  <p:pic>
                    <p:nvPicPr>
                      <p:cNvPr id="6" name="对象 5">
                        <a:extLst>
                          <a:ext uri="{FF2B5EF4-FFF2-40B4-BE49-F238E27FC236}">
                            <a16:creationId xmlns:a16="http://schemas.microsoft.com/office/drawing/2014/main" id="{95AE3448-634E-B7FA-64B0-B01703A542D8}"/>
                          </a:ext>
                        </a:extLst>
                      </p:cNvPr>
                      <p:cNvPicPr/>
                      <p:nvPr/>
                    </p:nvPicPr>
                    <p:blipFill>
                      <a:blip r:embed="rId6"/>
                      <a:stretch>
                        <a:fillRect/>
                      </a:stretch>
                    </p:blipFill>
                    <p:spPr>
                      <a:xfrm>
                        <a:off x="578739" y="1262942"/>
                        <a:ext cx="7943926" cy="758114"/>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8ACD4D3F-24BE-7BE2-0225-BB624F8D6808}"/>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8" name="灯片编号占位符 7">
            <a:extLst>
              <a:ext uri="{FF2B5EF4-FFF2-40B4-BE49-F238E27FC236}">
                <a16:creationId xmlns:a16="http://schemas.microsoft.com/office/drawing/2014/main" id="{BEC6AC60-2187-A31E-F1D4-703163F38FC3}"/>
              </a:ext>
            </a:extLst>
          </p:cNvPr>
          <p:cNvSpPr>
            <a:spLocks noGrp="1"/>
          </p:cNvSpPr>
          <p:nvPr>
            <p:ph type="sldNum" sz="quarter" idx="10"/>
          </p:nvPr>
        </p:nvSpPr>
        <p:spPr/>
        <p:txBody>
          <a:bodyPr/>
          <a:lstStyle/>
          <a:p>
            <a:fld id="{6555F715-00A2-473B-A4E8-D5771EBCED9A}" type="slidenum">
              <a:rPr lang="zh-CN" altLang="en-US" smtClean="0"/>
              <a:pPr/>
              <a:t>26</a:t>
            </a:fld>
            <a:endParaRPr lang="zh-CN" altLang="en-US" dirty="0"/>
          </a:p>
        </p:txBody>
      </p:sp>
    </p:spTree>
    <p:extLst>
      <p:ext uri="{BB962C8B-B14F-4D97-AF65-F5344CB8AC3E}">
        <p14:creationId xmlns:p14="http://schemas.microsoft.com/office/powerpoint/2010/main" val="187368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95AE3448-634E-B7FA-64B0-B01703A542D8}"/>
              </a:ext>
            </a:extLst>
          </p:cNvPr>
          <p:cNvGraphicFramePr>
            <a:graphicFrameLocks noChangeAspect="1"/>
          </p:cNvGraphicFramePr>
          <p:nvPr>
            <p:extLst>
              <p:ext uri="{D42A27DB-BD31-4B8C-83A1-F6EECF244321}">
                <p14:modId xmlns:p14="http://schemas.microsoft.com/office/powerpoint/2010/main" val="3824778568"/>
              </p:ext>
            </p:extLst>
          </p:nvPr>
        </p:nvGraphicFramePr>
        <p:xfrm>
          <a:off x="153619" y="857941"/>
          <a:ext cx="3221631" cy="360081"/>
        </p:xfrm>
        <a:graphic>
          <a:graphicData uri="http://schemas.openxmlformats.org/presentationml/2006/ole">
            <mc:AlternateContent xmlns:mc="http://schemas.openxmlformats.org/markup-compatibility/2006">
              <mc:Choice xmlns:v="urn:schemas-microsoft-com:vml" Requires="v">
                <p:oleObj name="AxMath" r:id="rId3" imgW="3063240" imgH="343440" progId="Equation.AxMath">
                  <p:embed/>
                </p:oleObj>
              </mc:Choice>
              <mc:Fallback>
                <p:oleObj name="AxMath" r:id="rId3" imgW="3063240" imgH="343440" progId="Equation.AxMath">
                  <p:embed/>
                  <p:pic>
                    <p:nvPicPr>
                      <p:cNvPr id="6" name="对象 5">
                        <a:extLst>
                          <a:ext uri="{FF2B5EF4-FFF2-40B4-BE49-F238E27FC236}">
                            <a16:creationId xmlns:a16="http://schemas.microsoft.com/office/drawing/2014/main" id="{95AE3448-634E-B7FA-64B0-B01703A542D8}"/>
                          </a:ext>
                        </a:extLst>
                      </p:cNvPr>
                      <p:cNvPicPr/>
                      <p:nvPr/>
                    </p:nvPicPr>
                    <p:blipFill>
                      <a:blip r:embed="rId4"/>
                      <a:stretch>
                        <a:fillRect/>
                      </a:stretch>
                    </p:blipFill>
                    <p:spPr>
                      <a:xfrm>
                        <a:off x="153619" y="857941"/>
                        <a:ext cx="3221631" cy="360081"/>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6DC0F2C-75C8-AE08-9D24-FF6A417436D6}"/>
              </a:ext>
            </a:extLst>
          </p:cNvPr>
          <p:cNvGraphicFramePr>
            <a:graphicFrameLocks noChangeAspect="1"/>
          </p:cNvGraphicFramePr>
          <p:nvPr>
            <p:extLst>
              <p:ext uri="{D42A27DB-BD31-4B8C-83A1-F6EECF244321}">
                <p14:modId xmlns:p14="http://schemas.microsoft.com/office/powerpoint/2010/main" val="2082474511"/>
              </p:ext>
            </p:extLst>
          </p:nvPr>
        </p:nvGraphicFramePr>
        <p:xfrm>
          <a:off x="153619" y="1159502"/>
          <a:ext cx="7291387" cy="5732462"/>
        </p:xfrm>
        <a:graphic>
          <a:graphicData uri="http://schemas.openxmlformats.org/presentationml/2006/ole">
            <mc:AlternateContent xmlns:mc="http://schemas.openxmlformats.org/markup-compatibility/2006">
              <mc:Choice xmlns:v="urn:schemas-microsoft-com:vml" Requires="v">
                <p:oleObj name="AxMath" r:id="rId5" imgW="7292160" imgH="5733000" progId="Equation.AxMath">
                  <p:embed/>
                </p:oleObj>
              </mc:Choice>
              <mc:Fallback>
                <p:oleObj name="AxMath" r:id="rId5" imgW="7292160" imgH="5733000" progId="Equation.AxMath">
                  <p:embed/>
                  <p:pic>
                    <p:nvPicPr>
                      <p:cNvPr id="0" name=""/>
                      <p:cNvPicPr/>
                      <p:nvPr/>
                    </p:nvPicPr>
                    <p:blipFill>
                      <a:blip r:embed="rId6"/>
                      <a:stretch>
                        <a:fillRect/>
                      </a:stretch>
                    </p:blipFill>
                    <p:spPr>
                      <a:xfrm>
                        <a:off x="153619" y="1159502"/>
                        <a:ext cx="7291387" cy="5732462"/>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40E45FB1-7442-D783-A50E-35C217B314CE}"/>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5" name="灯片编号占位符 4">
            <a:extLst>
              <a:ext uri="{FF2B5EF4-FFF2-40B4-BE49-F238E27FC236}">
                <a16:creationId xmlns:a16="http://schemas.microsoft.com/office/drawing/2014/main" id="{2F3A4E06-F421-B94A-D551-2B4307445C8E}"/>
              </a:ext>
            </a:extLst>
          </p:cNvPr>
          <p:cNvSpPr>
            <a:spLocks noGrp="1"/>
          </p:cNvSpPr>
          <p:nvPr>
            <p:ph type="sldNum" sz="quarter" idx="10"/>
          </p:nvPr>
        </p:nvSpPr>
        <p:spPr/>
        <p:txBody>
          <a:bodyPr/>
          <a:lstStyle/>
          <a:p>
            <a:fld id="{6555F715-00A2-473B-A4E8-D5771EBCED9A}" type="slidenum">
              <a:rPr lang="zh-CN" altLang="en-US" smtClean="0"/>
              <a:pPr/>
              <a:t>27</a:t>
            </a:fld>
            <a:endParaRPr lang="zh-CN" altLang="en-US" dirty="0"/>
          </a:p>
        </p:txBody>
      </p:sp>
    </p:spTree>
    <p:extLst>
      <p:ext uri="{BB962C8B-B14F-4D97-AF65-F5344CB8AC3E}">
        <p14:creationId xmlns:p14="http://schemas.microsoft.com/office/powerpoint/2010/main" val="127291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D90E2002-BAC4-AC46-FBDC-9779E91E451E}"/>
              </a:ext>
            </a:extLst>
          </p:cNvPr>
          <p:cNvSpPr txBox="1"/>
          <p:nvPr/>
        </p:nvSpPr>
        <p:spPr>
          <a:xfrm>
            <a:off x="0" y="4563384"/>
            <a:ext cx="9144000" cy="2116028"/>
          </a:xfrm>
          <a:prstGeom prst="rect">
            <a:avLst/>
          </a:prstGeom>
          <a:noFill/>
        </p:spPr>
        <p:txBody>
          <a:bodyPr wrap="square">
            <a:spAutoFit/>
          </a:bodyPr>
          <a:lstStyle/>
          <a:p>
            <a:pPr>
              <a:lnSpc>
                <a:spcPct val="150000"/>
              </a:lnSpc>
            </a:pP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             矩阵减去自身转置的乘积，绿底色项与矢量</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Thomas</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动力学表达式中除去</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Thomas</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进动项以外的项形式一致。比较特殊的是黄底色项</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含</a:t>
            </a:r>
            <a:r>
              <a:rPr kumimoji="1" lang="el-GR"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γ</a:t>
            </a:r>
            <a:r>
              <a:rPr lang="zh-CN" altLang="en-US" sz="1800" dirty="0">
                <a:solidFill>
                  <a:srgbClr val="000000"/>
                </a:solidFill>
                <a:latin typeface="Arial" panose="020B0604020202020204" pitchFamily="34" charset="0"/>
                <a:ea typeface="黑体" panose="02010609060101010101" pitchFamily="49" charset="-122"/>
              </a:rPr>
              <a:t>系数与           减去其分别转置的乘积</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以及蓝底色项</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含</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γ</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系数与               的乘积</a:t>
            </a:r>
            <a:r>
              <a:rPr lang="en-US" altLang="zh-CN" sz="1800" dirty="0">
                <a:solidFill>
                  <a:srgbClr val="000000"/>
                </a:solidFill>
                <a:latin typeface="Arial" panose="020B0604020202020204" pitchFamily="34" charset="0"/>
                <a:ea typeface="黑体" panose="02010609060101010101" pitchFamily="49" charset="-122"/>
              </a:rPr>
              <a:t>)</a:t>
            </a:r>
            <a:r>
              <a:rPr lang="zh-CN" altLang="en-US" sz="1800" dirty="0">
                <a:solidFill>
                  <a:srgbClr val="000000"/>
                </a:solidFill>
                <a:latin typeface="Arial" panose="020B0604020202020204" pitchFamily="34" charset="0"/>
                <a:ea typeface="黑体" panose="02010609060101010101" pitchFamily="49" charset="-122"/>
              </a:rPr>
              <a:t>。</a:t>
            </a:r>
            <a:endParaRPr lang="en-US" altLang="zh-CN" sz="1800" dirty="0">
              <a:solidFill>
                <a:srgbClr val="000000"/>
              </a:solidFill>
              <a:latin typeface="Arial" panose="020B0604020202020204" pitchFamily="34" charset="0"/>
              <a:ea typeface="黑体" panose="02010609060101010101" pitchFamily="49" charset="-122"/>
            </a:endParaRPr>
          </a:p>
          <a:p>
            <a:pPr indent="457200">
              <a:lnSpc>
                <a:spcPct val="150000"/>
              </a:lnSpc>
            </a:pPr>
            <a:r>
              <a:rPr lang="zh-CN" altLang="en-US" sz="1800" dirty="0">
                <a:latin typeface="黑体" panose="02010609060101010101" pitchFamily="49" charset="-122"/>
                <a:ea typeface="黑体" panose="02010609060101010101" pitchFamily="49" charset="-122"/>
              </a:rPr>
              <a:t>若二阶张量是反对称的，则一般二阶张量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黑体" panose="02010609060101010101" pitchFamily="49" charset="-122"/>
                <a:ea typeface="黑体" panose="02010609060101010101" pitchFamily="49" charset="-122"/>
              </a:rPr>
              <a:t>动力学结果与矢量分解的二阶反对称张量</a:t>
            </a:r>
            <a:r>
              <a:rPr lang="en-US" altLang="zh-CN" sz="1800" dirty="0">
                <a:latin typeface="黑体" panose="02010609060101010101" pitchFamily="49" charset="-122"/>
                <a:ea typeface="黑体" panose="02010609060101010101" pitchFamily="49" charset="-122"/>
              </a:rPr>
              <a:t>(</a:t>
            </a:r>
            <a:r>
              <a:rPr lang="zh-CN" altLang="en-US" sz="1800" dirty="0">
                <a:latin typeface="+mn-lt"/>
                <a:ea typeface="黑体" panose="02010609060101010101" pitchFamily="49" charset="-122"/>
              </a:rPr>
              <a:t>⑤</a:t>
            </a:r>
            <a:r>
              <a:rPr lang="zh-CN" altLang="en-US" sz="1800" dirty="0">
                <a:latin typeface="黑体" panose="02010609060101010101" pitchFamily="49" charset="-122"/>
                <a:ea typeface="黑体" panose="02010609060101010101" pitchFamily="49" charset="-122"/>
              </a:rPr>
              <a:t>式</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结果一致。这很容易看出来：       项的含</a:t>
            </a:r>
            <a:r>
              <a:rPr lang="el-GR" altLang="zh-CN" sz="1800" dirty="0">
                <a:latin typeface="+mn-lt"/>
                <a:ea typeface="黑体" panose="02010609060101010101" pitchFamily="49" charset="-122"/>
              </a:rPr>
              <a:t>γ</a:t>
            </a:r>
            <a:r>
              <a:rPr lang="zh-CN" altLang="en-US" sz="1800" dirty="0">
                <a:latin typeface="黑体" panose="02010609060101010101" pitchFamily="49" charset="-122"/>
                <a:ea typeface="黑体" panose="02010609060101010101" pitchFamily="49" charset="-122"/>
              </a:rPr>
              <a:t>系数是对得上的，并且矢量外</a:t>
            </a:r>
          </a:p>
        </p:txBody>
      </p:sp>
      <p:sp>
        <p:nvSpPr>
          <p:cNvPr id="4" name="文本框 3">
            <a:extLst>
              <a:ext uri="{FF2B5EF4-FFF2-40B4-BE49-F238E27FC236}">
                <a16:creationId xmlns:a16="http://schemas.microsoft.com/office/drawing/2014/main" id="{21B96EB6-2645-8711-9C2F-2E42661D67DD}"/>
              </a:ext>
            </a:extLst>
          </p:cNvPr>
          <p:cNvSpPr txBox="1"/>
          <p:nvPr/>
        </p:nvSpPr>
        <p:spPr>
          <a:xfrm>
            <a:off x="0" y="861073"/>
            <a:ext cx="9144000" cy="369332"/>
          </a:xfrm>
          <a:prstGeom prst="rect">
            <a:avLst/>
          </a:prstGeom>
          <a:noFill/>
        </p:spPr>
        <p:txBody>
          <a:bodyPr wrap="square" rtlCol="0">
            <a:spAutoFit/>
          </a:bodyPr>
          <a:lstStyle/>
          <a:p>
            <a:pPr indent="457200"/>
            <a:r>
              <a:rPr lang="zh-CN" altLang="en-US" sz="1800" dirty="0">
                <a:latin typeface="Arial" panose="020B0604020202020204" pitchFamily="34" charset="0"/>
                <a:ea typeface="黑体" panose="02010609060101010101" pitchFamily="49" charset="-122"/>
              </a:rPr>
              <a:t>化简后   演化方程如下：</a:t>
            </a:r>
          </a:p>
        </p:txBody>
      </p:sp>
      <p:graphicFrame>
        <p:nvGraphicFramePr>
          <p:cNvPr id="5" name="对象 4">
            <a:extLst>
              <a:ext uri="{FF2B5EF4-FFF2-40B4-BE49-F238E27FC236}">
                <a16:creationId xmlns:a16="http://schemas.microsoft.com/office/drawing/2014/main" id="{F2AFDABE-B1F6-8522-A65A-7B2570710F58}"/>
              </a:ext>
            </a:extLst>
          </p:cNvPr>
          <p:cNvGraphicFramePr>
            <a:graphicFrameLocks noChangeAspect="1"/>
          </p:cNvGraphicFramePr>
          <p:nvPr>
            <p:extLst>
              <p:ext uri="{D42A27DB-BD31-4B8C-83A1-F6EECF244321}">
                <p14:modId xmlns:p14="http://schemas.microsoft.com/office/powerpoint/2010/main" val="2060842306"/>
              </p:ext>
            </p:extLst>
          </p:nvPr>
        </p:nvGraphicFramePr>
        <p:xfrm>
          <a:off x="1221234" y="913938"/>
          <a:ext cx="239268" cy="339873"/>
        </p:xfrm>
        <a:graphic>
          <a:graphicData uri="http://schemas.openxmlformats.org/presentationml/2006/ole">
            <mc:AlternateContent xmlns:mc="http://schemas.openxmlformats.org/markup-compatibility/2006">
              <mc:Choice xmlns:v="urn:schemas-microsoft-com:vml" Requires="v">
                <p:oleObj name="AxMath" r:id="rId3" imgW="142560" imgH="228600" progId="Equation.AxMath">
                  <p:embed/>
                </p:oleObj>
              </mc:Choice>
              <mc:Fallback>
                <p:oleObj name="AxMath" r:id="rId3" imgW="142560" imgH="228600" progId="Equation.AxMath">
                  <p:embed/>
                  <p:pic>
                    <p:nvPicPr>
                      <p:cNvPr id="0" name=""/>
                      <p:cNvPicPr/>
                      <p:nvPr/>
                    </p:nvPicPr>
                    <p:blipFill>
                      <a:blip r:embed="rId4"/>
                      <a:stretch>
                        <a:fillRect/>
                      </a:stretch>
                    </p:blipFill>
                    <p:spPr>
                      <a:xfrm>
                        <a:off x="1221234" y="913938"/>
                        <a:ext cx="239268" cy="339873"/>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ACEC0451-4DF2-0130-E795-AC1344BD8AAB}"/>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8" name="文本框 7">
            <a:extLst>
              <a:ext uri="{FF2B5EF4-FFF2-40B4-BE49-F238E27FC236}">
                <a16:creationId xmlns:a16="http://schemas.microsoft.com/office/drawing/2014/main" id="{0C8680AE-8FF7-3BF2-58CB-445118F4AFE8}"/>
              </a:ext>
            </a:extLst>
          </p:cNvPr>
          <p:cNvSpPr txBox="1"/>
          <p:nvPr/>
        </p:nvSpPr>
        <p:spPr>
          <a:xfrm>
            <a:off x="0" y="4163501"/>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化简过程详见末尾附录。上式中灰底色项都可以被表示为含</a:t>
            </a:r>
            <a:r>
              <a:rPr lang="el-GR" altLang="zh-CN" sz="1800" dirty="0">
                <a:latin typeface="Arial" panose="020B0604020202020204" pitchFamily="34" charset="0"/>
                <a:ea typeface="黑体" panose="02010609060101010101" pitchFamily="49" charset="-122"/>
              </a:rPr>
              <a:t>γ</a:t>
            </a:r>
            <a:r>
              <a:rPr lang="zh-CN" altLang="en-US" sz="1800" dirty="0">
                <a:latin typeface="Arial" panose="020B0604020202020204" pitchFamily="34" charset="0"/>
                <a:ea typeface="黑体" panose="02010609060101010101" pitchFamily="49" charset="-122"/>
              </a:rPr>
              <a:t>系数与含                              </a:t>
            </a:r>
          </a:p>
        </p:txBody>
      </p:sp>
      <p:sp>
        <p:nvSpPr>
          <p:cNvPr id="9" name="矩形 8">
            <a:extLst>
              <a:ext uri="{FF2B5EF4-FFF2-40B4-BE49-F238E27FC236}">
                <a16:creationId xmlns:a16="http://schemas.microsoft.com/office/drawing/2014/main" id="{EB286CCE-8801-997D-46CB-58F0770131AA}"/>
              </a:ext>
            </a:extLst>
          </p:cNvPr>
          <p:cNvSpPr/>
          <p:nvPr/>
        </p:nvSpPr>
        <p:spPr bwMode="auto">
          <a:xfrm>
            <a:off x="475488" y="1699395"/>
            <a:ext cx="4096511"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a:extLst>
              <a:ext uri="{FF2B5EF4-FFF2-40B4-BE49-F238E27FC236}">
                <a16:creationId xmlns:a16="http://schemas.microsoft.com/office/drawing/2014/main" id="{16A6020E-02B7-9293-1DED-1E54505E8EF8}"/>
              </a:ext>
            </a:extLst>
          </p:cNvPr>
          <p:cNvSpPr/>
          <p:nvPr/>
        </p:nvSpPr>
        <p:spPr bwMode="auto">
          <a:xfrm>
            <a:off x="4772934" y="1699395"/>
            <a:ext cx="2892969"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1" name="矩形 10">
            <a:extLst>
              <a:ext uri="{FF2B5EF4-FFF2-40B4-BE49-F238E27FC236}">
                <a16:creationId xmlns:a16="http://schemas.microsoft.com/office/drawing/2014/main" id="{D379AE92-91AF-0DE3-0DB2-806292AA66AC}"/>
              </a:ext>
            </a:extLst>
          </p:cNvPr>
          <p:cNvSpPr/>
          <p:nvPr/>
        </p:nvSpPr>
        <p:spPr bwMode="auto">
          <a:xfrm>
            <a:off x="475488" y="2184235"/>
            <a:ext cx="2330450"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B66D8B14-2EF1-DAF2-F895-7E5DF0B64AD8}"/>
              </a:ext>
            </a:extLst>
          </p:cNvPr>
          <p:cNvSpPr/>
          <p:nvPr/>
        </p:nvSpPr>
        <p:spPr bwMode="auto">
          <a:xfrm>
            <a:off x="475488" y="2661760"/>
            <a:ext cx="3112186"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5E1250AC-4459-7F2C-4BD3-7C9FADF2B112}"/>
              </a:ext>
            </a:extLst>
          </p:cNvPr>
          <p:cNvSpPr/>
          <p:nvPr/>
        </p:nvSpPr>
        <p:spPr bwMode="auto">
          <a:xfrm>
            <a:off x="3774645" y="2658812"/>
            <a:ext cx="3423513"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4" name="矩形 13">
            <a:extLst>
              <a:ext uri="{FF2B5EF4-FFF2-40B4-BE49-F238E27FC236}">
                <a16:creationId xmlns:a16="http://schemas.microsoft.com/office/drawing/2014/main" id="{30C66F4C-E186-53AA-A341-E1114EC94E7A}"/>
              </a:ext>
            </a:extLst>
          </p:cNvPr>
          <p:cNvSpPr/>
          <p:nvPr/>
        </p:nvSpPr>
        <p:spPr bwMode="auto">
          <a:xfrm>
            <a:off x="475488" y="3139285"/>
            <a:ext cx="2907360"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5EAB4F24-FC8C-624B-93D0-983CE023B9EC}"/>
              </a:ext>
            </a:extLst>
          </p:cNvPr>
          <p:cNvSpPr/>
          <p:nvPr/>
        </p:nvSpPr>
        <p:spPr bwMode="auto">
          <a:xfrm>
            <a:off x="3587675" y="3132487"/>
            <a:ext cx="1767051"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 name="矩形 15">
            <a:extLst>
              <a:ext uri="{FF2B5EF4-FFF2-40B4-BE49-F238E27FC236}">
                <a16:creationId xmlns:a16="http://schemas.microsoft.com/office/drawing/2014/main" id="{55B043A7-5759-A31C-0DE9-2120E3083E94}"/>
              </a:ext>
            </a:extLst>
          </p:cNvPr>
          <p:cNvSpPr/>
          <p:nvPr/>
        </p:nvSpPr>
        <p:spPr bwMode="auto">
          <a:xfrm>
            <a:off x="5559552" y="3126834"/>
            <a:ext cx="2812467" cy="435718"/>
          </a:xfrm>
          <a:prstGeom prst="rect">
            <a:avLst/>
          </a:prstGeom>
          <a:solidFill>
            <a:schemeClr val="tx2">
              <a:lumMod val="50000"/>
              <a:lumOff val="5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38FAEC85-3664-2996-3895-2E0E8FEDBE09}"/>
              </a:ext>
            </a:extLst>
          </p:cNvPr>
          <p:cNvSpPr/>
          <p:nvPr/>
        </p:nvSpPr>
        <p:spPr bwMode="auto">
          <a:xfrm>
            <a:off x="492496" y="3697157"/>
            <a:ext cx="2340864" cy="435718"/>
          </a:xfrm>
          <a:prstGeom prst="rect">
            <a:avLst/>
          </a:prstGeom>
          <a:solidFill>
            <a:srgbClr val="FFFF00">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8" name="矩形 17">
            <a:extLst>
              <a:ext uri="{FF2B5EF4-FFF2-40B4-BE49-F238E27FC236}">
                <a16:creationId xmlns:a16="http://schemas.microsoft.com/office/drawing/2014/main" id="{9D5CB1E4-04F1-40E9-F124-3271BEA7F70D}"/>
              </a:ext>
            </a:extLst>
          </p:cNvPr>
          <p:cNvSpPr/>
          <p:nvPr/>
        </p:nvSpPr>
        <p:spPr bwMode="auto">
          <a:xfrm>
            <a:off x="3006444" y="3741379"/>
            <a:ext cx="2234235" cy="435718"/>
          </a:xfrm>
          <a:prstGeom prst="rect">
            <a:avLst/>
          </a:prstGeom>
          <a:solidFill>
            <a:schemeClr val="accent6">
              <a:lumMod val="40000"/>
              <a:lumOff val="60000"/>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9" name="矩形 18">
            <a:extLst>
              <a:ext uri="{FF2B5EF4-FFF2-40B4-BE49-F238E27FC236}">
                <a16:creationId xmlns:a16="http://schemas.microsoft.com/office/drawing/2014/main" id="{286389D4-BCA2-8C3F-8E3D-FFEB221AA1B2}"/>
              </a:ext>
            </a:extLst>
          </p:cNvPr>
          <p:cNvSpPr/>
          <p:nvPr/>
        </p:nvSpPr>
        <p:spPr bwMode="auto">
          <a:xfrm>
            <a:off x="5413248" y="3725989"/>
            <a:ext cx="1930698" cy="435718"/>
          </a:xfrm>
          <a:prstGeom prst="rect">
            <a:avLst/>
          </a:prstGeom>
          <a:solidFill>
            <a:srgbClr val="40B840">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20" name="对象 19">
            <a:extLst>
              <a:ext uri="{FF2B5EF4-FFF2-40B4-BE49-F238E27FC236}">
                <a16:creationId xmlns:a16="http://schemas.microsoft.com/office/drawing/2014/main" id="{87DE1941-D138-1A97-D984-7B12890327A4}"/>
              </a:ext>
            </a:extLst>
          </p:cNvPr>
          <p:cNvGraphicFramePr>
            <a:graphicFrameLocks noChangeAspect="1"/>
          </p:cNvGraphicFramePr>
          <p:nvPr>
            <p:extLst>
              <p:ext uri="{D42A27DB-BD31-4B8C-83A1-F6EECF244321}">
                <p14:modId xmlns:p14="http://schemas.microsoft.com/office/powerpoint/2010/main" val="442567761"/>
              </p:ext>
            </p:extLst>
          </p:nvPr>
        </p:nvGraphicFramePr>
        <p:xfrm>
          <a:off x="7526504" y="4214392"/>
          <a:ext cx="1741488" cy="422275"/>
        </p:xfrm>
        <a:graphic>
          <a:graphicData uri="http://schemas.openxmlformats.org/presentationml/2006/ole">
            <mc:AlternateContent xmlns:mc="http://schemas.openxmlformats.org/markup-compatibility/2006">
              <mc:Choice xmlns:v="urn:schemas-microsoft-com:vml" Requires="v">
                <p:oleObj name="AxMath" r:id="rId5" imgW="1037520" imgH="283680" progId="Equation.AxMath">
                  <p:embed/>
                </p:oleObj>
              </mc:Choice>
              <mc:Fallback>
                <p:oleObj name="AxMath" r:id="rId5" imgW="1037520" imgH="283680" progId="Equation.AxMath">
                  <p:embed/>
                  <p:pic>
                    <p:nvPicPr>
                      <p:cNvPr id="5" name="对象 4">
                        <a:extLst>
                          <a:ext uri="{FF2B5EF4-FFF2-40B4-BE49-F238E27FC236}">
                            <a16:creationId xmlns:a16="http://schemas.microsoft.com/office/drawing/2014/main" id="{F2AFDABE-B1F6-8522-A65A-7B2570710F58}"/>
                          </a:ext>
                        </a:extLst>
                      </p:cNvPr>
                      <p:cNvPicPr/>
                      <p:nvPr/>
                    </p:nvPicPr>
                    <p:blipFill>
                      <a:blip r:embed="rId6"/>
                      <a:stretch>
                        <a:fillRect/>
                      </a:stretch>
                    </p:blipFill>
                    <p:spPr>
                      <a:xfrm>
                        <a:off x="7526504" y="4214392"/>
                        <a:ext cx="1741488" cy="42227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CDB3D2BD-6D40-6B22-E19F-C4A11753CEDF}"/>
              </a:ext>
            </a:extLst>
          </p:cNvPr>
          <p:cNvGraphicFramePr>
            <a:graphicFrameLocks noChangeAspect="1"/>
          </p:cNvGraphicFramePr>
          <p:nvPr>
            <p:extLst>
              <p:ext uri="{D42A27DB-BD31-4B8C-83A1-F6EECF244321}">
                <p14:modId xmlns:p14="http://schemas.microsoft.com/office/powerpoint/2010/main" val="2898573947"/>
              </p:ext>
            </p:extLst>
          </p:nvPr>
        </p:nvGraphicFramePr>
        <p:xfrm>
          <a:off x="76250" y="4664106"/>
          <a:ext cx="895350" cy="339725"/>
        </p:xfrm>
        <a:graphic>
          <a:graphicData uri="http://schemas.openxmlformats.org/presentationml/2006/ole">
            <mc:AlternateContent xmlns:mc="http://schemas.openxmlformats.org/markup-compatibility/2006">
              <mc:Choice xmlns:v="urn:schemas-microsoft-com:vml" Requires="v">
                <p:oleObj name="AxMath" r:id="rId7" imgW="533520" imgH="229320" progId="Equation.AxMath">
                  <p:embed/>
                </p:oleObj>
              </mc:Choice>
              <mc:Fallback>
                <p:oleObj name="AxMath" r:id="rId7" imgW="533520" imgH="229320" progId="Equation.AxMath">
                  <p:embed/>
                  <p:pic>
                    <p:nvPicPr>
                      <p:cNvPr id="20" name="对象 19">
                        <a:extLst>
                          <a:ext uri="{FF2B5EF4-FFF2-40B4-BE49-F238E27FC236}">
                            <a16:creationId xmlns:a16="http://schemas.microsoft.com/office/drawing/2014/main" id="{87DE1941-D138-1A97-D984-7B12890327A4}"/>
                          </a:ext>
                        </a:extLst>
                      </p:cNvPr>
                      <p:cNvPicPr/>
                      <p:nvPr/>
                    </p:nvPicPr>
                    <p:blipFill>
                      <a:blip r:embed="rId8"/>
                      <a:stretch>
                        <a:fillRect/>
                      </a:stretch>
                    </p:blipFill>
                    <p:spPr>
                      <a:xfrm>
                        <a:off x="76250" y="4664106"/>
                        <a:ext cx="895350" cy="33972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A8C5A20D-FE58-D58E-5921-714C05E1120C}"/>
              </a:ext>
            </a:extLst>
          </p:cNvPr>
          <p:cNvGraphicFramePr>
            <a:graphicFrameLocks noChangeAspect="1"/>
          </p:cNvGraphicFramePr>
          <p:nvPr>
            <p:extLst>
              <p:ext uri="{D42A27DB-BD31-4B8C-83A1-F6EECF244321}">
                <p14:modId xmlns:p14="http://schemas.microsoft.com/office/powerpoint/2010/main" val="380417708"/>
              </p:ext>
            </p:extLst>
          </p:nvPr>
        </p:nvGraphicFramePr>
        <p:xfrm>
          <a:off x="6249052" y="5069212"/>
          <a:ext cx="668337" cy="395287"/>
        </p:xfrm>
        <a:graphic>
          <a:graphicData uri="http://schemas.openxmlformats.org/presentationml/2006/ole">
            <mc:AlternateContent xmlns:mc="http://schemas.openxmlformats.org/markup-compatibility/2006">
              <mc:Choice xmlns:v="urn:schemas-microsoft-com:vml" Requires="v">
                <p:oleObj name="AxMath" r:id="rId9" imgW="668520" imgH="395280" progId="Equation.AxMath">
                  <p:embed/>
                </p:oleObj>
              </mc:Choice>
              <mc:Fallback>
                <p:oleObj name="AxMath" r:id="rId9" imgW="668520" imgH="395280" progId="Equation.AxMath">
                  <p:embed/>
                  <p:pic>
                    <p:nvPicPr>
                      <p:cNvPr id="0" name=""/>
                      <p:cNvPicPr/>
                      <p:nvPr/>
                    </p:nvPicPr>
                    <p:blipFill>
                      <a:blip r:embed="rId10"/>
                      <a:stretch>
                        <a:fillRect/>
                      </a:stretch>
                    </p:blipFill>
                    <p:spPr>
                      <a:xfrm>
                        <a:off x="6249052" y="5069212"/>
                        <a:ext cx="668337" cy="395287"/>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3FA70C36-714C-C4DC-2FEE-24A7412926E7}"/>
              </a:ext>
            </a:extLst>
          </p:cNvPr>
          <p:cNvGraphicFramePr>
            <a:graphicFrameLocks noChangeAspect="1"/>
          </p:cNvGraphicFramePr>
          <p:nvPr>
            <p:extLst>
              <p:ext uri="{D42A27DB-BD31-4B8C-83A1-F6EECF244321}">
                <p14:modId xmlns:p14="http://schemas.microsoft.com/office/powerpoint/2010/main" val="4028218087"/>
              </p:ext>
            </p:extLst>
          </p:nvPr>
        </p:nvGraphicFramePr>
        <p:xfrm>
          <a:off x="2894949" y="5458458"/>
          <a:ext cx="923925" cy="411162"/>
        </p:xfrm>
        <a:graphic>
          <a:graphicData uri="http://schemas.openxmlformats.org/presentationml/2006/ole">
            <mc:AlternateContent xmlns:mc="http://schemas.openxmlformats.org/markup-compatibility/2006">
              <mc:Choice xmlns:v="urn:schemas-microsoft-com:vml" Requires="v">
                <p:oleObj name="AxMath" r:id="rId11" imgW="923400" imgH="411840" progId="Equation.AxMath">
                  <p:embed/>
                </p:oleObj>
              </mc:Choice>
              <mc:Fallback>
                <p:oleObj name="AxMath" r:id="rId11" imgW="923400" imgH="411840" progId="Equation.AxMath">
                  <p:embed/>
                  <p:pic>
                    <p:nvPicPr>
                      <p:cNvPr id="28" name="对象 27">
                        <a:extLst>
                          <a:ext uri="{FF2B5EF4-FFF2-40B4-BE49-F238E27FC236}">
                            <a16:creationId xmlns:a16="http://schemas.microsoft.com/office/drawing/2014/main" id="{A8C5A20D-FE58-D58E-5921-714C05E1120C}"/>
                          </a:ext>
                        </a:extLst>
                      </p:cNvPr>
                      <p:cNvPicPr/>
                      <p:nvPr/>
                    </p:nvPicPr>
                    <p:blipFill>
                      <a:blip r:embed="rId12"/>
                      <a:stretch>
                        <a:fillRect/>
                      </a:stretch>
                    </p:blipFill>
                    <p:spPr>
                      <a:xfrm>
                        <a:off x="2894949" y="5458458"/>
                        <a:ext cx="923925" cy="41116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3557D8AE-C093-BDC7-4B67-55EFE6F217FC}"/>
              </a:ext>
            </a:extLst>
          </p:cNvPr>
          <p:cNvGraphicFramePr>
            <a:graphicFrameLocks noChangeAspect="1"/>
          </p:cNvGraphicFramePr>
          <p:nvPr>
            <p:extLst>
              <p:ext uri="{D42A27DB-BD31-4B8C-83A1-F6EECF244321}">
                <p14:modId xmlns:p14="http://schemas.microsoft.com/office/powerpoint/2010/main" val="3715942843"/>
              </p:ext>
            </p:extLst>
          </p:nvPr>
        </p:nvGraphicFramePr>
        <p:xfrm>
          <a:off x="285293" y="1315063"/>
          <a:ext cx="8086726" cy="2867025"/>
        </p:xfrm>
        <a:graphic>
          <a:graphicData uri="http://schemas.openxmlformats.org/presentationml/2006/ole">
            <mc:AlternateContent xmlns:mc="http://schemas.openxmlformats.org/markup-compatibility/2006">
              <mc:Choice xmlns:v="urn:schemas-microsoft-com:vml" Requires="v">
                <p:oleObj name="AxMath" r:id="rId13" imgW="7702920" imgH="2730960" progId="Equation.AxMath">
                  <p:embed/>
                </p:oleObj>
              </mc:Choice>
              <mc:Fallback>
                <p:oleObj name="AxMath" r:id="rId13" imgW="7702920" imgH="2730960" progId="Equation.AxMath">
                  <p:embed/>
                  <p:pic>
                    <p:nvPicPr>
                      <p:cNvPr id="4" name="对象 3">
                        <a:extLst>
                          <a:ext uri="{FF2B5EF4-FFF2-40B4-BE49-F238E27FC236}">
                            <a16:creationId xmlns:a16="http://schemas.microsoft.com/office/drawing/2014/main" id="{6A806486-B1E0-9DA2-F608-D38693E0EBDF}"/>
                          </a:ext>
                        </a:extLst>
                      </p:cNvPr>
                      <p:cNvPicPr/>
                      <p:nvPr/>
                    </p:nvPicPr>
                    <p:blipFill>
                      <a:blip r:embed="rId14"/>
                      <a:stretch>
                        <a:fillRect/>
                      </a:stretch>
                    </p:blipFill>
                    <p:spPr>
                      <a:xfrm>
                        <a:off x="285293" y="1315063"/>
                        <a:ext cx="8086726" cy="2867025"/>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DFAAC08D-1085-EB40-C8E2-C89874F8BE04}"/>
              </a:ext>
            </a:extLst>
          </p:cNvPr>
          <p:cNvGraphicFramePr>
            <a:graphicFrameLocks noChangeAspect="1"/>
          </p:cNvGraphicFramePr>
          <p:nvPr>
            <p:extLst>
              <p:ext uri="{D42A27DB-BD31-4B8C-83A1-F6EECF244321}">
                <p14:modId xmlns:p14="http://schemas.microsoft.com/office/powerpoint/2010/main" val="3434956758"/>
              </p:ext>
            </p:extLst>
          </p:nvPr>
        </p:nvGraphicFramePr>
        <p:xfrm>
          <a:off x="4325743" y="6325177"/>
          <a:ext cx="894381" cy="338034"/>
        </p:xfrm>
        <a:graphic>
          <a:graphicData uri="http://schemas.openxmlformats.org/presentationml/2006/ole">
            <mc:AlternateContent xmlns:mc="http://schemas.openxmlformats.org/markup-compatibility/2006">
              <mc:Choice xmlns:v="urn:schemas-microsoft-com:vml" Requires="v">
                <p:oleObj name="AxMath" r:id="rId15" imgW="604800" imgH="229320" progId="Equation.AxMath">
                  <p:embed/>
                </p:oleObj>
              </mc:Choice>
              <mc:Fallback>
                <p:oleObj name="AxMath" r:id="rId15" imgW="604800" imgH="229320" progId="Equation.AxMath">
                  <p:embed/>
                  <p:pic>
                    <p:nvPicPr>
                      <p:cNvPr id="0" name=""/>
                      <p:cNvPicPr/>
                      <p:nvPr/>
                    </p:nvPicPr>
                    <p:blipFill>
                      <a:blip r:embed="rId16"/>
                      <a:stretch>
                        <a:fillRect/>
                      </a:stretch>
                    </p:blipFill>
                    <p:spPr>
                      <a:xfrm>
                        <a:off x="4325743" y="6325177"/>
                        <a:ext cx="894381" cy="338034"/>
                      </a:xfrm>
                      <a:prstGeom prst="rect">
                        <a:avLst/>
                      </a:prstGeom>
                    </p:spPr>
                  </p:pic>
                </p:oleObj>
              </mc:Fallback>
            </mc:AlternateContent>
          </a:graphicData>
        </a:graphic>
      </p:graphicFrame>
      <p:sp>
        <p:nvSpPr>
          <p:cNvPr id="7" name="灯片编号占位符 6">
            <a:extLst>
              <a:ext uri="{FF2B5EF4-FFF2-40B4-BE49-F238E27FC236}">
                <a16:creationId xmlns:a16="http://schemas.microsoft.com/office/drawing/2014/main" id="{BCCB250C-B306-AB43-FDE1-11652C25E76B}"/>
              </a:ext>
            </a:extLst>
          </p:cNvPr>
          <p:cNvSpPr>
            <a:spLocks noGrp="1"/>
          </p:cNvSpPr>
          <p:nvPr>
            <p:ph type="sldNum" sz="quarter" idx="10"/>
          </p:nvPr>
        </p:nvSpPr>
        <p:spPr/>
        <p:txBody>
          <a:bodyPr/>
          <a:lstStyle/>
          <a:p>
            <a:fld id="{6555F715-00A2-473B-A4E8-D5771EBCED9A}" type="slidenum">
              <a:rPr lang="zh-CN" altLang="en-US" smtClean="0"/>
              <a:pPr/>
              <a:t>28</a:t>
            </a:fld>
            <a:endParaRPr lang="zh-CN" altLang="en-US" dirty="0"/>
          </a:p>
        </p:txBody>
      </p:sp>
    </p:spTree>
    <p:extLst>
      <p:ext uri="{BB962C8B-B14F-4D97-AF65-F5344CB8AC3E}">
        <p14:creationId xmlns:p14="http://schemas.microsoft.com/office/powerpoint/2010/main" val="257450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CEC0451-4DF2-0130-E795-AC1344BD8AAB}"/>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一般二阶张量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7" name="文本框 6">
            <a:extLst>
              <a:ext uri="{FF2B5EF4-FFF2-40B4-BE49-F238E27FC236}">
                <a16:creationId xmlns:a16="http://schemas.microsoft.com/office/drawing/2014/main" id="{69C8011C-7357-8BEC-AEBF-95605A0413B5}"/>
              </a:ext>
            </a:extLst>
          </p:cNvPr>
          <p:cNvSpPr txBox="1"/>
          <p:nvPr/>
        </p:nvSpPr>
        <p:spPr>
          <a:xfrm>
            <a:off x="0" y="861073"/>
            <a:ext cx="9144000" cy="369332"/>
          </a:xfrm>
          <a:prstGeom prst="rect">
            <a:avLst/>
          </a:prstGeom>
          <a:noFill/>
        </p:spPr>
        <p:txBody>
          <a:bodyPr wrap="square" rtlCol="0">
            <a:spAutoFit/>
          </a:bodyPr>
          <a:lstStyle/>
          <a:p>
            <a:r>
              <a:rPr lang="zh-CN" altLang="en-US" sz="1800" dirty="0">
                <a:latin typeface="Arial" panose="020B0604020202020204" pitchFamily="34" charset="0"/>
                <a:ea typeface="黑体" panose="02010609060101010101" pitchFamily="49" charset="-122"/>
              </a:rPr>
              <a:t>积的表达式与自身转置相减的形式一致。</a:t>
            </a:r>
          </a:p>
        </p:txBody>
      </p:sp>
      <p:grpSp>
        <p:nvGrpSpPr>
          <p:cNvPr id="73" name="组合 72">
            <a:extLst>
              <a:ext uri="{FF2B5EF4-FFF2-40B4-BE49-F238E27FC236}">
                <a16:creationId xmlns:a16="http://schemas.microsoft.com/office/drawing/2014/main" id="{65E547C8-438F-D3C3-6F16-52EEADAE7C41}"/>
              </a:ext>
            </a:extLst>
          </p:cNvPr>
          <p:cNvGrpSpPr/>
          <p:nvPr/>
        </p:nvGrpSpPr>
        <p:grpSpPr>
          <a:xfrm>
            <a:off x="1046162" y="1137758"/>
            <a:ext cx="7051675" cy="1344613"/>
            <a:chOff x="424282" y="1391442"/>
            <a:chExt cx="7051675" cy="1344613"/>
          </a:xfrm>
        </p:grpSpPr>
        <p:graphicFrame>
          <p:nvGraphicFramePr>
            <p:cNvPr id="21" name="对象 20">
              <a:extLst>
                <a:ext uri="{FF2B5EF4-FFF2-40B4-BE49-F238E27FC236}">
                  <a16:creationId xmlns:a16="http://schemas.microsoft.com/office/drawing/2014/main" id="{D6BF942C-9A3B-A712-D0FC-1990FEFBFAAD}"/>
                </a:ext>
              </a:extLst>
            </p:cNvPr>
            <p:cNvGraphicFramePr>
              <a:graphicFrameLocks noChangeAspect="1"/>
            </p:cNvGraphicFramePr>
            <p:nvPr>
              <p:extLst>
                <p:ext uri="{D42A27DB-BD31-4B8C-83A1-F6EECF244321}">
                  <p14:modId xmlns:p14="http://schemas.microsoft.com/office/powerpoint/2010/main" val="1114464144"/>
                </p:ext>
              </p:extLst>
            </p:nvPr>
          </p:nvGraphicFramePr>
          <p:xfrm>
            <a:off x="424282" y="1554439"/>
            <a:ext cx="3162512" cy="1019382"/>
          </p:xfrm>
          <a:graphic>
            <a:graphicData uri="http://schemas.openxmlformats.org/presentationml/2006/ole">
              <mc:AlternateContent xmlns:mc="http://schemas.openxmlformats.org/markup-compatibility/2006">
                <mc:Choice xmlns:v="urn:schemas-microsoft-com:vml" Requires="v">
                  <p:oleObj name="AxMath" r:id="rId3" imgW="2068560" imgH="666000" progId="Equation.AxMath">
                    <p:embed/>
                  </p:oleObj>
                </mc:Choice>
                <mc:Fallback>
                  <p:oleObj name="AxMath" r:id="rId3" imgW="2068560" imgH="666000" progId="Equation.AxMath">
                    <p:embed/>
                    <p:pic>
                      <p:nvPicPr>
                        <p:cNvPr id="0" name=""/>
                        <p:cNvPicPr/>
                        <p:nvPr/>
                      </p:nvPicPr>
                      <p:blipFill>
                        <a:blip r:embed="rId4"/>
                        <a:stretch>
                          <a:fillRect/>
                        </a:stretch>
                      </p:blipFill>
                      <p:spPr>
                        <a:xfrm>
                          <a:off x="424282" y="1554439"/>
                          <a:ext cx="3162512" cy="1019382"/>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414DEE92-0026-11AC-5CC0-354AACB27584}"/>
                </a:ext>
              </a:extLst>
            </p:cNvPr>
            <p:cNvGraphicFramePr>
              <a:graphicFrameLocks noChangeAspect="1"/>
            </p:cNvGraphicFramePr>
            <p:nvPr>
              <p:extLst>
                <p:ext uri="{D42A27DB-BD31-4B8C-83A1-F6EECF244321}">
                  <p14:modId xmlns:p14="http://schemas.microsoft.com/office/powerpoint/2010/main" val="689061062"/>
                </p:ext>
              </p:extLst>
            </p:nvPr>
          </p:nvGraphicFramePr>
          <p:xfrm>
            <a:off x="3877095" y="1391442"/>
            <a:ext cx="3598862" cy="1344613"/>
          </p:xfrm>
          <a:graphic>
            <a:graphicData uri="http://schemas.openxmlformats.org/presentationml/2006/ole">
              <mc:AlternateContent xmlns:mc="http://schemas.openxmlformats.org/markup-compatibility/2006">
                <mc:Choice xmlns:v="urn:schemas-microsoft-com:vml" Requires="v">
                  <p:oleObj name="AxMath" r:id="rId5" imgW="2352240" imgH="880200" progId="Equation.AxMath">
                    <p:embed/>
                  </p:oleObj>
                </mc:Choice>
                <mc:Fallback>
                  <p:oleObj name="AxMath" r:id="rId5" imgW="2352240" imgH="880200" progId="Equation.AxMath">
                    <p:embed/>
                    <p:pic>
                      <p:nvPicPr>
                        <p:cNvPr id="21" name="对象 20">
                          <a:extLst>
                            <a:ext uri="{FF2B5EF4-FFF2-40B4-BE49-F238E27FC236}">
                              <a16:creationId xmlns:a16="http://schemas.microsoft.com/office/drawing/2014/main" id="{D6BF942C-9A3B-A712-D0FC-1990FEFBFAAD}"/>
                            </a:ext>
                          </a:extLst>
                        </p:cNvPr>
                        <p:cNvPicPr/>
                        <p:nvPr/>
                      </p:nvPicPr>
                      <p:blipFill>
                        <a:blip r:embed="rId6"/>
                        <a:stretch>
                          <a:fillRect/>
                        </a:stretch>
                      </p:blipFill>
                      <p:spPr>
                        <a:xfrm>
                          <a:off x="3877095" y="1391442"/>
                          <a:ext cx="3598862" cy="1344613"/>
                        </a:xfrm>
                        <a:prstGeom prst="rect">
                          <a:avLst/>
                        </a:prstGeom>
                      </p:spPr>
                    </p:pic>
                  </p:oleObj>
                </mc:Fallback>
              </mc:AlternateContent>
            </a:graphicData>
          </a:graphic>
        </p:graphicFrame>
        <p:sp>
          <p:nvSpPr>
            <p:cNvPr id="30" name="矩形 29">
              <a:extLst>
                <a:ext uri="{FF2B5EF4-FFF2-40B4-BE49-F238E27FC236}">
                  <a16:creationId xmlns:a16="http://schemas.microsoft.com/office/drawing/2014/main" id="{B7B4E27F-CE5B-BA21-6052-A1B223074C08}"/>
                </a:ext>
              </a:extLst>
            </p:cNvPr>
            <p:cNvSpPr/>
            <p:nvPr/>
          </p:nvSpPr>
          <p:spPr bwMode="auto">
            <a:xfrm>
              <a:off x="2125180" y="2185296"/>
              <a:ext cx="1312964" cy="388525"/>
            </a:xfrm>
            <a:prstGeom prst="rect">
              <a:avLst/>
            </a:prstGeom>
            <a:solidFill>
              <a:srgbClr val="FFFF0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1" name="矩形 30">
              <a:extLst>
                <a:ext uri="{FF2B5EF4-FFF2-40B4-BE49-F238E27FC236}">
                  <a16:creationId xmlns:a16="http://schemas.microsoft.com/office/drawing/2014/main" id="{2287C4A2-E880-941F-DD57-1CC7BD6A4131}"/>
                </a:ext>
              </a:extLst>
            </p:cNvPr>
            <p:cNvSpPr/>
            <p:nvPr/>
          </p:nvSpPr>
          <p:spPr bwMode="auto">
            <a:xfrm>
              <a:off x="5779008" y="2053638"/>
              <a:ext cx="402336" cy="293684"/>
            </a:xfrm>
            <a:prstGeom prst="rect">
              <a:avLst/>
            </a:prstGeom>
            <a:solidFill>
              <a:srgbClr val="FFFF0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3773BE86-EF9C-BA17-EFDC-FB11C27AF31E}"/>
                </a:ext>
              </a:extLst>
            </p:cNvPr>
            <p:cNvSpPr/>
            <p:nvPr/>
          </p:nvSpPr>
          <p:spPr bwMode="auto">
            <a:xfrm>
              <a:off x="5779008" y="2422321"/>
              <a:ext cx="402336" cy="293684"/>
            </a:xfrm>
            <a:prstGeom prst="rect">
              <a:avLst/>
            </a:prstGeom>
            <a:solidFill>
              <a:schemeClr val="accent6">
                <a:lumMod val="60000"/>
                <a:lumOff val="40000"/>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894B8C0D-79D7-EF11-69B2-29152C5CCC21}"/>
                </a:ext>
              </a:extLst>
            </p:cNvPr>
            <p:cNvSpPr/>
            <p:nvPr/>
          </p:nvSpPr>
          <p:spPr bwMode="auto">
            <a:xfrm>
              <a:off x="2125179" y="1859008"/>
              <a:ext cx="1312963" cy="326288"/>
            </a:xfrm>
            <a:prstGeom prst="rect">
              <a:avLst/>
            </a:prstGeom>
            <a:solidFill>
              <a:schemeClr val="accent6">
                <a:lumMod val="60000"/>
                <a:lumOff val="40000"/>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53" name="矩形 52">
              <a:extLst>
                <a:ext uri="{FF2B5EF4-FFF2-40B4-BE49-F238E27FC236}">
                  <a16:creationId xmlns:a16="http://schemas.microsoft.com/office/drawing/2014/main" id="{94F2881B-F486-2768-42D8-5B14B8ADCEB1}"/>
                </a:ext>
              </a:extLst>
            </p:cNvPr>
            <p:cNvSpPr/>
            <p:nvPr/>
          </p:nvSpPr>
          <p:spPr bwMode="auto">
            <a:xfrm>
              <a:off x="2125178" y="1515326"/>
              <a:ext cx="1312963" cy="346662"/>
            </a:xfrm>
            <a:prstGeom prst="rect">
              <a:avLst/>
            </a:prstGeom>
            <a:solidFill>
              <a:srgbClr val="40B84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56" name="矩形 55">
              <a:extLst>
                <a:ext uri="{FF2B5EF4-FFF2-40B4-BE49-F238E27FC236}">
                  <a16:creationId xmlns:a16="http://schemas.microsoft.com/office/drawing/2014/main" id="{2AE4CE2A-ED7D-0D87-7B56-DA9AB9A0D42D}"/>
                </a:ext>
              </a:extLst>
            </p:cNvPr>
            <p:cNvSpPr/>
            <p:nvPr/>
          </p:nvSpPr>
          <p:spPr bwMode="auto">
            <a:xfrm>
              <a:off x="6329019" y="2378111"/>
              <a:ext cx="402337" cy="346662"/>
            </a:xfrm>
            <a:prstGeom prst="rect">
              <a:avLst/>
            </a:prstGeom>
            <a:solidFill>
              <a:srgbClr val="40B84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74" name="组合 73">
            <a:extLst>
              <a:ext uri="{FF2B5EF4-FFF2-40B4-BE49-F238E27FC236}">
                <a16:creationId xmlns:a16="http://schemas.microsoft.com/office/drawing/2014/main" id="{6C82D578-FAF9-8E5C-4731-F8391C84EE41}"/>
              </a:ext>
            </a:extLst>
          </p:cNvPr>
          <p:cNvGrpSpPr/>
          <p:nvPr/>
        </p:nvGrpSpPr>
        <p:grpSpPr>
          <a:xfrm>
            <a:off x="1586936" y="2479630"/>
            <a:ext cx="5521325" cy="1364986"/>
            <a:chOff x="1497495" y="2931756"/>
            <a:chExt cx="5521325" cy="1364986"/>
          </a:xfrm>
        </p:grpSpPr>
        <p:graphicFrame>
          <p:nvGraphicFramePr>
            <p:cNvPr id="24" name="对象 23">
              <a:extLst>
                <a:ext uri="{FF2B5EF4-FFF2-40B4-BE49-F238E27FC236}">
                  <a16:creationId xmlns:a16="http://schemas.microsoft.com/office/drawing/2014/main" id="{34669BE0-95DD-82B1-02F3-A2945FE02821}"/>
                </a:ext>
              </a:extLst>
            </p:cNvPr>
            <p:cNvGraphicFramePr>
              <a:graphicFrameLocks noChangeAspect="1"/>
            </p:cNvGraphicFramePr>
            <p:nvPr>
              <p:extLst>
                <p:ext uri="{D42A27DB-BD31-4B8C-83A1-F6EECF244321}">
                  <p14:modId xmlns:p14="http://schemas.microsoft.com/office/powerpoint/2010/main" val="705221710"/>
                </p:ext>
              </p:extLst>
            </p:nvPr>
          </p:nvGraphicFramePr>
          <p:xfrm>
            <a:off x="1497495" y="2931756"/>
            <a:ext cx="5521325" cy="1344612"/>
          </p:xfrm>
          <a:graphic>
            <a:graphicData uri="http://schemas.openxmlformats.org/presentationml/2006/ole">
              <mc:AlternateContent xmlns:mc="http://schemas.openxmlformats.org/markup-compatibility/2006">
                <mc:Choice xmlns:v="urn:schemas-microsoft-com:vml" Requires="v">
                  <p:oleObj name="AxMath" r:id="rId7" imgW="3609720" imgH="880200" progId="Equation.AxMath">
                    <p:embed/>
                  </p:oleObj>
                </mc:Choice>
                <mc:Fallback>
                  <p:oleObj name="AxMath" r:id="rId7" imgW="3609720" imgH="880200" progId="Equation.AxMath">
                    <p:embed/>
                    <p:pic>
                      <p:nvPicPr>
                        <p:cNvPr id="22" name="对象 21">
                          <a:extLst>
                            <a:ext uri="{FF2B5EF4-FFF2-40B4-BE49-F238E27FC236}">
                              <a16:creationId xmlns:a16="http://schemas.microsoft.com/office/drawing/2014/main" id="{414DEE92-0026-11AC-5CC0-354AACB27584}"/>
                            </a:ext>
                          </a:extLst>
                        </p:cNvPr>
                        <p:cNvPicPr/>
                        <p:nvPr/>
                      </p:nvPicPr>
                      <p:blipFill>
                        <a:blip r:embed="rId8"/>
                        <a:stretch>
                          <a:fillRect/>
                        </a:stretch>
                      </p:blipFill>
                      <p:spPr>
                        <a:xfrm>
                          <a:off x="1497495" y="2931756"/>
                          <a:ext cx="5521325" cy="1344612"/>
                        </a:xfrm>
                        <a:prstGeom prst="rect">
                          <a:avLst/>
                        </a:prstGeom>
                      </p:spPr>
                    </p:pic>
                  </p:oleObj>
                </mc:Fallback>
              </mc:AlternateContent>
            </a:graphicData>
          </a:graphic>
        </p:graphicFrame>
        <p:sp>
          <p:nvSpPr>
            <p:cNvPr id="32" name="矩形 31">
              <a:extLst>
                <a:ext uri="{FF2B5EF4-FFF2-40B4-BE49-F238E27FC236}">
                  <a16:creationId xmlns:a16="http://schemas.microsoft.com/office/drawing/2014/main" id="{3310AB8D-1FB7-4FA7-B350-B38B686FF349}"/>
                </a:ext>
              </a:extLst>
            </p:cNvPr>
            <p:cNvSpPr/>
            <p:nvPr/>
          </p:nvSpPr>
          <p:spPr bwMode="auto">
            <a:xfrm>
              <a:off x="3722217" y="3623794"/>
              <a:ext cx="987551" cy="326286"/>
            </a:xfrm>
            <a:prstGeom prst="rect">
              <a:avLst/>
            </a:prstGeom>
            <a:solidFill>
              <a:srgbClr val="FFFF0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FED20714-B244-9581-413F-6DF9FCD44E04}"/>
                </a:ext>
              </a:extLst>
            </p:cNvPr>
            <p:cNvSpPr/>
            <p:nvPr/>
          </p:nvSpPr>
          <p:spPr bwMode="auto">
            <a:xfrm>
              <a:off x="3722217" y="3950081"/>
              <a:ext cx="987551" cy="323308"/>
            </a:xfrm>
            <a:prstGeom prst="rect">
              <a:avLst/>
            </a:prstGeom>
            <a:solidFill>
              <a:schemeClr val="accent6">
                <a:lumMod val="60000"/>
                <a:lumOff val="40000"/>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66" name="矩形 65">
              <a:extLst>
                <a:ext uri="{FF2B5EF4-FFF2-40B4-BE49-F238E27FC236}">
                  <a16:creationId xmlns:a16="http://schemas.microsoft.com/office/drawing/2014/main" id="{7E41D8FC-2682-7407-1F38-3BBE586029F8}"/>
                </a:ext>
              </a:extLst>
            </p:cNvPr>
            <p:cNvSpPr/>
            <p:nvPr/>
          </p:nvSpPr>
          <p:spPr bwMode="auto">
            <a:xfrm>
              <a:off x="4842814" y="3950080"/>
              <a:ext cx="936194" cy="346662"/>
            </a:xfrm>
            <a:prstGeom prst="rect">
              <a:avLst/>
            </a:prstGeom>
            <a:solidFill>
              <a:srgbClr val="40B84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sp>
        <p:nvSpPr>
          <p:cNvPr id="75" name="文本框 74">
            <a:extLst>
              <a:ext uri="{FF2B5EF4-FFF2-40B4-BE49-F238E27FC236}">
                <a16:creationId xmlns:a16="http://schemas.microsoft.com/office/drawing/2014/main" id="{37E90F06-547E-16EB-4CD3-2405C1C5C231}"/>
              </a:ext>
            </a:extLst>
          </p:cNvPr>
          <p:cNvSpPr txBox="1"/>
          <p:nvPr/>
        </p:nvSpPr>
        <p:spPr>
          <a:xfrm>
            <a:off x="0" y="3845545"/>
            <a:ext cx="9144000" cy="294952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一般二阶张量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动力学的表达式不如矢量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动力学简洁，原因是⑦式并不是最终的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动力学表达式。最终表达式应当与矢量分解的二阶张量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动力学结果类似，即矢量</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张量与内积的交换相减。但也不能期望二阶张量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动力学结果与矢量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动力学结果存在显性规律；实际上，追求这种最终解只有结合二阶张量的</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变换探究二阶张量的一阶和高阶</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运动学才是有意义的。现在应当意识到，</a:t>
            </a:r>
            <a:r>
              <a:rPr lang="zh-CN" altLang="en-US"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张量对象的阶数与</a:t>
            </a:r>
            <a:r>
              <a:rPr lang="en-US" altLang="zh-CN"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Thomas</a:t>
            </a:r>
            <a:r>
              <a:rPr lang="zh-CN" altLang="en-US"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效应的阶数是研究的两个维度；</a:t>
            </a:r>
            <a:r>
              <a:rPr lang="en-US" altLang="zh-CN"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Thomas</a:t>
            </a:r>
            <a:r>
              <a:rPr lang="zh-CN" altLang="en-US"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运动学与</a:t>
            </a:r>
            <a:r>
              <a:rPr lang="en-US" altLang="zh-CN"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Thomas</a:t>
            </a:r>
            <a:r>
              <a:rPr lang="zh-CN" altLang="en-US" sz="1800" u="sng"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rPr>
              <a:t>动力学是另一个角度的两个研究维度。</a:t>
            </a:r>
          </a:p>
        </p:txBody>
      </p:sp>
      <p:sp>
        <p:nvSpPr>
          <p:cNvPr id="3" name="灯片编号占位符 2">
            <a:extLst>
              <a:ext uri="{FF2B5EF4-FFF2-40B4-BE49-F238E27FC236}">
                <a16:creationId xmlns:a16="http://schemas.microsoft.com/office/drawing/2014/main" id="{2DAFFB64-94BE-D1FA-B5F3-069CD81B107B}"/>
              </a:ext>
            </a:extLst>
          </p:cNvPr>
          <p:cNvSpPr>
            <a:spLocks noGrp="1"/>
          </p:cNvSpPr>
          <p:nvPr>
            <p:ph type="sldNum" sz="quarter" idx="10"/>
          </p:nvPr>
        </p:nvSpPr>
        <p:spPr/>
        <p:txBody>
          <a:bodyPr/>
          <a:lstStyle/>
          <a:p>
            <a:fld id="{6555F715-00A2-473B-A4E8-D5771EBCED9A}" type="slidenum">
              <a:rPr lang="zh-CN" altLang="en-US" smtClean="0"/>
              <a:pPr/>
              <a:t>29</a:t>
            </a:fld>
            <a:endParaRPr lang="zh-CN" altLang="en-US" dirty="0"/>
          </a:p>
        </p:txBody>
      </p:sp>
    </p:spTree>
    <p:extLst>
      <p:ext uri="{BB962C8B-B14F-4D97-AF65-F5344CB8AC3E}">
        <p14:creationId xmlns:p14="http://schemas.microsoft.com/office/powerpoint/2010/main" val="3383520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381BF70-8BCE-F49C-B340-FBE475EB4EB8}"/>
                  </a:ext>
                </a:extLst>
              </p:cNvPr>
              <p:cNvSpPr txBox="1"/>
              <p:nvPr/>
            </p:nvSpPr>
            <p:spPr>
              <a:xfrm>
                <a:off x="72357" y="787208"/>
                <a:ext cx="8997695" cy="2154051"/>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        区分受</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进动修正的物理量与不受修正的物理量必须从动力学办法出发。文献指出</a:t>
                </a:r>
                <a:r>
                  <a:rPr lang="en-US" altLang="zh-CN" sz="1800" kern="100" baseline="30000" dirty="0">
                    <a:effectLst/>
                    <a:latin typeface="Arial" panose="020B0604020202020204" pitchFamily="34" charset="0"/>
                    <a:ea typeface="宋体" panose="02010600030101010101" pitchFamily="2" charset="-122"/>
                    <a:cs typeface="Times New Roman" panose="02020603050405020304" pitchFamily="18" charset="0"/>
                  </a:rPr>
                  <a:t>[1,2]</a:t>
                </a:r>
                <a:r>
                  <a:rPr lang="zh-CN" altLang="en-US" sz="1800" dirty="0">
                    <a:latin typeface="Arial" panose="020B0604020202020204" pitchFamily="34" charset="0"/>
                    <a:ea typeface="黑体" panose="02010609060101010101" pitchFamily="49" charset="-122"/>
                  </a:rPr>
                  <a:t>，对给定</a:t>
                </a:r>
                <a:r>
                  <a:rPr lang="en-US" altLang="zh-CN" sz="1800" dirty="0">
                    <a:latin typeface="Arial" panose="020B0604020202020204" pitchFamily="34" charset="0"/>
                    <a:ea typeface="黑体" panose="02010609060101010101" pitchFamily="49" charset="-122"/>
                  </a:rPr>
                  <a:t>4-vector </a:t>
                </a: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𝑋</m:t>
                        </m:r>
                      </m:e>
                      <m:sup>
                        <m:r>
                          <a:rPr lang="el-GR" altLang="zh-CN" sz="1800" b="0" i="1" smtClean="0">
                            <a:latin typeface="Cambria Math" panose="02040503050406030204" pitchFamily="18" charset="0"/>
                            <a:ea typeface="黑体" panose="02010609060101010101" pitchFamily="49" charset="-122"/>
                          </a:rPr>
                          <m:t>𝜇</m:t>
                        </m:r>
                      </m:sup>
                    </m:sSup>
                  </m:oMath>
                </a14:m>
                <a:r>
                  <a:rPr lang="zh-CN" altLang="en-US" sz="1800" dirty="0">
                    <a:latin typeface="Arial" panose="020B0604020202020204" pitchFamily="34" charset="0"/>
                    <a:ea typeface="黑体" panose="02010609060101010101" pitchFamily="49" charset="-122"/>
                  </a:rPr>
                  <a:t>，在任意参考系</a:t>
                </a:r>
                <a:r>
                  <a:rPr lang="en-US" altLang="zh-CN" sz="1800" dirty="0">
                    <a:latin typeface="Arial" panose="020B0604020202020204" pitchFamily="34" charset="0"/>
                    <a:ea typeface="黑体" panose="02010609060101010101" pitchFamily="49" charset="-122"/>
                  </a:rPr>
                  <a:t>(lab</a:t>
                </a:r>
                <a:r>
                  <a:rPr lang="zh-CN" altLang="en-US" sz="1800" dirty="0">
                    <a:latin typeface="Arial" panose="020B0604020202020204" pitchFamily="34" charset="0"/>
                    <a:ea typeface="黑体" panose="02010609060101010101" pitchFamily="49" charset="-122"/>
                  </a:rPr>
                  <a:t>系</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变换到静止系</a:t>
                </a:r>
                <a14:m>
                  <m:oMath xmlns:m="http://schemas.openxmlformats.org/officeDocument/2006/math">
                    <m:sSup>
                      <m:sSupPr>
                        <m:ctrlPr>
                          <a:rPr lang="en-US" altLang="zh-CN" sz="1800" i="1">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𝑥</m:t>
                        </m:r>
                      </m:e>
                      <m:sup>
                        <m:r>
                          <a:rPr lang="el-GR" altLang="zh-CN" sz="1800" b="0" i="1" smtClean="0">
                            <a:latin typeface="Cambria Math" panose="02040503050406030204" pitchFamily="18" charset="0"/>
                            <a:ea typeface="黑体" panose="02010609060101010101" pitchFamily="49" charset="-122"/>
                          </a:rPr>
                          <m:t>𝜈</m:t>
                        </m:r>
                      </m:sup>
                    </m:sSup>
                  </m:oMath>
                </a14:m>
                <a:r>
                  <a:rPr lang="zh-CN" altLang="en-US" sz="1800" dirty="0">
                    <a:latin typeface="Arial" panose="020B0604020202020204" pitchFamily="34" charset="0"/>
                    <a:ea typeface="黑体" panose="02010609060101010101" pitchFamily="49" charset="-122"/>
                  </a:rPr>
                  <a:t>演化服从：</a:t>
                </a:r>
                <a:endParaRPr lang="en-US" altLang="zh-CN" sz="1800" dirty="0">
                  <a:latin typeface="Arial" panose="020B0604020202020204" pitchFamily="34" charset="0"/>
                  <a:ea typeface="黑体" panose="02010609060101010101" pitchFamily="49" charset="-122"/>
                </a:endParaRPr>
              </a:p>
              <a:p>
                <a:pPr>
                  <a:lnSpc>
                    <a:spcPct val="150000"/>
                  </a:lnSpc>
                </a:pPr>
                <a:endParaRPr lang="en-US" altLang="zh-CN" sz="1800" dirty="0">
                  <a:latin typeface="Arial" panose="020B0604020202020204" pitchFamily="34" charset="0"/>
                  <a:ea typeface="黑体" panose="02010609060101010101" pitchFamily="49" charset="-122"/>
                </a:endParaRPr>
              </a:p>
              <a:p>
                <a:pPr>
                  <a:lnSpc>
                    <a:spcPct val="150000"/>
                  </a:lnSpc>
                </a:pPr>
                <a:r>
                  <a:rPr lang="en-US" altLang="zh-CN" sz="1800" dirty="0">
                    <a:latin typeface="Arial" panose="020B0604020202020204" pitchFamily="34" charset="0"/>
                    <a:ea typeface="黑体" panose="02010609060101010101" pitchFamily="49" charset="-122"/>
                  </a:rPr>
                  <a:t>        </a:t>
                </a:r>
              </a:p>
              <a:p>
                <a:pPr algn="ctr">
                  <a:lnSpc>
                    <a:spcPct val="150000"/>
                  </a:lnSpc>
                </a:pPr>
                <a:endParaRPr lang="zh-CN" altLang="en-US" sz="1800" dirty="0">
                  <a:latin typeface="Arial" panose="020B0604020202020204" pitchFamily="34" charset="0"/>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A381BF70-8BCE-F49C-B340-FBE475EB4EB8}"/>
                  </a:ext>
                </a:extLst>
              </p:cNvPr>
              <p:cNvSpPr txBox="1">
                <a:spLocks noRot="1" noChangeAspect="1" noMove="1" noResize="1" noEditPoints="1" noAdjustHandles="1" noChangeArrowheads="1" noChangeShapeType="1" noTextEdit="1"/>
              </p:cNvSpPr>
              <p:nvPr/>
            </p:nvSpPr>
            <p:spPr>
              <a:xfrm>
                <a:off x="72357" y="787208"/>
                <a:ext cx="8997695" cy="2154051"/>
              </a:xfrm>
              <a:prstGeom prst="rect">
                <a:avLst/>
              </a:prstGeom>
              <a:blipFill>
                <a:blip r:embed="rId3"/>
                <a:stretch>
                  <a:fillRect l="-610"/>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AF4E231A-EB91-BDCF-E633-4C5225F9D29A}"/>
              </a:ext>
            </a:extLst>
          </p:cNvPr>
          <p:cNvGraphicFramePr>
            <a:graphicFrameLocks noChangeAspect="1"/>
          </p:cNvGraphicFramePr>
          <p:nvPr>
            <p:extLst>
              <p:ext uri="{D42A27DB-BD31-4B8C-83A1-F6EECF244321}">
                <p14:modId xmlns:p14="http://schemas.microsoft.com/office/powerpoint/2010/main" val="3938561409"/>
              </p:ext>
            </p:extLst>
          </p:nvPr>
        </p:nvGraphicFramePr>
        <p:xfrm>
          <a:off x="1668460" y="1629941"/>
          <a:ext cx="5805487" cy="1071563"/>
        </p:xfrm>
        <a:graphic>
          <a:graphicData uri="http://schemas.openxmlformats.org/presentationml/2006/ole">
            <mc:AlternateContent xmlns:mc="http://schemas.openxmlformats.org/markup-compatibility/2006">
              <mc:Choice xmlns:v="urn:schemas-microsoft-com:vml" Requires="v">
                <p:oleObj name="AxMath" r:id="rId4" imgW="3796920" imgH="700920" progId="Equation.AxMath">
                  <p:embed/>
                </p:oleObj>
              </mc:Choice>
              <mc:Fallback>
                <p:oleObj name="AxMath" r:id="rId4" imgW="3796920" imgH="700920" progId="Equation.AxMath">
                  <p:embed/>
                  <p:pic>
                    <p:nvPicPr>
                      <p:cNvPr id="0" name=""/>
                      <p:cNvPicPr/>
                      <p:nvPr/>
                    </p:nvPicPr>
                    <p:blipFill>
                      <a:blip r:embed="rId5"/>
                      <a:stretch>
                        <a:fillRect/>
                      </a:stretch>
                    </p:blipFill>
                    <p:spPr>
                      <a:xfrm>
                        <a:off x="1668460" y="1629941"/>
                        <a:ext cx="5805487" cy="1071563"/>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64898284-84E0-5DBD-D94A-C30AAA28386D}"/>
              </a:ext>
            </a:extLst>
          </p:cNvPr>
          <p:cNvSpPr txBox="1"/>
          <p:nvPr/>
        </p:nvSpPr>
        <p:spPr>
          <a:xfrm>
            <a:off x="72357" y="2577485"/>
            <a:ext cx="8997695" cy="1703030"/>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        其中</a:t>
            </a:r>
            <a:r>
              <a:rPr lang="en-US" altLang="zh-CN" sz="1800" dirty="0">
                <a:latin typeface="Arial" panose="020B0604020202020204" pitchFamily="34" charset="0"/>
                <a:ea typeface="黑体" panose="02010609060101010101" pitchFamily="49" charset="-122"/>
              </a:rPr>
              <a:t>^dot</a:t>
            </a:r>
            <a:r>
              <a:rPr lang="zh-CN" altLang="en-US" sz="1800" dirty="0">
                <a:latin typeface="Arial" panose="020B0604020202020204" pitchFamily="34" charset="0"/>
                <a:ea typeface="黑体" panose="02010609060101010101" pitchFamily="49" charset="-122"/>
              </a:rPr>
              <a:t>表示对固有时求导。结果中第一项为动力学项，可由</a:t>
            </a:r>
            <a:r>
              <a:rPr lang="en-US" altLang="zh-CN" sz="1800" dirty="0">
                <a:latin typeface="Arial" panose="020B0604020202020204" pitchFamily="34" charset="0"/>
                <a:ea typeface="黑体" panose="02010609060101010101" pitchFamily="49" charset="-122"/>
              </a:rPr>
              <a:t>BMT</a:t>
            </a:r>
            <a:r>
              <a:rPr lang="zh-CN" altLang="en-US" sz="1800" dirty="0">
                <a:latin typeface="Arial" panose="020B0604020202020204" pitchFamily="34" charset="0"/>
                <a:ea typeface="黑体" panose="02010609060101010101" pitchFamily="49" charset="-122"/>
              </a:rPr>
              <a:t>方程描述；第二项为</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进动项，其本质是两次相连帧</a:t>
            </a:r>
            <a:r>
              <a:rPr lang="en-US" altLang="zh-CN" sz="1800" dirty="0">
                <a:latin typeface="Arial" panose="020B0604020202020204" pitchFamily="34" charset="0"/>
                <a:ea typeface="黑体" panose="02010609060101010101" pitchFamily="49" charset="-122"/>
              </a:rPr>
              <a:t>boost</a:t>
            </a:r>
            <a:r>
              <a:rPr lang="zh-CN" altLang="en-US" sz="1800" dirty="0">
                <a:latin typeface="Arial" panose="020B0604020202020204" pitchFamily="34" charset="0"/>
                <a:ea typeface="黑体" panose="02010609060101010101" pitchFamily="49" charset="-122"/>
              </a:rPr>
              <a:t>，关注其空间分量</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变换展开有</a:t>
            </a:r>
            <a:endParaRPr lang="en-US" altLang="zh-CN" sz="1800" dirty="0">
              <a:latin typeface="Arial" panose="020B0604020202020204" pitchFamily="34" charset="0"/>
              <a:ea typeface="黑体" panose="02010609060101010101" pitchFamily="49" charset="-122"/>
            </a:endParaRPr>
          </a:p>
          <a:p>
            <a:pPr>
              <a:lnSpc>
                <a:spcPct val="150000"/>
              </a:lnSpc>
            </a:pPr>
            <a:r>
              <a:rPr lang="en-US" altLang="zh-CN" sz="1800" dirty="0">
                <a:latin typeface="Arial" panose="020B0604020202020204" pitchFamily="34" charset="0"/>
                <a:ea typeface="黑体" panose="02010609060101010101" pitchFamily="49" charset="-122"/>
              </a:rPr>
              <a:t>        </a:t>
            </a:r>
          </a:p>
          <a:p>
            <a:pPr algn="ctr">
              <a:lnSpc>
                <a:spcPct val="150000"/>
              </a:lnSpc>
            </a:pPr>
            <a:endParaRPr lang="zh-CN" altLang="en-US" sz="1800" dirty="0">
              <a:latin typeface="Arial" panose="020B0604020202020204" pitchFamily="34" charset="0"/>
              <a:ea typeface="黑体" panose="02010609060101010101" pitchFamily="49" charset="-122"/>
            </a:endParaRPr>
          </a:p>
        </p:txBody>
      </p:sp>
      <p:graphicFrame>
        <p:nvGraphicFramePr>
          <p:cNvPr id="10" name="对象 9">
            <a:extLst>
              <a:ext uri="{FF2B5EF4-FFF2-40B4-BE49-F238E27FC236}">
                <a16:creationId xmlns:a16="http://schemas.microsoft.com/office/drawing/2014/main" id="{3E359CF8-F3F9-0088-5A94-954B07E2EA5F}"/>
              </a:ext>
            </a:extLst>
          </p:cNvPr>
          <p:cNvGraphicFramePr>
            <a:graphicFrameLocks noChangeAspect="1"/>
          </p:cNvGraphicFramePr>
          <p:nvPr>
            <p:extLst>
              <p:ext uri="{D42A27DB-BD31-4B8C-83A1-F6EECF244321}">
                <p14:modId xmlns:p14="http://schemas.microsoft.com/office/powerpoint/2010/main" val="2864582507"/>
              </p:ext>
            </p:extLst>
          </p:nvPr>
        </p:nvGraphicFramePr>
        <p:xfrm>
          <a:off x="73025" y="3363913"/>
          <a:ext cx="8996363" cy="2732087"/>
        </p:xfrm>
        <a:graphic>
          <a:graphicData uri="http://schemas.openxmlformats.org/presentationml/2006/ole">
            <mc:AlternateContent xmlns:mc="http://schemas.openxmlformats.org/markup-compatibility/2006">
              <mc:Choice xmlns:v="urn:schemas-microsoft-com:vml" Requires="v">
                <p:oleObj name="AxMath" r:id="rId6" imgW="6319800" imgH="1866600" progId="Equation.AxMath">
                  <p:embed/>
                </p:oleObj>
              </mc:Choice>
              <mc:Fallback>
                <p:oleObj name="AxMath" r:id="rId6" imgW="6319800" imgH="1866600" progId="Equation.AxMath">
                  <p:embed/>
                  <p:pic>
                    <p:nvPicPr>
                      <p:cNvPr id="8" name="对象 7">
                        <a:extLst>
                          <a:ext uri="{FF2B5EF4-FFF2-40B4-BE49-F238E27FC236}">
                            <a16:creationId xmlns:a16="http://schemas.microsoft.com/office/drawing/2014/main" id="{AF4E231A-EB91-BDCF-E633-4C5225F9D29A}"/>
                          </a:ext>
                        </a:extLst>
                      </p:cNvPr>
                      <p:cNvPicPr/>
                      <p:nvPr/>
                    </p:nvPicPr>
                    <p:blipFill>
                      <a:blip r:embed="rId7"/>
                      <a:stretch>
                        <a:fillRect/>
                      </a:stretch>
                    </p:blipFill>
                    <p:spPr>
                      <a:xfrm>
                        <a:off x="73025" y="3363913"/>
                        <a:ext cx="8996363" cy="2732087"/>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4D784A14-F6BF-E316-0142-B6BD1A7BF1DC}"/>
              </a:ext>
            </a:extLst>
          </p:cNvPr>
          <p:cNvSpPr txBox="1"/>
          <p:nvPr/>
        </p:nvSpPr>
        <p:spPr>
          <a:xfrm>
            <a:off x="-51205" y="6109320"/>
            <a:ext cx="9318453" cy="612155"/>
          </a:xfrm>
          <a:prstGeom prst="rect">
            <a:avLst/>
          </a:prstGeom>
          <a:noFill/>
        </p:spPr>
        <p:txBody>
          <a:bodyPr wrap="square" rtlCol="0">
            <a:spAutoFit/>
          </a:bodyPr>
          <a:lstStyle/>
          <a:p>
            <a:pPr algn="l">
              <a:lnSpc>
                <a:spcPct val="150000"/>
              </a:lnSpc>
            </a:pPr>
            <a:r>
              <a:rPr lang="en-US" altLang="zh-CN" sz="1200" dirty="0">
                <a:latin typeface="Arial" panose="020B0604020202020204" pitchFamily="34" charset="0"/>
                <a:ea typeface="黑体" panose="02010609060101010101" pitchFamily="49" charset="-122"/>
              </a:rPr>
              <a:t>[1] Rȩbilas, Krzysztof. "Thomas precession and the Bargmann-Michel-</a:t>
            </a:r>
            <a:r>
              <a:rPr lang="en-US" altLang="zh-CN" sz="1200" dirty="0" err="1">
                <a:latin typeface="Arial" panose="020B0604020202020204" pitchFamily="34" charset="0"/>
                <a:ea typeface="黑体" panose="02010609060101010101" pitchFamily="49" charset="-122"/>
              </a:rPr>
              <a:t>Telegdi</a:t>
            </a:r>
            <a:r>
              <a:rPr lang="en-US" altLang="zh-CN" sz="1200" dirty="0">
                <a:latin typeface="Arial" panose="020B0604020202020204" pitchFamily="34" charset="0"/>
                <a:ea typeface="黑体" panose="02010609060101010101" pitchFamily="49" charset="-122"/>
              </a:rPr>
              <a:t> equation." Foundations of Physics 41 (2011): 1800-1809.</a:t>
            </a:r>
          </a:p>
          <a:p>
            <a:pPr algn="l">
              <a:lnSpc>
                <a:spcPct val="150000"/>
              </a:lnSpc>
            </a:pPr>
            <a:r>
              <a:rPr lang="en-US" altLang="zh-CN" sz="1200" dirty="0">
                <a:latin typeface="Arial" panose="020B0604020202020204" pitchFamily="34" charset="0"/>
                <a:ea typeface="黑体" panose="02010609060101010101" pitchFamily="49" charset="-122"/>
              </a:rPr>
              <a:t>[2] Jackson, John David. "Classical electrodynamics." (1999): 561-565.</a:t>
            </a:r>
            <a:endParaRPr lang="zh-CN" altLang="en-US" sz="1200" dirty="0">
              <a:latin typeface="Arial" panose="020B0604020202020204" pitchFamily="34" charset="0"/>
              <a:ea typeface="黑体" panose="02010609060101010101" pitchFamily="49" charset="-122"/>
            </a:endParaRPr>
          </a:p>
        </p:txBody>
      </p:sp>
      <p:cxnSp>
        <p:nvCxnSpPr>
          <p:cNvPr id="15" name="直接连接符 14">
            <a:extLst>
              <a:ext uri="{FF2B5EF4-FFF2-40B4-BE49-F238E27FC236}">
                <a16:creationId xmlns:a16="http://schemas.microsoft.com/office/drawing/2014/main" id="{599DF297-CD35-BCBA-93DE-BFAEA3FF43A6}"/>
              </a:ext>
            </a:extLst>
          </p:cNvPr>
          <p:cNvCxnSpPr/>
          <p:nvPr/>
        </p:nvCxnSpPr>
        <p:spPr bwMode="auto">
          <a:xfrm>
            <a:off x="704722" y="6129055"/>
            <a:ext cx="7586657" cy="0"/>
          </a:xfrm>
          <a:prstGeom prst="line">
            <a:avLst/>
          </a:prstGeom>
          <a:solidFill>
            <a:schemeClr val="accent1"/>
          </a:solidFill>
          <a:ln w="19050"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a:extLst>
              <a:ext uri="{FF2B5EF4-FFF2-40B4-BE49-F238E27FC236}">
                <a16:creationId xmlns:a16="http://schemas.microsoft.com/office/drawing/2014/main" id="{C2E13878-DC6C-D933-ACD5-A27CAC9BB0D1}"/>
              </a:ext>
            </a:extLst>
          </p:cNvPr>
          <p:cNvSpPr txBox="1"/>
          <p:nvPr/>
        </p:nvSpPr>
        <p:spPr>
          <a:xfrm>
            <a:off x="153619" y="194789"/>
            <a:ext cx="322163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矢量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5" name="灯片编号占位符 4">
            <a:extLst>
              <a:ext uri="{FF2B5EF4-FFF2-40B4-BE49-F238E27FC236}">
                <a16:creationId xmlns:a16="http://schemas.microsoft.com/office/drawing/2014/main" id="{52DFEDBC-8BD9-6AD7-D211-ED6288CBA073}"/>
              </a:ext>
            </a:extLst>
          </p:cNvPr>
          <p:cNvSpPr>
            <a:spLocks noGrp="1"/>
          </p:cNvSpPr>
          <p:nvPr>
            <p:ph type="sldNum" sz="quarter" idx="10"/>
          </p:nvPr>
        </p:nvSpPr>
        <p:spPr/>
        <p:txBody>
          <a:bodyPr/>
          <a:lstStyle/>
          <a:p>
            <a:fld id="{6555F715-00A2-473B-A4E8-D5771EBCED9A}" type="slidenum">
              <a:rPr lang="zh-CN" altLang="en-US" smtClean="0"/>
              <a:pPr/>
              <a:t>3</a:t>
            </a:fld>
            <a:endParaRPr lang="zh-CN" altLang="en-US" dirty="0"/>
          </a:p>
        </p:txBody>
      </p:sp>
    </p:spTree>
    <p:extLst>
      <p:ext uri="{BB962C8B-B14F-4D97-AF65-F5344CB8AC3E}">
        <p14:creationId xmlns:p14="http://schemas.microsoft.com/office/powerpoint/2010/main" val="3539151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0393D75-FEA1-A1FC-A3C0-3F4CD0508443}"/>
              </a:ext>
            </a:extLst>
          </p:cNvPr>
          <p:cNvSpPr txBox="1"/>
          <p:nvPr/>
        </p:nvSpPr>
        <p:spPr>
          <a:xfrm>
            <a:off x="196503" y="194358"/>
            <a:ext cx="3832076"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自旋</a:t>
            </a:r>
            <a:r>
              <a:rPr lang="en-US" altLang="zh-CN" dirty="0">
                <a:solidFill>
                  <a:schemeClr val="bg1"/>
                </a:solidFill>
                <a:latin typeface="+mn-lt"/>
                <a:ea typeface="黑体" panose="02010609060101010101" pitchFamily="49" charset="-122"/>
              </a:rPr>
              <a:t>-</a:t>
            </a:r>
            <a:r>
              <a:rPr lang="zh-CN" altLang="en-US" dirty="0">
                <a:solidFill>
                  <a:schemeClr val="bg1"/>
                </a:solidFill>
                <a:latin typeface="+mn-lt"/>
                <a:ea typeface="黑体" panose="02010609060101010101" pitchFamily="49" charset="-122"/>
              </a:rPr>
              <a:t>进动耦合</a:t>
            </a:r>
            <a:r>
              <a:rPr lang="en-US" altLang="zh-CN" dirty="0">
                <a:solidFill>
                  <a:schemeClr val="bg1"/>
                </a:solidFill>
                <a:latin typeface="+mn-lt"/>
                <a:ea typeface="黑体" panose="02010609060101010101" pitchFamily="49" charset="-122"/>
              </a:rPr>
              <a:t>Hamiltonian</a:t>
            </a:r>
            <a:endParaRPr lang="zh-CN" altLang="en-US"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585C228-DEA8-5DA6-EE13-D4BDCEA98E4B}"/>
                  </a:ext>
                </a:extLst>
              </p:cNvPr>
              <p:cNvSpPr txBox="1"/>
              <p:nvPr/>
            </p:nvSpPr>
            <p:spPr>
              <a:xfrm>
                <a:off x="0" y="801097"/>
                <a:ext cx="9144000" cy="2275688"/>
              </a:xfrm>
              <a:prstGeom prst="rect">
                <a:avLst/>
              </a:prstGeom>
              <a:noFill/>
            </p:spPr>
            <p:txBody>
              <a:bodyPr wrap="square" rtlCol="0">
                <a:spAutoFit/>
              </a:bodyPr>
              <a:lstStyle/>
              <a:p>
                <a:pPr indent="457200" hangingPunct="0">
                  <a:lnSpc>
                    <a:spcPct val="150000"/>
                  </a:lnSpc>
                </a:pPr>
                <a:r>
                  <a:rPr lang="zh-CN" altLang="en-US" sz="1800" dirty="0">
                    <a:latin typeface="Arial" panose="020B0604020202020204" pitchFamily="34" charset="0"/>
                    <a:ea typeface="黑体" panose="02010609060101010101" pitchFamily="49" charset="-122"/>
                  </a:rPr>
                  <a:t>将</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动力学应用量子力学或量子场论中必须明确</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r>
                          <a:rPr lang="el-GR" altLang="zh-CN" sz="1800" b="0" i="1" smtClean="0">
                            <a:latin typeface="Cambria Math" panose="02040503050406030204" pitchFamily="18" charset="0"/>
                            <a:ea typeface="黑体" panose="02010609060101010101" pitchFamily="49" charset="-122"/>
                          </a:rPr>
                          <m:t>𝜔</m:t>
                        </m:r>
                      </m:e>
                      <m:sub>
                        <m:r>
                          <m:rPr>
                            <m:sty m:val="p"/>
                          </m:rPr>
                          <a:rPr lang="el-GR" altLang="zh-CN" sz="1800" b="0" i="0" smtClean="0">
                            <a:latin typeface="Cambria Math" panose="02040503050406030204" pitchFamily="18" charset="0"/>
                            <a:ea typeface="黑体" panose="02010609060101010101" pitchFamily="49" charset="-122"/>
                          </a:rPr>
                          <m:t>Τ</m:t>
                        </m:r>
                      </m:sub>
                    </m:sSub>
                  </m:oMath>
                </a14:m>
                <a:r>
                  <a:rPr lang="zh-CN" altLang="en-US" sz="1800" dirty="0">
                    <a:latin typeface="Arial" panose="020B0604020202020204" pitchFamily="34" charset="0"/>
                    <a:ea typeface="黑体" panose="02010609060101010101" pitchFamily="49" charset="-122"/>
                  </a:rPr>
                  <a:t>对</a:t>
                </a:r>
                <a:r>
                  <a:rPr lang="en-US" altLang="zh-CN" sz="1800" dirty="0">
                    <a:latin typeface="Arial" panose="020B0604020202020204" pitchFamily="34" charset="0"/>
                    <a:ea typeface="黑体" panose="02010609060101010101" pitchFamily="49" charset="-122"/>
                  </a:rPr>
                  <a:t>Hamiltonian</a:t>
                </a:r>
                <a:r>
                  <a:rPr lang="zh-CN" altLang="en-US" sz="1800" dirty="0">
                    <a:latin typeface="Arial" panose="020B0604020202020204" pitchFamily="34" charset="0"/>
                    <a:ea typeface="黑体" panose="02010609060101010101" pitchFamily="49" charset="-122"/>
                  </a:rPr>
                  <a:t>及</a:t>
                </a:r>
                <a:r>
                  <a:rPr lang="en-US" altLang="zh-CN" sz="1800" dirty="0">
                    <a:latin typeface="Arial" panose="020B0604020202020204" pitchFamily="34" charset="0"/>
                    <a:ea typeface="黑体" panose="02010609060101010101" pitchFamily="49" charset="-122"/>
                  </a:rPr>
                  <a:t>Lagrangian</a:t>
                </a:r>
                <a:r>
                  <a:rPr lang="zh-CN" altLang="en-US" sz="1800" dirty="0">
                    <a:latin typeface="Arial" panose="020B0604020202020204" pitchFamily="34" charset="0"/>
                    <a:ea typeface="黑体" panose="02010609060101010101" pitchFamily="49" charset="-122"/>
                  </a:rPr>
                  <a:t>的作用，首先研究对</a:t>
                </a:r>
                <a:r>
                  <a:rPr lang="en-US" altLang="zh-CN" sz="1800" dirty="0">
                    <a:latin typeface="Arial" panose="020B0604020202020204" pitchFamily="34" charset="0"/>
                    <a:ea typeface="黑体" panose="02010609060101010101" pitchFamily="49" charset="-122"/>
                  </a:rPr>
                  <a:t>Hamiltonian</a:t>
                </a:r>
                <a:r>
                  <a:rPr lang="zh-CN" altLang="en-US" sz="1800" dirty="0">
                    <a:latin typeface="Arial" panose="020B0604020202020204" pitchFamily="34" charset="0"/>
                    <a:ea typeface="黑体" panose="02010609060101010101" pitchFamily="49" charset="-122"/>
                  </a:rPr>
                  <a:t>的作用。在</a:t>
                </a:r>
                <a14:m>
                  <m:oMath xmlns:m="http://schemas.openxmlformats.org/officeDocument/2006/math">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𝑆</m:t>
                        </m:r>
                      </m:e>
                    </m:acc>
                  </m:oMath>
                </a14:m>
                <a:r>
                  <a:rPr lang="zh-CN" altLang="en-US" sz="1800" dirty="0">
                    <a:latin typeface="Arial" panose="020B0604020202020204" pitchFamily="34" charset="0"/>
                    <a:ea typeface="黑体" panose="02010609060101010101" pitchFamily="49" charset="-122"/>
                  </a:rPr>
                  <a:t>的演化方程中存在</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acc>
                          <m:accPr>
                            <m:chr m:val="⃑"/>
                            <m:ctrlPr>
                              <a:rPr lang="en-US" altLang="zh-CN" sz="1800" i="1" smtClean="0">
                                <a:latin typeface="Cambria Math" panose="02040503050406030204" pitchFamily="18" charset="0"/>
                                <a:ea typeface="黑体" panose="02010609060101010101" pitchFamily="49" charset="-122"/>
                              </a:rPr>
                            </m:ctrlPr>
                          </m:accPr>
                          <m:e>
                            <m:r>
                              <a:rPr lang="el-GR" altLang="zh-CN" sz="1800" b="0" i="1" smtClean="0">
                                <a:latin typeface="Cambria Math" panose="02040503050406030204" pitchFamily="18" charset="0"/>
                                <a:ea typeface="黑体" panose="02010609060101010101" pitchFamily="49" charset="-122"/>
                              </a:rPr>
                              <m:t>𝜔</m:t>
                            </m:r>
                          </m:e>
                        </m:acc>
                      </m:e>
                      <m:sub>
                        <m:r>
                          <m:rPr>
                            <m:sty m:val="p"/>
                          </m:rPr>
                          <a:rPr lang="en-US" altLang="zh-CN" sz="1800" b="0" i="0" smtClean="0">
                            <a:latin typeface="Cambria Math" panose="02040503050406030204" pitchFamily="18" charset="0"/>
                            <a:ea typeface="黑体" panose="02010609060101010101" pitchFamily="49" charset="-122"/>
                          </a:rPr>
                          <m:t>T</m:t>
                        </m:r>
                      </m:sub>
                    </m:sSub>
                  </m:oMath>
                </a14:m>
                <a:r>
                  <a:rPr lang="zh-CN" altLang="en-US" sz="1800" dirty="0">
                    <a:latin typeface="Arial" panose="020B0604020202020204" pitchFamily="34" charset="0"/>
                    <a:ea typeface="黑体" panose="02010609060101010101" pitchFamily="49" charset="-122"/>
                  </a:rPr>
                  <a:t>项是值得讨论的，如果</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acc>
                          <m:accPr>
                            <m:chr m:val="⃑"/>
                            <m:ctrlPr>
                              <a:rPr lang="en-US" altLang="zh-CN" sz="1800" i="1">
                                <a:latin typeface="Cambria Math" panose="02040503050406030204" pitchFamily="18" charset="0"/>
                                <a:ea typeface="黑体" panose="02010609060101010101" pitchFamily="49" charset="-122"/>
                              </a:rPr>
                            </m:ctrlPr>
                          </m:accPr>
                          <m:e>
                            <m:r>
                              <a:rPr lang="el-GR" altLang="zh-CN" sz="1800" i="1">
                                <a:latin typeface="Cambria Math" panose="02040503050406030204" pitchFamily="18" charset="0"/>
                                <a:ea typeface="黑体" panose="02010609060101010101" pitchFamily="49" charset="-122"/>
                              </a:rPr>
                              <m:t>𝜔</m:t>
                            </m:r>
                          </m:e>
                        </m:acc>
                      </m:e>
                      <m:sub>
                        <m:r>
                          <m:rPr>
                            <m:sty m:val="p"/>
                          </m:rPr>
                          <a:rPr lang="en-US" altLang="zh-CN" sz="1800">
                            <a:latin typeface="Cambria Math" panose="02040503050406030204" pitchFamily="18" charset="0"/>
                            <a:ea typeface="黑体" panose="02010609060101010101" pitchFamily="49" charset="-122"/>
                          </a:rPr>
                          <m:t>T</m:t>
                        </m:r>
                      </m:sub>
                    </m:sSub>
                  </m:oMath>
                </a14:m>
                <a:r>
                  <a:rPr lang="zh-CN" altLang="en-US" sz="1800" dirty="0">
                    <a:latin typeface="Arial" panose="020B0604020202020204" pitchFamily="34" charset="0"/>
                    <a:ea typeface="黑体" panose="02010609060101010101" pitchFamily="49" charset="-122"/>
                  </a:rPr>
                  <a:t>仅作为与</a:t>
                </a:r>
                <a14:m>
                  <m:oMath xmlns:m="http://schemas.openxmlformats.org/officeDocument/2006/math">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𝑆</m:t>
                        </m:r>
                      </m:e>
                    </m:acc>
                  </m:oMath>
                </a14:m>
                <a:r>
                  <a:rPr lang="zh-CN" altLang="en-US" sz="1800" dirty="0">
                    <a:latin typeface="Arial" panose="020B0604020202020204" pitchFamily="34" charset="0"/>
                    <a:ea typeface="黑体" panose="02010609060101010101" pitchFamily="49" charset="-122"/>
                  </a:rPr>
                  <a:t>并列的运动模式，两个运动模式间只能运动上合成，不能在动力学上相互影响。</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动力学的结果表明</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acc>
                          <m:accPr>
                            <m:chr m:val="⃑"/>
                            <m:ctrlPr>
                              <a:rPr lang="en-US" altLang="zh-CN" sz="1800" i="1">
                                <a:latin typeface="Cambria Math" panose="02040503050406030204" pitchFamily="18" charset="0"/>
                                <a:ea typeface="黑体" panose="02010609060101010101" pitchFamily="49" charset="-122"/>
                              </a:rPr>
                            </m:ctrlPr>
                          </m:accPr>
                          <m:e>
                            <m:r>
                              <a:rPr lang="el-GR" altLang="zh-CN" sz="1800" i="1">
                                <a:latin typeface="Cambria Math" panose="02040503050406030204" pitchFamily="18" charset="0"/>
                                <a:ea typeface="黑体" panose="02010609060101010101" pitchFamily="49" charset="-122"/>
                              </a:rPr>
                              <m:t>𝜔</m:t>
                            </m:r>
                          </m:e>
                        </m:acc>
                      </m:e>
                      <m:sub>
                        <m:r>
                          <m:rPr>
                            <m:sty m:val="p"/>
                          </m:rPr>
                          <a:rPr lang="en-US" altLang="zh-CN" sz="1800">
                            <a:latin typeface="Cambria Math" panose="02040503050406030204" pitchFamily="18" charset="0"/>
                            <a:ea typeface="黑体" panose="02010609060101010101" pitchFamily="49" charset="-122"/>
                          </a:rPr>
                          <m:t>T</m:t>
                        </m:r>
                      </m:sub>
                    </m:sSub>
                  </m:oMath>
                </a14:m>
                <a:r>
                  <a:rPr lang="zh-CN" altLang="en-US" sz="1800" dirty="0">
                    <a:latin typeface="Arial" panose="020B0604020202020204" pitchFamily="34" charset="0"/>
                    <a:ea typeface="黑体" panose="02010609060101010101" pitchFamily="49" charset="-122"/>
                  </a:rPr>
                  <a:t>影响</a:t>
                </a:r>
                <a14:m>
                  <m:oMath xmlns:m="http://schemas.openxmlformats.org/officeDocument/2006/math">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𝑆</m:t>
                        </m:r>
                      </m:e>
                    </m:acc>
                  </m:oMath>
                </a14:m>
                <a:r>
                  <a:rPr lang="zh-CN" altLang="en-US" sz="1800" dirty="0">
                    <a:latin typeface="Arial" panose="020B0604020202020204" pitchFamily="34" charset="0"/>
                    <a:ea typeface="黑体" panose="02010609060101010101" pitchFamily="49" charset="-122"/>
                  </a:rPr>
                  <a:t>演化，原因是</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acc>
                          <m:accPr>
                            <m:chr m:val="⃑"/>
                            <m:ctrlPr>
                              <a:rPr lang="en-US" altLang="zh-CN" sz="1800" i="1">
                                <a:latin typeface="Cambria Math" panose="02040503050406030204" pitchFamily="18" charset="0"/>
                                <a:ea typeface="黑体" panose="02010609060101010101" pitchFamily="49" charset="-122"/>
                              </a:rPr>
                            </m:ctrlPr>
                          </m:accPr>
                          <m:e>
                            <m:r>
                              <a:rPr lang="el-GR" altLang="zh-CN" sz="1800" i="1">
                                <a:latin typeface="Cambria Math" panose="02040503050406030204" pitchFamily="18" charset="0"/>
                                <a:ea typeface="黑体" panose="02010609060101010101" pitchFamily="49" charset="-122"/>
                              </a:rPr>
                              <m:t>𝜔</m:t>
                            </m:r>
                          </m:e>
                        </m:acc>
                      </m:e>
                      <m:sub>
                        <m:r>
                          <m:rPr>
                            <m:sty m:val="p"/>
                          </m:rPr>
                          <a:rPr lang="en-US" altLang="zh-CN" sz="1800">
                            <a:latin typeface="Cambria Math" panose="02040503050406030204" pitchFamily="18" charset="0"/>
                            <a:ea typeface="黑体" panose="02010609060101010101" pitchFamily="49" charset="-122"/>
                          </a:rPr>
                          <m:t>T</m:t>
                        </m:r>
                      </m:sub>
                    </m:sSub>
                  </m:oMath>
                </a14:m>
                <a:r>
                  <a:rPr lang="zh-CN" altLang="en-US" sz="1800" dirty="0">
                    <a:latin typeface="Arial" panose="020B0604020202020204" pitchFamily="34" charset="0"/>
                    <a:ea typeface="黑体" panose="02010609060101010101" pitchFamily="49" charset="-122"/>
                  </a:rPr>
                  <a:t>是参考系转动导致的的更底层的运动模式。</a:t>
                </a:r>
              </a:p>
            </p:txBody>
          </p:sp>
        </mc:Choice>
        <mc:Fallback xmlns="">
          <p:sp>
            <p:nvSpPr>
              <p:cNvPr id="4" name="文本框 3">
                <a:extLst>
                  <a:ext uri="{FF2B5EF4-FFF2-40B4-BE49-F238E27FC236}">
                    <a16:creationId xmlns:a16="http://schemas.microsoft.com/office/drawing/2014/main" id="{E585C228-DEA8-5DA6-EE13-D4BDCEA98E4B}"/>
                  </a:ext>
                </a:extLst>
              </p:cNvPr>
              <p:cNvSpPr txBox="1">
                <a:spLocks noRot="1" noChangeAspect="1" noMove="1" noResize="1" noEditPoints="1" noAdjustHandles="1" noChangeArrowheads="1" noChangeShapeType="1" noTextEdit="1"/>
              </p:cNvSpPr>
              <p:nvPr/>
            </p:nvSpPr>
            <p:spPr>
              <a:xfrm>
                <a:off x="0" y="801097"/>
                <a:ext cx="9144000" cy="2275688"/>
              </a:xfrm>
              <a:prstGeom prst="rect">
                <a:avLst/>
              </a:prstGeom>
              <a:blipFill>
                <a:blip r:embed="rId3"/>
                <a:stretch>
                  <a:fillRect l="-533" r="-533" b="-26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3E4F7DB-DB54-AD67-A6A1-99ECD3931F5D}"/>
                  </a:ext>
                </a:extLst>
              </p:cNvPr>
              <p:cNvSpPr txBox="1"/>
              <p:nvPr/>
            </p:nvSpPr>
            <p:spPr>
              <a:xfrm>
                <a:off x="3748911" y="6413846"/>
                <a:ext cx="1583674" cy="402931"/>
              </a:xfrm>
              <a:prstGeom prst="rect">
                <a:avLst/>
              </a:prstGeom>
              <a:noFill/>
            </p:spPr>
            <p:txBody>
              <a:bodyPr wrap="square">
                <a:spAutoFit/>
              </a:bodyPr>
              <a:lstStyle/>
              <a:p>
                <a:pPr algn="ctr"/>
                <a14:m>
                  <m:oMath xmlns:m="http://schemas.openxmlformats.org/officeDocument/2006/math">
                    <m:acc>
                      <m:accPr>
                        <m:chr m:val="⃑"/>
                        <m:ctrlPr>
                          <a:rPr lang="zh-CN" altLang="en-US" sz="180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𝐵</m:t>
                        </m:r>
                      </m:e>
                    </m:acc>
                  </m:oMath>
                </a14:m>
                <a:r>
                  <a:rPr lang="zh-CN" altLang="en-US" sz="1800" dirty="0">
                    <a:latin typeface="Arial" panose="020B0604020202020204" pitchFamily="34" charset="0"/>
                    <a:ea typeface="黑体" panose="02010609060101010101" pitchFamily="49" charset="-122"/>
                  </a:rPr>
                  <a:t>对</a:t>
                </a:r>
                <a14:m>
                  <m:oMath xmlns:m="http://schemas.openxmlformats.org/officeDocument/2006/math">
                    <m:acc>
                      <m:accPr>
                        <m:chr m:val="⃑"/>
                        <m:ctrlPr>
                          <a:rPr lang="zh-CN" altLang="en-US" sz="180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𝑠</m:t>
                        </m:r>
                      </m:e>
                    </m:acc>
                  </m:oMath>
                </a14:m>
                <a:r>
                  <a:rPr lang="zh-CN" altLang="en-US" sz="1800" dirty="0">
                    <a:latin typeface="+mn-ea"/>
                    <a:ea typeface="+mn-ea"/>
                  </a:rPr>
                  <a:t>的影响</a:t>
                </a:r>
              </a:p>
            </p:txBody>
          </p:sp>
        </mc:Choice>
        <mc:Fallback xmlns="">
          <p:sp>
            <p:nvSpPr>
              <p:cNvPr id="23" name="文本框 22">
                <a:extLst>
                  <a:ext uri="{FF2B5EF4-FFF2-40B4-BE49-F238E27FC236}">
                    <a16:creationId xmlns:a16="http://schemas.microsoft.com/office/drawing/2014/main" id="{E3E4F7DB-DB54-AD67-A6A1-99ECD3931F5D}"/>
                  </a:ext>
                </a:extLst>
              </p:cNvPr>
              <p:cNvSpPr txBox="1">
                <a:spLocks noRot="1" noChangeAspect="1" noMove="1" noResize="1" noEditPoints="1" noAdjustHandles="1" noChangeArrowheads="1" noChangeShapeType="1" noTextEdit="1"/>
              </p:cNvSpPr>
              <p:nvPr/>
            </p:nvSpPr>
            <p:spPr>
              <a:xfrm>
                <a:off x="3748911" y="6413846"/>
                <a:ext cx="1583674" cy="402931"/>
              </a:xfrm>
              <a:prstGeom prst="rect">
                <a:avLst/>
              </a:prstGeom>
              <a:blipFill>
                <a:blip r:embed="rId4"/>
                <a:stretch>
                  <a:fillRect t="-3030" b="-19697"/>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97B96295-C9EB-D133-AFCB-3235164F0C23}"/>
              </a:ext>
            </a:extLst>
          </p:cNvPr>
          <p:cNvGrpSpPr/>
          <p:nvPr/>
        </p:nvGrpSpPr>
        <p:grpSpPr>
          <a:xfrm>
            <a:off x="858838" y="2725598"/>
            <a:ext cx="7411221" cy="4125154"/>
            <a:chOff x="774743" y="1730292"/>
            <a:chExt cx="7411221" cy="4125154"/>
          </a:xfrm>
        </p:grpSpPr>
        <p:sp>
          <p:nvSpPr>
            <p:cNvPr id="12" name="平行四边形 10">
              <a:extLst>
                <a:ext uri="{FF2B5EF4-FFF2-40B4-BE49-F238E27FC236}">
                  <a16:creationId xmlns:a16="http://schemas.microsoft.com/office/drawing/2014/main" id="{E9F53F53-43EE-1E38-4A9D-76A8D6F528CC}"/>
                </a:ext>
              </a:extLst>
            </p:cNvPr>
            <p:cNvSpPr/>
            <p:nvPr/>
          </p:nvSpPr>
          <p:spPr bwMode="auto">
            <a:xfrm rot="18832335">
              <a:off x="2113276" y="2189598"/>
              <a:ext cx="490761" cy="1270912"/>
            </a:xfrm>
            <a:custGeom>
              <a:avLst/>
              <a:gdLst>
                <a:gd name="connsiteX0" fmla="*/ 0 w 199590"/>
                <a:gd name="connsiteY0" fmla="*/ 1477746 h 1477746"/>
                <a:gd name="connsiteX1" fmla="*/ 49898 w 199590"/>
                <a:gd name="connsiteY1" fmla="*/ 0 h 1477746"/>
                <a:gd name="connsiteX2" fmla="*/ 199590 w 199590"/>
                <a:gd name="connsiteY2" fmla="*/ 0 h 1477746"/>
                <a:gd name="connsiteX3" fmla="*/ 149693 w 199590"/>
                <a:gd name="connsiteY3" fmla="*/ 1477746 h 1477746"/>
                <a:gd name="connsiteX4" fmla="*/ 0 w 199590"/>
                <a:gd name="connsiteY4" fmla="*/ 1477746 h 1477746"/>
                <a:gd name="connsiteX0" fmla="*/ 0 w 276696"/>
                <a:gd name="connsiteY0" fmla="*/ 1477746 h 1477746"/>
                <a:gd name="connsiteX1" fmla="*/ 49898 w 276696"/>
                <a:gd name="connsiteY1" fmla="*/ 0 h 1477746"/>
                <a:gd name="connsiteX2" fmla="*/ 276696 w 276696"/>
                <a:gd name="connsiteY2" fmla="*/ 37446 h 1477746"/>
                <a:gd name="connsiteX3" fmla="*/ 149693 w 276696"/>
                <a:gd name="connsiteY3" fmla="*/ 1477746 h 1477746"/>
                <a:gd name="connsiteX4" fmla="*/ 0 w 276696"/>
                <a:gd name="connsiteY4" fmla="*/ 1477746 h 1477746"/>
                <a:gd name="connsiteX0" fmla="*/ 0 w 747161"/>
                <a:gd name="connsiteY0" fmla="*/ 1477746 h 1477746"/>
                <a:gd name="connsiteX1" fmla="*/ 49898 w 747161"/>
                <a:gd name="connsiteY1" fmla="*/ 0 h 1477746"/>
                <a:gd name="connsiteX2" fmla="*/ 747161 w 747161"/>
                <a:gd name="connsiteY2" fmla="*/ 16767 h 1477746"/>
                <a:gd name="connsiteX3" fmla="*/ 149693 w 747161"/>
                <a:gd name="connsiteY3" fmla="*/ 1477746 h 1477746"/>
                <a:gd name="connsiteX4" fmla="*/ 0 w 747161"/>
                <a:gd name="connsiteY4" fmla="*/ 1477746 h 1477746"/>
                <a:gd name="connsiteX0" fmla="*/ 12840 w 697263"/>
                <a:gd name="connsiteY0" fmla="*/ 648146 h 1477746"/>
                <a:gd name="connsiteX1" fmla="*/ 0 w 697263"/>
                <a:gd name="connsiteY1" fmla="*/ 0 h 1477746"/>
                <a:gd name="connsiteX2" fmla="*/ 697263 w 697263"/>
                <a:gd name="connsiteY2" fmla="*/ 16767 h 1477746"/>
                <a:gd name="connsiteX3" fmla="*/ 99795 w 697263"/>
                <a:gd name="connsiteY3" fmla="*/ 1477746 h 1477746"/>
                <a:gd name="connsiteX4" fmla="*/ 12840 w 697263"/>
                <a:gd name="connsiteY4" fmla="*/ 648146 h 1477746"/>
                <a:gd name="connsiteX0" fmla="*/ 189300 w 697263"/>
                <a:gd name="connsiteY0" fmla="*/ 657608 h 1477746"/>
                <a:gd name="connsiteX1" fmla="*/ 0 w 697263"/>
                <a:gd name="connsiteY1" fmla="*/ 0 h 1477746"/>
                <a:gd name="connsiteX2" fmla="*/ 697263 w 697263"/>
                <a:gd name="connsiteY2" fmla="*/ 16767 h 1477746"/>
                <a:gd name="connsiteX3" fmla="*/ 99795 w 697263"/>
                <a:gd name="connsiteY3" fmla="*/ 1477746 h 1477746"/>
                <a:gd name="connsiteX4" fmla="*/ 189300 w 697263"/>
                <a:gd name="connsiteY4" fmla="*/ 657608 h 1477746"/>
                <a:gd name="connsiteX0" fmla="*/ 217261 w 697263"/>
                <a:gd name="connsiteY0" fmla="*/ 301873 h 1477746"/>
                <a:gd name="connsiteX1" fmla="*/ 0 w 697263"/>
                <a:gd name="connsiteY1" fmla="*/ 0 h 1477746"/>
                <a:gd name="connsiteX2" fmla="*/ 697263 w 697263"/>
                <a:gd name="connsiteY2" fmla="*/ 16767 h 1477746"/>
                <a:gd name="connsiteX3" fmla="*/ 99795 w 697263"/>
                <a:gd name="connsiteY3" fmla="*/ 1477746 h 1477746"/>
                <a:gd name="connsiteX4" fmla="*/ 217261 w 697263"/>
                <a:gd name="connsiteY4" fmla="*/ 301873 h 1477746"/>
                <a:gd name="connsiteX0" fmla="*/ 117466 w 597468"/>
                <a:gd name="connsiteY0" fmla="*/ 567507 h 1743380"/>
                <a:gd name="connsiteX1" fmla="*/ 246750 w 597468"/>
                <a:gd name="connsiteY1" fmla="*/ 0 h 1743380"/>
                <a:gd name="connsiteX2" fmla="*/ 597468 w 597468"/>
                <a:gd name="connsiteY2" fmla="*/ 282401 h 1743380"/>
                <a:gd name="connsiteX3" fmla="*/ 0 w 597468"/>
                <a:gd name="connsiteY3" fmla="*/ 1743380 h 1743380"/>
                <a:gd name="connsiteX4" fmla="*/ 117466 w 597468"/>
                <a:gd name="connsiteY4" fmla="*/ 567507 h 1743380"/>
                <a:gd name="connsiteX0" fmla="*/ 30738 w 597468"/>
                <a:gd name="connsiteY0" fmla="*/ 486458 h 1743380"/>
                <a:gd name="connsiteX1" fmla="*/ 246750 w 597468"/>
                <a:gd name="connsiteY1" fmla="*/ 0 h 1743380"/>
                <a:gd name="connsiteX2" fmla="*/ 597468 w 597468"/>
                <a:gd name="connsiteY2" fmla="*/ 282401 h 1743380"/>
                <a:gd name="connsiteX3" fmla="*/ 0 w 597468"/>
                <a:gd name="connsiteY3" fmla="*/ 1743380 h 1743380"/>
                <a:gd name="connsiteX4" fmla="*/ 30738 w 597468"/>
                <a:gd name="connsiteY4" fmla="*/ 486458 h 1743380"/>
                <a:gd name="connsiteX0" fmla="*/ 30738 w 597468"/>
                <a:gd name="connsiteY0" fmla="*/ 204057 h 1460979"/>
                <a:gd name="connsiteX1" fmla="*/ 287502 w 597468"/>
                <a:gd name="connsiteY1" fmla="*/ 157022 h 1460979"/>
                <a:gd name="connsiteX2" fmla="*/ 597468 w 597468"/>
                <a:gd name="connsiteY2" fmla="*/ 0 h 1460979"/>
                <a:gd name="connsiteX3" fmla="*/ 0 w 597468"/>
                <a:gd name="connsiteY3" fmla="*/ 1460979 h 1460979"/>
                <a:gd name="connsiteX4" fmla="*/ 30738 w 597468"/>
                <a:gd name="connsiteY4" fmla="*/ 204057 h 1460979"/>
                <a:gd name="connsiteX0" fmla="*/ 30738 w 597468"/>
                <a:gd name="connsiteY0" fmla="*/ 255184 h 1512106"/>
                <a:gd name="connsiteX1" fmla="*/ 284115 w 597468"/>
                <a:gd name="connsiteY1" fmla="*/ 0 h 1512106"/>
                <a:gd name="connsiteX2" fmla="*/ 597468 w 597468"/>
                <a:gd name="connsiteY2" fmla="*/ 51127 h 1512106"/>
                <a:gd name="connsiteX3" fmla="*/ 0 w 597468"/>
                <a:gd name="connsiteY3" fmla="*/ 1512106 h 1512106"/>
                <a:gd name="connsiteX4" fmla="*/ 30738 w 597468"/>
                <a:gd name="connsiteY4" fmla="*/ 255184 h 1512106"/>
                <a:gd name="connsiteX0" fmla="*/ 30738 w 490761"/>
                <a:gd name="connsiteY0" fmla="*/ 255184 h 1512106"/>
                <a:gd name="connsiteX1" fmla="*/ 284115 w 490761"/>
                <a:gd name="connsiteY1" fmla="*/ 0 h 1512106"/>
                <a:gd name="connsiteX2" fmla="*/ 490761 w 490761"/>
                <a:gd name="connsiteY2" fmla="*/ 300522 h 1512106"/>
                <a:gd name="connsiteX3" fmla="*/ 0 w 490761"/>
                <a:gd name="connsiteY3" fmla="*/ 1512106 h 1512106"/>
                <a:gd name="connsiteX4" fmla="*/ 30738 w 490761"/>
                <a:gd name="connsiteY4" fmla="*/ 255184 h 1512106"/>
                <a:gd name="connsiteX0" fmla="*/ 30738 w 490761"/>
                <a:gd name="connsiteY0" fmla="*/ 71160 h 1328082"/>
                <a:gd name="connsiteX1" fmla="*/ 202648 w 490761"/>
                <a:gd name="connsiteY1" fmla="*/ 0 h 1328082"/>
                <a:gd name="connsiteX2" fmla="*/ 490761 w 490761"/>
                <a:gd name="connsiteY2" fmla="*/ 116498 h 1328082"/>
                <a:gd name="connsiteX3" fmla="*/ 0 w 490761"/>
                <a:gd name="connsiteY3" fmla="*/ 1328082 h 1328082"/>
                <a:gd name="connsiteX4" fmla="*/ 30738 w 490761"/>
                <a:gd name="connsiteY4" fmla="*/ 71160 h 1328082"/>
                <a:gd name="connsiteX0" fmla="*/ 30738 w 490761"/>
                <a:gd name="connsiteY0" fmla="*/ 0 h 1256922"/>
                <a:gd name="connsiteX1" fmla="*/ 258734 w 490761"/>
                <a:gd name="connsiteY1" fmla="*/ 121560 h 1256922"/>
                <a:gd name="connsiteX2" fmla="*/ 490761 w 490761"/>
                <a:gd name="connsiteY2" fmla="*/ 45338 h 1256922"/>
                <a:gd name="connsiteX3" fmla="*/ 0 w 490761"/>
                <a:gd name="connsiteY3" fmla="*/ 1256922 h 1256922"/>
                <a:gd name="connsiteX4" fmla="*/ 30738 w 490761"/>
                <a:gd name="connsiteY4" fmla="*/ 0 h 1256922"/>
                <a:gd name="connsiteX0" fmla="*/ 30738 w 490761"/>
                <a:gd name="connsiteY0" fmla="*/ 13990 h 1270912"/>
                <a:gd name="connsiteX1" fmla="*/ 369187 w 490761"/>
                <a:gd name="connsiteY1" fmla="*/ 0 h 1270912"/>
                <a:gd name="connsiteX2" fmla="*/ 490761 w 490761"/>
                <a:gd name="connsiteY2" fmla="*/ 59328 h 1270912"/>
                <a:gd name="connsiteX3" fmla="*/ 0 w 490761"/>
                <a:gd name="connsiteY3" fmla="*/ 1270912 h 1270912"/>
                <a:gd name="connsiteX4" fmla="*/ 30738 w 490761"/>
                <a:gd name="connsiteY4" fmla="*/ 13990 h 1270912"/>
                <a:gd name="connsiteX0" fmla="*/ 161350 w 490761"/>
                <a:gd name="connsiteY0" fmla="*/ 223147 h 1270912"/>
                <a:gd name="connsiteX1" fmla="*/ 369187 w 490761"/>
                <a:gd name="connsiteY1" fmla="*/ 0 h 1270912"/>
                <a:gd name="connsiteX2" fmla="*/ 490761 w 490761"/>
                <a:gd name="connsiteY2" fmla="*/ 59328 h 1270912"/>
                <a:gd name="connsiteX3" fmla="*/ 0 w 490761"/>
                <a:gd name="connsiteY3" fmla="*/ 1270912 h 1270912"/>
                <a:gd name="connsiteX4" fmla="*/ 161350 w 490761"/>
                <a:gd name="connsiteY4" fmla="*/ 223147 h 1270912"/>
                <a:gd name="connsiteX0" fmla="*/ 97275 w 490761"/>
                <a:gd name="connsiteY0" fmla="*/ 132065 h 1270912"/>
                <a:gd name="connsiteX1" fmla="*/ 369187 w 490761"/>
                <a:gd name="connsiteY1" fmla="*/ 0 h 1270912"/>
                <a:gd name="connsiteX2" fmla="*/ 490761 w 490761"/>
                <a:gd name="connsiteY2" fmla="*/ 59328 h 1270912"/>
                <a:gd name="connsiteX3" fmla="*/ 0 w 490761"/>
                <a:gd name="connsiteY3" fmla="*/ 1270912 h 1270912"/>
                <a:gd name="connsiteX4" fmla="*/ 97275 w 490761"/>
                <a:gd name="connsiteY4" fmla="*/ 132065 h 127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761" h="1270912">
                  <a:moveTo>
                    <a:pt x="97275" y="132065"/>
                  </a:moveTo>
                  <a:lnTo>
                    <a:pt x="369187" y="0"/>
                  </a:lnTo>
                  <a:lnTo>
                    <a:pt x="490761" y="59328"/>
                  </a:lnTo>
                  <a:lnTo>
                    <a:pt x="0" y="1270912"/>
                  </a:lnTo>
                  <a:lnTo>
                    <a:pt x="97275" y="132065"/>
                  </a:lnTo>
                  <a:close/>
                </a:path>
              </a:pathLst>
            </a:cu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pic>
          <p:nvPicPr>
            <p:cNvPr id="40" name="图形 39" descr="圆锥体 轮廓">
              <a:extLst>
                <a:ext uri="{FF2B5EF4-FFF2-40B4-BE49-F238E27FC236}">
                  <a16:creationId xmlns:a16="http://schemas.microsoft.com/office/drawing/2014/main" id="{30B29D63-6230-6C2B-C833-79D71577A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405080">
              <a:off x="1328025" y="1736649"/>
              <a:ext cx="2012749" cy="2006948"/>
            </a:xfrm>
            <a:prstGeom prst="rect">
              <a:avLst/>
            </a:prstGeom>
          </p:spPr>
        </p:pic>
        <p:pic>
          <p:nvPicPr>
            <p:cNvPr id="15" name="图形 14" descr="圆锥体 轮廓">
              <a:extLst>
                <a:ext uri="{FF2B5EF4-FFF2-40B4-BE49-F238E27FC236}">
                  <a16:creationId xmlns:a16="http://schemas.microsoft.com/office/drawing/2014/main" id="{027ACA89-E82C-8EDD-4A03-F51680E663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405080">
              <a:off x="6173215" y="1730292"/>
              <a:ext cx="2012749" cy="2013574"/>
            </a:xfrm>
            <a:prstGeom prst="rect">
              <a:avLst/>
            </a:prstGeom>
          </p:spPr>
        </p:pic>
        <p:sp>
          <p:nvSpPr>
            <p:cNvPr id="19" name="椭圆 18">
              <a:extLst>
                <a:ext uri="{FF2B5EF4-FFF2-40B4-BE49-F238E27FC236}">
                  <a16:creationId xmlns:a16="http://schemas.microsoft.com/office/drawing/2014/main" id="{131B9CBE-7598-DF6D-1B69-DDD4E9DD2F16}"/>
                </a:ext>
              </a:extLst>
            </p:cNvPr>
            <p:cNvSpPr/>
            <p:nvPr/>
          </p:nvSpPr>
          <p:spPr bwMode="auto">
            <a:xfrm>
              <a:off x="6263690" y="1789130"/>
              <a:ext cx="1765522" cy="1765522"/>
            </a:xfrm>
            <a:prstGeom prst="ellipse">
              <a:avLst/>
            </a:prstGeom>
            <a:noFill/>
            <a:ln w="381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cxnSp>
          <p:nvCxnSpPr>
            <p:cNvPr id="20" name="直接连接符 19">
              <a:extLst>
                <a:ext uri="{FF2B5EF4-FFF2-40B4-BE49-F238E27FC236}">
                  <a16:creationId xmlns:a16="http://schemas.microsoft.com/office/drawing/2014/main" id="{BFB24D55-BE6D-608B-8725-236F7F2FC1ED}"/>
                </a:ext>
              </a:extLst>
            </p:cNvPr>
            <p:cNvCxnSpPr>
              <a:stCxn id="33" idx="2"/>
            </p:cNvCxnSpPr>
            <p:nvPr/>
          </p:nvCxnSpPr>
          <p:spPr bwMode="auto">
            <a:xfrm>
              <a:off x="6481111" y="2170329"/>
              <a:ext cx="1004779" cy="1273998"/>
            </a:xfrm>
            <a:prstGeom prst="line">
              <a:avLst/>
            </a:prstGeom>
            <a:solidFill>
              <a:schemeClr val="accent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平行四边形 10">
              <a:extLst>
                <a:ext uri="{FF2B5EF4-FFF2-40B4-BE49-F238E27FC236}">
                  <a16:creationId xmlns:a16="http://schemas.microsoft.com/office/drawing/2014/main" id="{57316653-AB0D-DF46-8894-4B33C22C0969}"/>
                </a:ext>
              </a:extLst>
            </p:cNvPr>
            <p:cNvSpPr/>
            <p:nvPr/>
          </p:nvSpPr>
          <p:spPr bwMode="auto">
            <a:xfrm rot="18832335">
              <a:off x="6844010" y="1946045"/>
              <a:ext cx="597468" cy="1512106"/>
            </a:xfrm>
            <a:custGeom>
              <a:avLst/>
              <a:gdLst>
                <a:gd name="connsiteX0" fmla="*/ 0 w 199590"/>
                <a:gd name="connsiteY0" fmla="*/ 1477746 h 1477746"/>
                <a:gd name="connsiteX1" fmla="*/ 49898 w 199590"/>
                <a:gd name="connsiteY1" fmla="*/ 0 h 1477746"/>
                <a:gd name="connsiteX2" fmla="*/ 199590 w 199590"/>
                <a:gd name="connsiteY2" fmla="*/ 0 h 1477746"/>
                <a:gd name="connsiteX3" fmla="*/ 149693 w 199590"/>
                <a:gd name="connsiteY3" fmla="*/ 1477746 h 1477746"/>
                <a:gd name="connsiteX4" fmla="*/ 0 w 199590"/>
                <a:gd name="connsiteY4" fmla="*/ 1477746 h 1477746"/>
                <a:gd name="connsiteX0" fmla="*/ 0 w 276696"/>
                <a:gd name="connsiteY0" fmla="*/ 1477746 h 1477746"/>
                <a:gd name="connsiteX1" fmla="*/ 49898 w 276696"/>
                <a:gd name="connsiteY1" fmla="*/ 0 h 1477746"/>
                <a:gd name="connsiteX2" fmla="*/ 276696 w 276696"/>
                <a:gd name="connsiteY2" fmla="*/ 37446 h 1477746"/>
                <a:gd name="connsiteX3" fmla="*/ 149693 w 276696"/>
                <a:gd name="connsiteY3" fmla="*/ 1477746 h 1477746"/>
                <a:gd name="connsiteX4" fmla="*/ 0 w 276696"/>
                <a:gd name="connsiteY4" fmla="*/ 1477746 h 1477746"/>
                <a:gd name="connsiteX0" fmla="*/ 0 w 747161"/>
                <a:gd name="connsiteY0" fmla="*/ 1477746 h 1477746"/>
                <a:gd name="connsiteX1" fmla="*/ 49898 w 747161"/>
                <a:gd name="connsiteY1" fmla="*/ 0 h 1477746"/>
                <a:gd name="connsiteX2" fmla="*/ 747161 w 747161"/>
                <a:gd name="connsiteY2" fmla="*/ 16767 h 1477746"/>
                <a:gd name="connsiteX3" fmla="*/ 149693 w 747161"/>
                <a:gd name="connsiteY3" fmla="*/ 1477746 h 1477746"/>
                <a:gd name="connsiteX4" fmla="*/ 0 w 747161"/>
                <a:gd name="connsiteY4" fmla="*/ 1477746 h 1477746"/>
                <a:gd name="connsiteX0" fmla="*/ 12840 w 697263"/>
                <a:gd name="connsiteY0" fmla="*/ 648146 h 1477746"/>
                <a:gd name="connsiteX1" fmla="*/ 0 w 697263"/>
                <a:gd name="connsiteY1" fmla="*/ 0 h 1477746"/>
                <a:gd name="connsiteX2" fmla="*/ 697263 w 697263"/>
                <a:gd name="connsiteY2" fmla="*/ 16767 h 1477746"/>
                <a:gd name="connsiteX3" fmla="*/ 99795 w 697263"/>
                <a:gd name="connsiteY3" fmla="*/ 1477746 h 1477746"/>
                <a:gd name="connsiteX4" fmla="*/ 12840 w 697263"/>
                <a:gd name="connsiteY4" fmla="*/ 648146 h 1477746"/>
                <a:gd name="connsiteX0" fmla="*/ 189300 w 697263"/>
                <a:gd name="connsiteY0" fmla="*/ 657608 h 1477746"/>
                <a:gd name="connsiteX1" fmla="*/ 0 w 697263"/>
                <a:gd name="connsiteY1" fmla="*/ 0 h 1477746"/>
                <a:gd name="connsiteX2" fmla="*/ 697263 w 697263"/>
                <a:gd name="connsiteY2" fmla="*/ 16767 h 1477746"/>
                <a:gd name="connsiteX3" fmla="*/ 99795 w 697263"/>
                <a:gd name="connsiteY3" fmla="*/ 1477746 h 1477746"/>
                <a:gd name="connsiteX4" fmla="*/ 189300 w 697263"/>
                <a:gd name="connsiteY4" fmla="*/ 657608 h 1477746"/>
                <a:gd name="connsiteX0" fmla="*/ 217261 w 697263"/>
                <a:gd name="connsiteY0" fmla="*/ 301873 h 1477746"/>
                <a:gd name="connsiteX1" fmla="*/ 0 w 697263"/>
                <a:gd name="connsiteY1" fmla="*/ 0 h 1477746"/>
                <a:gd name="connsiteX2" fmla="*/ 697263 w 697263"/>
                <a:gd name="connsiteY2" fmla="*/ 16767 h 1477746"/>
                <a:gd name="connsiteX3" fmla="*/ 99795 w 697263"/>
                <a:gd name="connsiteY3" fmla="*/ 1477746 h 1477746"/>
                <a:gd name="connsiteX4" fmla="*/ 217261 w 697263"/>
                <a:gd name="connsiteY4" fmla="*/ 301873 h 1477746"/>
                <a:gd name="connsiteX0" fmla="*/ 117466 w 597468"/>
                <a:gd name="connsiteY0" fmla="*/ 567507 h 1743380"/>
                <a:gd name="connsiteX1" fmla="*/ 246750 w 597468"/>
                <a:gd name="connsiteY1" fmla="*/ 0 h 1743380"/>
                <a:gd name="connsiteX2" fmla="*/ 597468 w 597468"/>
                <a:gd name="connsiteY2" fmla="*/ 282401 h 1743380"/>
                <a:gd name="connsiteX3" fmla="*/ 0 w 597468"/>
                <a:gd name="connsiteY3" fmla="*/ 1743380 h 1743380"/>
                <a:gd name="connsiteX4" fmla="*/ 117466 w 597468"/>
                <a:gd name="connsiteY4" fmla="*/ 567507 h 1743380"/>
                <a:gd name="connsiteX0" fmla="*/ 30738 w 597468"/>
                <a:gd name="connsiteY0" fmla="*/ 486458 h 1743380"/>
                <a:gd name="connsiteX1" fmla="*/ 246750 w 597468"/>
                <a:gd name="connsiteY1" fmla="*/ 0 h 1743380"/>
                <a:gd name="connsiteX2" fmla="*/ 597468 w 597468"/>
                <a:gd name="connsiteY2" fmla="*/ 282401 h 1743380"/>
                <a:gd name="connsiteX3" fmla="*/ 0 w 597468"/>
                <a:gd name="connsiteY3" fmla="*/ 1743380 h 1743380"/>
                <a:gd name="connsiteX4" fmla="*/ 30738 w 597468"/>
                <a:gd name="connsiteY4" fmla="*/ 486458 h 1743380"/>
                <a:gd name="connsiteX0" fmla="*/ 30738 w 597468"/>
                <a:gd name="connsiteY0" fmla="*/ 204057 h 1460979"/>
                <a:gd name="connsiteX1" fmla="*/ 287502 w 597468"/>
                <a:gd name="connsiteY1" fmla="*/ 157022 h 1460979"/>
                <a:gd name="connsiteX2" fmla="*/ 597468 w 597468"/>
                <a:gd name="connsiteY2" fmla="*/ 0 h 1460979"/>
                <a:gd name="connsiteX3" fmla="*/ 0 w 597468"/>
                <a:gd name="connsiteY3" fmla="*/ 1460979 h 1460979"/>
                <a:gd name="connsiteX4" fmla="*/ 30738 w 597468"/>
                <a:gd name="connsiteY4" fmla="*/ 204057 h 1460979"/>
                <a:gd name="connsiteX0" fmla="*/ 30738 w 597468"/>
                <a:gd name="connsiteY0" fmla="*/ 255184 h 1512106"/>
                <a:gd name="connsiteX1" fmla="*/ 284115 w 597468"/>
                <a:gd name="connsiteY1" fmla="*/ 0 h 1512106"/>
                <a:gd name="connsiteX2" fmla="*/ 597468 w 597468"/>
                <a:gd name="connsiteY2" fmla="*/ 51127 h 1512106"/>
                <a:gd name="connsiteX3" fmla="*/ 0 w 597468"/>
                <a:gd name="connsiteY3" fmla="*/ 1512106 h 1512106"/>
                <a:gd name="connsiteX4" fmla="*/ 30738 w 597468"/>
                <a:gd name="connsiteY4" fmla="*/ 255184 h 1512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68" h="1512106">
                  <a:moveTo>
                    <a:pt x="30738" y="255184"/>
                  </a:moveTo>
                  <a:lnTo>
                    <a:pt x="284115" y="0"/>
                  </a:lnTo>
                  <a:lnTo>
                    <a:pt x="597468" y="51127"/>
                  </a:lnTo>
                  <a:lnTo>
                    <a:pt x="0" y="1512106"/>
                  </a:lnTo>
                  <a:lnTo>
                    <a:pt x="30738" y="255184"/>
                  </a:lnTo>
                  <a:close/>
                </a:path>
              </a:pathLst>
            </a:cu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graphicFrame>
          <p:nvGraphicFramePr>
            <p:cNvPr id="24" name="对象 23">
              <a:extLst>
                <a:ext uri="{FF2B5EF4-FFF2-40B4-BE49-F238E27FC236}">
                  <a16:creationId xmlns:a16="http://schemas.microsoft.com/office/drawing/2014/main" id="{F38AF673-06A1-C63F-ED8F-3BB73EB30F8D}"/>
                </a:ext>
              </a:extLst>
            </p:cNvPr>
            <p:cNvGraphicFramePr>
              <a:graphicFrameLocks noChangeAspect="1"/>
            </p:cNvGraphicFramePr>
            <p:nvPr>
              <p:extLst>
                <p:ext uri="{D42A27DB-BD31-4B8C-83A1-F6EECF244321}">
                  <p14:modId xmlns:p14="http://schemas.microsoft.com/office/powerpoint/2010/main" val="3832212925"/>
                </p:ext>
              </p:extLst>
            </p:nvPr>
          </p:nvGraphicFramePr>
          <p:xfrm>
            <a:off x="1074165" y="2064285"/>
            <a:ext cx="335161" cy="343369"/>
          </p:xfrm>
          <a:graphic>
            <a:graphicData uri="http://schemas.openxmlformats.org/presentationml/2006/ole">
              <mc:AlternateContent xmlns:mc="http://schemas.openxmlformats.org/markup-compatibility/2006">
                <mc:Choice xmlns:v="urn:schemas-microsoft-com:vml" Requires="v">
                  <p:oleObj name="AxMath" r:id="rId9" imgW="263520" imgH="270720" progId="Equation.AxMath">
                    <p:embed/>
                  </p:oleObj>
                </mc:Choice>
                <mc:Fallback>
                  <p:oleObj name="AxMath" r:id="rId9" imgW="263520" imgH="270720" progId="Equation.AxMath">
                    <p:embed/>
                    <p:pic>
                      <p:nvPicPr>
                        <p:cNvPr id="116" name="对象 115">
                          <a:extLst>
                            <a:ext uri="{FF2B5EF4-FFF2-40B4-BE49-F238E27FC236}">
                              <a16:creationId xmlns:a16="http://schemas.microsoft.com/office/drawing/2014/main" id="{E7D47FCA-5449-5897-C10F-2EAFA7E578A6}"/>
                            </a:ext>
                          </a:extLst>
                        </p:cNvPr>
                        <p:cNvPicPr/>
                        <p:nvPr/>
                      </p:nvPicPr>
                      <p:blipFill>
                        <a:blip r:embed="rId10"/>
                        <a:stretch>
                          <a:fillRect/>
                        </a:stretch>
                      </p:blipFill>
                      <p:spPr>
                        <a:xfrm>
                          <a:off x="1074165" y="2064285"/>
                          <a:ext cx="335161" cy="343369"/>
                        </a:xfrm>
                        <a:prstGeom prst="rect">
                          <a:avLst/>
                        </a:prstGeom>
                      </p:spPr>
                    </p:pic>
                  </p:oleObj>
                </mc:Fallback>
              </mc:AlternateContent>
            </a:graphicData>
          </a:graphic>
        </p:graphicFrame>
        <p:sp>
          <p:nvSpPr>
            <p:cNvPr id="25" name="箭头: 燕尾形 24">
              <a:extLst>
                <a:ext uri="{FF2B5EF4-FFF2-40B4-BE49-F238E27FC236}">
                  <a16:creationId xmlns:a16="http://schemas.microsoft.com/office/drawing/2014/main" id="{6C57CDF2-7D4F-79AF-4E8A-5D44C7D1A3A7}"/>
                </a:ext>
              </a:extLst>
            </p:cNvPr>
            <p:cNvSpPr/>
            <p:nvPr/>
          </p:nvSpPr>
          <p:spPr bwMode="auto">
            <a:xfrm>
              <a:off x="3703226" y="2347180"/>
              <a:ext cx="1511953" cy="830762"/>
            </a:xfrm>
            <a:prstGeom prst="notchedRightArrow">
              <a:avLst>
                <a:gd name="adj1" fmla="val 50000"/>
                <a:gd name="adj2" fmla="val 5573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lang="en-US" altLang="zh-CN" sz="1800" b="0" i="0" dirty="0">
                  <a:solidFill>
                    <a:schemeClr val="bg1"/>
                  </a:solidFill>
                  <a:effectLst/>
                  <a:latin typeface="Arial" panose="020B0604020202020204" pitchFamily="34" charset="0"/>
                </a:rPr>
                <a:t>evolve</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cxnSp>
          <p:nvCxnSpPr>
            <p:cNvPr id="42" name="直接箭头连接符 41">
              <a:extLst>
                <a:ext uri="{FF2B5EF4-FFF2-40B4-BE49-F238E27FC236}">
                  <a16:creationId xmlns:a16="http://schemas.microsoft.com/office/drawing/2014/main" id="{9C540096-B9F7-AAD8-D8B0-DADB11415547}"/>
                </a:ext>
              </a:extLst>
            </p:cNvPr>
            <p:cNvCxnSpPr/>
            <p:nvPr/>
          </p:nvCxnSpPr>
          <p:spPr bwMode="auto">
            <a:xfrm flipH="1" flipV="1">
              <a:off x="1871071" y="2546199"/>
              <a:ext cx="775595" cy="910692"/>
            </a:xfrm>
            <a:prstGeom prst="straightConnector1">
              <a:avLst/>
            </a:prstGeom>
            <a:solidFill>
              <a:schemeClr val="accent1"/>
            </a:solidFill>
            <a:ln w="38100" cap="flat" cmpd="sng" algn="ctr">
              <a:solidFill>
                <a:srgbClr val="0000CC"/>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a:extLst>
                <a:ext uri="{FF2B5EF4-FFF2-40B4-BE49-F238E27FC236}">
                  <a16:creationId xmlns:a16="http://schemas.microsoft.com/office/drawing/2014/main" id="{582A45A2-F5CC-509B-6057-5C388516E481}"/>
                </a:ext>
              </a:extLst>
            </p:cNvPr>
            <p:cNvCxnSpPr/>
            <p:nvPr/>
          </p:nvCxnSpPr>
          <p:spPr bwMode="auto">
            <a:xfrm flipH="1" flipV="1">
              <a:off x="2105051" y="2222558"/>
              <a:ext cx="541615" cy="1234332"/>
            </a:xfrm>
            <a:prstGeom prst="straightConnector1">
              <a:avLst/>
            </a:prstGeom>
            <a:solidFill>
              <a:schemeClr val="accent1"/>
            </a:solidFill>
            <a:ln w="381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 name="对象 44">
              <a:extLst>
                <a:ext uri="{FF2B5EF4-FFF2-40B4-BE49-F238E27FC236}">
                  <a16:creationId xmlns:a16="http://schemas.microsoft.com/office/drawing/2014/main" id="{D67F8278-E9F9-54FA-A4C0-FAD7B43A3818}"/>
                </a:ext>
              </a:extLst>
            </p:cNvPr>
            <p:cNvGraphicFramePr>
              <a:graphicFrameLocks noChangeAspect="1"/>
            </p:cNvGraphicFramePr>
            <p:nvPr>
              <p:extLst>
                <p:ext uri="{D42A27DB-BD31-4B8C-83A1-F6EECF244321}">
                  <p14:modId xmlns:p14="http://schemas.microsoft.com/office/powerpoint/2010/main" val="3965040384"/>
                </p:ext>
              </p:extLst>
            </p:nvPr>
          </p:nvGraphicFramePr>
          <p:xfrm>
            <a:off x="2270255" y="1969099"/>
            <a:ext cx="225425" cy="403225"/>
          </p:xfrm>
          <a:graphic>
            <a:graphicData uri="http://schemas.openxmlformats.org/presentationml/2006/ole">
              <mc:AlternateContent xmlns:mc="http://schemas.openxmlformats.org/markup-compatibility/2006">
                <mc:Choice xmlns:v="urn:schemas-microsoft-com:vml" Requires="v">
                  <p:oleObj name="AxMath" r:id="rId11" imgW="151920" imgH="270720" progId="Equation.AxMath">
                    <p:embed/>
                  </p:oleObj>
                </mc:Choice>
                <mc:Fallback>
                  <p:oleObj name="AxMath" r:id="rId11" imgW="151920" imgH="270720" progId="Equation.AxMath">
                    <p:embed/>
                    <p:pic>
                      <p:nvPicPr>
                        <p:cNvPr id="118" name="对象 117">
                          <a:extLst>
                            <a:ext uri="{FF2B5EF4-FFF2-40B4-BE49-F238E27FC236}">
                              <a16:creationId xmlns:a16="http://schemas.microsoft.com/office/drawing/2014/main" id="{E2F4B8F4-EBB0-6040-1997-4F9401B15FEE}"/>
                            </a:ext>
                          </a:extLst>
                        </p:cNvPr>
                        <p:cNvPicPr/>
                        <p:nvPr/>
                      </p:nvPicPr>
                      <p:blipFill>
                        <a:blip r:embed="rId12"/>
                        <a:stretch>
                          <a:fillRect/>
                        </a:stretch>
                      </p:blipFill>
                      <p:spPr>
                        <a:xfrm>
                          <a:off x="2270255" y="1969099"/>
                          <a:ext cx="225425" cy="403225"/>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A0C04DA8-97EB-0477-5461-FA507F6AE12B}"/>
                </a:ext>
              </a:extLst>
            </p:cNvPr>
            <p:cNvGraphicFramePr>
              <a:graphicFrameLocks noChangeAspect="1"/>
            </p:cNvGraphicFramePr>
            <p:nvPr>
              <p:extLst>
                <p:ext uri="{D42A27DB-BD31-4B8C-83A1-F6EECF244321}">
                  <p14:modId xmlns:p14="http://schemas.microsoft.com/office/powerpoint/2010/main" val="960077769"/>
                </p:ext>
              </p:extLst>
            </p:nvPr>
          </p:nvGraphicFramePr>
          <p:xfrm>
            <a:off x="1535155" y="2849619"/>
            <a:ext cx="473075" cy="404813"/>
          </p:xfrm>
          <a:graphic>
            <a:graphicData uri="http://schemas.openxmlformats.org/presentationml/2006/ole">
              <mc:AlternateContent xmlns:mc="http://schemas.openxmlformats.org/markup-compatibility/2006">
                <mc:Choice xmlns:v="urn:schemas-microsoft-com:vml" Requires="v">
                  <p:oleObj name="AxMath" r:id="rId13" imgW="320760" imgH="274680" progId="Equation.AxMath">
                    <p:embed/>
                  </p:oleObj>
                </mc:Choice>
                <mc:Fallback>
                  <p:oleObj name="AxMath" r:id="rId13" imgW="320760" imgH="274680" progId="Equation.AxMath">
                    <p:embed/>
                    <p:pic>
                      <p:nvPicPr>
                        <p:cNvPr id="119" name="对象 118">
                          <a:extLst>
                            <a:ext uri="{FF2B5EF4-FFF2-40B4-BE49-F238E27FC236}">
                              <a16:creationId xmlns:a16="http://schemas.microsoft.com/office/drawing/2014/main" id="{AEEA1E95-5AD6-DBA0-2783-7AC6B7965E2F}"/>
                            </a:ext>
                          </a:extLst>
                        </p:cNvPr>
                        <p:cNvPicPr/>
                        <p:nvPr/>
                      </p:nvPicPr>
                      <p:blipFill>
                        <a:blip r:embed="rId14"/>
                        <a:stretch>
                          <a:fillRect/>
                        </a:stretch>
                      </p:blipFill>
                      <p:spPr>
                        <a:xfrm>
                          <a:off x="1535155" y="2849619"/>
                          <a:ext cx="473075" cy="404813"/>
                        </a:xfrm>
                        <a:prstGeom prst="rect">
                          <a:avLst/>
                        </a:prstGeom>
                      </p:spPr>
                    </p:pic>
                  </p:oleObj>
                </mc:Fallback>
              </mc:AlternateContent>
            </a:graphicData>
          </a:graphic>
        </p:graphicFrame>
        <p:cxnSp>
          <p:nvCxnSpPr>
            <p:cNvPr id="48" name="直接连接符 47">
              <a:extLst>
                <a:ext uri="{FF2B5EF4-FFF2-40B4-BE49-F238E27FC236}">
                  <a16:creationId xmlns:a16="http://schemas.microsoft.com/office/drawing/2014/main" id="{01BD4376-0AE9-A698-58D8-2A8CCA573A7B}"/>
                </a:ext>
              </a:extLst>
            </p:cNvPr>
            <p:cNvCxnSpPr/>
            <p:nvPr/>
          </p:nvCxnSpPr>
          <p:spPr bwMode="auto">
            <a:xfrm flipH="1">
              <a:off x="1827801" y="2445352"/>
              <a:ext cx="76260" cy="22181"/>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89E06629-A0C7-B75D-FBFD-3638ED4C7653}"/>
                </a:ext>
              </a:extLst>
            </p:cNvPr>
            <p:cNvCxnSpPr/>
            <p:nvPr/>
          </p:nvCxnSpPr>
          <p:spPr bwMode="auto">
            <a:xfrm flipH="1">
              <a:off x="1806109" y="2464067"/>
              <a:ext cx="30601" cy="80935"/>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a:extLst>
                <a:ext uri="{FF2B5EF4-FFF2-40B4-BE49-F238E27FC236}">
                  <a16:creationId xmlns:a16="http://schemas.microsoft.com/office/drawing/2014/main" id="{03C0513F-FC63-2571-FEF9-5937D66F9E17}"/>
                </a:ext>
              </a:extLst>
            </p:cNvPr>
            <p:cNvCxnSpPr/>
            <p:nvPr/>
          </p:nvCxnSpPr>
          <p:spPr bwMode="auto">
            <a:xfrm flipV="1">
              <a:off x="1884517" y="2279027"/>
              <a:ext cx="91887" cy="257254"/>
            </a:xfrm>
            <a:prstGeom prst="straightConnector1">
              <a:avLst/>
            </a:prstGeom>
            <a:solidFill>
              <a:schemeClr val="accent1"/>
            </a:solidFill>
            <a:ln w="381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D8AEB084-5F97-C95A-2C3A-8D63C1EB0CDE}"/>
                </a:ext>
              </a:extLst>
            </p:cNvPr>
            <p:cNvCxnSpPr/>
            <p:nvPr/>
          </p:nvCxnSpPr>
          <p:spPr bwMode="auto">
            <a:xfrm flipH="1" flipV="1">
              <a:off x="6843395" y="1990782"/>
              <a:ext cx="647669" cy="1466813"/>
            </a:xfrm>
            <a:prstGeom prst="straightConnector1">
              <a:avLst/>
            </a:prstGeom>
            <a:solidFill>
              <a:schemeClr val="accent1"/>
            </a:solidFill>
            <a:ln w="381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1" name="对象 30">
              <a:extLst>
                <a:ext uri="{FF2B5EF4-FFF2-40B4-BE49-F238E27FC236}">
                  <a16:creationId xmlns:a16="http://schemas.microsoft.com/office/drawing/2014/main" id="{A7F9E49A-3D6C-651F-612F-DFC84FC57927}"/>
                </a:ext>
              </a:extLst>
            </p:cNvPr>
            <p:cNvGraphicFramePr>
              <a:graphicFrameLocks noChangeAspect="1"/>
            </p:cNvGraphicFramePr>
            <p:nvPr>
              <p:extLst>
                <p:ext uri="{D42A27DB-BD31-4B8C-83A1-F6EECF244321}">
                  <p14:modId xmlns:p14="http://schemas.microsoft.com/office/powerpoint/2010/main" val="334902148"/>
                </p:ext>
              </p:extLst>
            </p:nvPr>
          </p:nvGraphicFramePr>
          <p:xfrm>
            <a:off x="6979307" y="1957032"/>
            <a:ext cx="225425" cy="403225"/>
          </p:xfrm>
          <a:graphic>
            <a:graphicData uri="http://schemas.openxmlformats.org/presentationml/2006/ole">
              <mc:AlternateContent xmlns:mc="http://schemas.openxmlformats.org/markup-compatibility/2006">
                <mc:Choice xmlns:v="urn:schemas-microsoft-com:vml" Requires="v">
                  <p:oleObj name="AxMath" r:id="rId15" imgW="151920" imgH="270720" progId="Equation.AxMath">
                    <p:embed/>
                  </p:oleObj>
                </mc:Choice>
                <mc:Fallback>
                  <p:oleObj name="AxMath" r:id="rId15" imgW="151920" imgH="270720" progId="Equation.AxMath">
                    <p:embed/>
                    <p:pic>
                      <p:nvPicPr>
                        <p:cNvPr id="207" name="对象 206">
                          <a:extLst>
                            <a:ext uri="{FF2B5EF4-FFF2-40B4-BE49-F238E27FC236}">
                              <a16:creationId xmlns:a16="http://schemas.microsoft.com/office/drawing/2014/main" id="{05113A24-E467-EDB0-374E-479EEFAC74BD}"/>
                            </a:ext>
                          </a:extLst>
                        </p:cNvPr>
                        <p:cNvPicPr/>
                        <p:nvPr/>
                      </p:nvPicPr>
                      <p:blipFill>
                        <a:blip r:embed="rId12"/>
                        <a:stretch>
                          <a:fillRect/>
                        </a:stretch>
                      </p:blipFill>
                      <p:spPr>
                        <a:xfrm>
                          <a:off x="6979307" y="1957032"/>
                          <a:ext cx="225425" cy="40322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4E85E1AC-7086-2BC1-09C1-AA0519404078}"/>
                </a:ext>
              </a:extLst>
            </p:cNvPr>
            <p:cNvGraphicFramePr>
              <a:graphicFrameLocks noChangeAspect="1"/>
            </p:cNvGraphicFramePr>
            <p:nvPr>
              <p:extLst>
                <p:ext uri="{D42A27DB-BD31-4B8C-83A1-F6EECF244321}">
                  <p14:modId xmlns:p14="http://schemas.microsoft.com/office/powerpoint/2010/main" val="550425664"/>
                </p:ext>
              </p:extLst>
            </p:nvPr>
          </p:nvGraphicFramePr>
          <p:xfrm>
            <a:off x="5461043" y="1816157"/>
            <a:ext cx="958850" cy="406400"/>
          </p:xfrm>
          <a:graphic>
            <a:graphicData uri="http://schemas.openxmlformats.org/presentationml/2006/ole">
              <mc:AlternateContent xmlns:mc="http://schemas.openxmlformats.org/markup-compatibility/2006">
                <mc:Choice xmlns:v="urn:schemas-microsoft-com:vml" Requires="v">
                  <p:oleObj name="AxMath" r:id="rId16" imgW="646920" imgH="274680" progId="Equation.AxMath">
                    <p:embed/>
                  </p:oleObj>
                </mc:Choice>
                <mc:Fallback>
                  <p:oleObj name="AxMath" r:id="rId16" imgW="646920" imgH="274680" progId="Equation.AxMath">
                    <p:embed/>
                    <p:pic>
                      <p:nvPicPr>
                        <p:cNvPr id="208" name="对象 207">
                          <a:extLst>
                            <a:ext uri="{FF2B5EF4-FFF2-40B4-BE49-F238E27FC236}">
                              <a16:creationId xmlns:a16="http://schemas.microsoft.com/office/drawing/2014/main" id="{91D21D35-D445-8CA4-A0EA-0BC8D1DAF87C}"/>
                            </a:ext>
                          </a:extLst>
                        </p:cNvPr>
                        <p:cNvPicPr/>
                        <p:nvPr/>
                      </p:nvPicPr>
                      <p:blipFill>
                        <a:blip r:embed="rId17"/>
                        <a:stretch>
                          <a:fillRect/>
                        </a:stretch>
                      </p:blipFill>
                      <p:spPr>
                        <a:xfrm>
                          <a:off x="5461043" y="1816157"/>
                          <a:ext cx="958850" cy="406400"/>
                        </a:xfrm>
                        <a:prstGeom prst="rect">
                          <a:avLst/>
                        </a:prstGeom>
                      </p:spPr>
                    </p:pic>
                  </p:oleObj>
                </mc:Fallback>
              </mc:AlternateContent>
            </a:graphicData>
          </a:graphic>
        </p:graphicFrame>
        <p:sp>
          <p:nvSpPr>
            <p:cNvPr id="33" name="椭圆 32">
              <a:extLst>
                <a:ext uri="{FF2B5EF4-FFF2-40B4-BE49-F238E27FC236}">
                  <a16:creationId xmlns:a16="http://schemas.microsoft.com/office/drawing/2014/main" id="{86402796-B74B-BE67-3346-FF8D8CB4D8AC}"/>
                </a:ext>
              </a:extLst>
            </p:cNvPr>
            <p:cNvSpPr/>
            <p:nvPr/>
          </p:nvSpPr>
          <p:spPr bwMode="auto">
            <a:xfrm rot="20199886">
              <a:off x="6447548" y="1898054"/>
              <a:ext cx="820645" cy="219483"/>
            </a:xfrm>
            <a:prstGeom prst="ellipse">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34" name="任意多边形: 形状 33">
              <a:extLst>
                <a:ext uri="{FF2B5EF4-FFF2-40B4-BE49-F238E27FC236}">
                  <a16:creationId xmlns:a16="http://schemas.microsoft.com/office/drawing/2014/main" id="{9F6EA382-135E-8326-CB8B-1DD21C272707}"/>
                </a:ext>
              </a:extLst>
            </p:cNvPr>
            <p:cNvSpPr/>
            <p:nvPr/>
          </p:nvSpPr>
          <p:spPr bwMode="auto">
            <a:xfrm>
              <a:off x="1487597" y="1998955"/>
              <a:ext cx="1264842" cy="575349"/>
            </a:xfrm>
            <a:custGeom>
              <a:avLst/>
              <a:gdLst>
                <a:gd name="connsiteX0" fmla="*/ 0 w 1259417"/>
                <a:gd name="connsiteY0" fmla="*/ 493183 h 552476"/>
                <a:gd name="connsiteX1" fmla="*/ 188384 w 1259417"/>
                <a:gd name="connsiteY1" fmla="*/ 552450 h 552476"/>
                <a:gd name="connsiteX2" fmla="*/ 436034 w 1259417"/>
                <a:gd name="connsiteY2" fmla="*/ 499533 h 552476"/>
                <a:gd name="connsiteX3" fmla="*/ 694267 w 1259417"/>
                <a:gd name="connsiteY3" fmla="*/ 410633 h 552476"/>
                <a:gd name="connsiteX4" fmla="*/ 910167 w 1259417"/>
                <a:gd name="connsiteY4" fmla="*/ 311150 h 552476"/>
                <a:gd name="connsiteX5" fmla="*/ 1079500 w 1259417"/>
                <a:gd name="connsiteY5" fmla="*/ 201083 h 552476"/>
                <a:gd name="connsiteX6" fmla="*/ 1221317 w 1259417"/>
                <a:gd name="connsiteY6" fmla="*/ 82550 h 552476"/>
                <a:gd name="connsiteX7" fmla="*/ 1259417 w 1259417"/>
                <a:gd name="connsiteY7" fmla="*/ 0 h 55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17" h="552476">
                  <a:moveTo>
                    <a:pt x="0" y="493183"/>
                  </a:moveTo>
                  <a:cubicBezTo>
                    <a:pt x="57856" y="522287"/>
                    <a:pt x="115712" y="551392"/>
                    <a:pt x="188384" y="552450"/>
                  </a:cubicBezTo>
                  <a:cubicBezTo>
                    <a:pt x="261056" y="553508"/>
                    <a:pt x="351720" y="523169"/>
                    <a:pt x="436034" y="499533"/>
                  </a:cubicBezTo>
                  <a:cubicBezTo>
                    <a:pt x="520348" y="475897"/>
                    <a:pt x="615245" y="442030"/>
                    <a:pt x="694267" y="410633"/>
                  </a:cubicBezTo>
                  <a:cubicBezTo>
                    <a:pt x="773289" y="379236"/>
                    <a:pt x="845962" y="346075"/>
                    <a:pt x="910167" y="311150"/>
                  </a:cubicBezTo>
                  <a:cubicBezTo>
                    <a:pt x="974372" y="276225"/>
                    <a:pt x="1027642" y="239183"/>
                    <a:pt x="1079500" y="201083"/>
                  </a:cubicBezTo>
                  <a:cubicBezTo>
                    <a:pt x="1131358" y="162983"/>
                    <a:pt x="1191331" y="116064"/>
                    <a:pt x="1221317" y="82550"/>
                  </a:cubicBezTo>
                  <a:cubicBezTo>
                    <a:pt x="1251303" y="49036"/>
                    <a:pt x="1255360" y="24518"/>
                    <a:pt x="1259417" y="0"/>
                  </a:cubicBezTo>
                </a:path>
              </a:pathLst>
            </a:custGeom>
            <a:noFill/>
            <a:ln w="4064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5" name="直接箭头连接符 34">
              <a:extLst>
                <a:ext uri="{FF2B5EF4-FFF2-40B4-BE49-F238E27FC236}">
                  <a16:creationId xmlns:a16="http://schemas.microsoft.com/office/drawing/2014/main" id="{9D26DAC5-E6E7-8637-206B-B426A6EA3D13}"/>
                </a:ext>
              </a:extLst>
            </p:cNvPr>
            <p:cNvCxnSpPr/>
            <p:nvPr/>
          </p:nvCxnSpPr>
          <p:spPr bwMode="auto">
            <a:xfrm flipH="1" flipV="1">
              <a:off x="6592471" y="2182152"/>
              <a:ext cx="887889" cy="1260809"/>
            </a:xfrm>
            <a:prstGeom prst="straightConnector1">
              <a:avLst/>
            </a:prstGeom>
            <a:solidFill>
              <a:schemeClr val="accent1"/>
            </a:solidFill>
            <a:ln w="38100" cap="flat" cmpd="sng" algn="ctr">
              <a:solidFill>
                <a:srgbClr val="0000CC"/>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任意多边形: 形状 35">
              <a:extLst>
                <a:ext uri="{FF2B5EF4-FFF2-40B4-BE49-F238E27FC236}">
                  <a16:creationId xmlns:a16="http://schemas.microsoft.com/office/drawing/2014/main" id="{C794E8A1-D768-794A-CA6D-BB6EB50C7C50}"/>
                </a:ext>
              </a:extLst>
            </p:cNvPr>
            <p:cNvSpPr/>
            <p:nvPr/>
          </p:nvSpPr>
          <p:spPr bwMode="auto">
            <a:xfrm>
              <a:off x="6317616" y="2008016"/>
              <a:ext cx="1279889" cy="550715"/>
            </a:xfrm>
            <a:custGeom>
              <a:avLst/>
              <a:gdLst>
                <a:gd name="connsiteX0" fmla="*/ 0 w 1259417"/>
                <a:gd name="connsiteY0" fmla="*/ 493183 h 552476"/>
                <a:gd name="connsiteX1" fmla="*/ 188384 w 1259417"/>
                <a:gd name="connsiteY1" fmla="*/ 552450 h 552476"/>
                <a:gd name="connsiteX2" fmla="*/ 436034 w 1259417"/>
                <a:gd name="connsiteY2" fmla="*/ 499533 h 552476"/>
                <a:gd name="connsiteX3" fmla="*/ 694267 w 1259417"/>
                <a:gd name="connsiteY3" fmla="*/ 410633 h 552476"/>
                <a:gd name="connsiteX4" fmla="*/ 910167 w 1259417"/>
                <a:gd name="connsiteY4" fmla="*/ 311150 h 552476"/>
                <a:gd name="connsiteX5" fmla="*/ 1079500 w 1259417"/>
                <a:gd name="connsiteY5" fmla="*/ 201083 h 552476"/>
                <a:gd name="connsiteX6" fmla="*/ 1221317 w 1259417"/>
                <a:gd name="connsiteY6" fmla="*/ 82550 h 552476"/>
                <a:gd name="connsiteX7" fmla="*/ 1259417 w 1259417"/>
                <a:gd name="connsiteY7" fmla="*/ 0 h 55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17" h="552476">
                  <a:moveTo>
                    <a:pt x="0" y="493183"/>
                  </a:moveTo>
                  <a:cubicBezTo>
                    <a:pt x="57856" y="522287"/>
                    <a:pt x="115712" y="551392"/>
                    <a:pt x="188384" y="552450"/>
                  </a:cubicBezTo>
                  <a:cubicBezTo>
                    <a:pt x="261056" y="553508"/>
                    <a:pt x="351720" y="523169"/>
                    <a:pt x="436034" y="499533"/>
                  </a:cubicBezTo>
                  <a:cubicBezTo>
                    <a:pt x="520348" y="475897"/>
                    <a:pt x="615245" y="442030"/>
                    <a:pt x="694267" y="410633"/>
                  </a:cubicBezTo>
                  <a:cubicBezTo>
                    <a:pt x="773289" y="379236"/>
                    <a:pt x="845962" y="346075"/>
                    <a:pt x="910167" y="311150"/>
                  </a:cubicBezTo>
                  <a:cubicBezTo>
                    <a:pt x="974372" y="276225"/>
                    <a:pt x="1027642" y="239183"/>
                    <a:pt x="1079500" y="201083"/>
                  </a:cubicBezTo>
                  <a:cubicBezTo>
                    <a:pt x="1131358" y="162983"/>
                    <a:pt x="1191331" y="116064"/>
                    <a:pt x="1221317" y="82550"/>
                  </a:cubicBezTo>
                  <a:cubicBezTo>
                    <a:pt x="1251303" y="49036"/>
                    <a:pt x="1255360" y="24518"/>
                    <a:pt x="1259417" y="0"/>
                  </a:cubicBezTo>
                </a:path>
              </a:pathLst>
            </a:custGeom>
            <a:noFill/>
            <a:ln w="4064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8" name="直接连接符 37">
              <a:extLst>
                <a:ext uri="{FF2B5EF4-FFF2-40B4-BE49-F238E27FC236}">
                  <a16:creationId xmlns:a16="http://schemas.microsoft.com/office/drawing/2014/main" id="{25BAEEC7-1198-9CFC-0D56-73465BCE5231}"/>
                </a:ext>
              </a:extLst>
            </p:cNvPr>
            <p:cNvCxnSpPr>
              <a:stCxn id="33" idx="6"/>
            </p:cNvCxnSpPr>
            <p:nvPr/>
          </p:nvCxnSpPr>
          <p:spPr bwMode="auto">
            <a:xfrm>
              <a:off x="7234630" y="1845263"/>
              <a:ext cx="251260" cy="1599064"/>
            </a:xfrm>
            <a:prstGeom prst="line">
              <a:avLst/>
            </a:prstGeom>
            <a:solidFill>
              <a:schemeClr val="accent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 name="对象 10">
              <a:extLst>
                <a:ext uri="{FF2B5EF4-FFF2-40B4-BE49-F238E27FC236}">
                  <a16:creationId xmlns:a16="http://schemas.microsoft.com/office/drawing/2014/main" id="{554655F2-2359-9B1B-48B9-B451B9296F1D}"/>
                </a:ext>
              </a:extLst>
            </p:cNvPr>
            <p:cNvGraphicFramePr>
              <a:graphicFrameLocks noChangeAspect="1"/>
            </p:cNvGraphicFramePr>
            <p:nvPr>
              <p:extLst>
                <p:ext uri="{D42A27DB-BD31-4B8C-83A1-F6EECF244321}">
                  <p14:modId xmlns:p14="http://schemas.microsoft.com/office/powerpoint/2010/main" val="3933710796"/>
                </p:ext>
              </p:extLst>
            </p:nvPr>
          </p:nvGraphicFramePr>
          <p:xfrm>
            <a:off x="774743" y="3270307"/>
            <a:ext cx="1587500" cy="608012"/>
          </p:xfrm>
          <a:graphic>
            <a:graphicData uri="http://schemas.openxmlformats.org/presentationml/2006/ole">
              <mc:AlternateContent xmlns:mc="http://schemas.openxmlformats.org/markup-compatibility/2006">
                <mc:Choice xmlns:v="urn:schemas-microsoft-com:vml" Requires="v">
                  <p:oleObj name="AxMath" r:id="rId18" imgW="1350360" imgH="518760" progId="Equation.AxMath">
                    <p:embed/>
                  </p:oleObj>
                </mc:Choice>
                <mc:Fallback>
                  <p:oleObj name="AxMath" r:id="rId18" imgW="1350360" imgH="518760" progId="Equation.AxMath">
                    <p:embed/>
                    <p:pic>
                      <p:nvPicPr>
                        <p:cNvPr id="22" name="对象 21">
                          <a:extLst>
                            <a:ext uri="{FF2B5EF4-FFF2-40B4-BE49-F238E27FC236}">
                              <a16:creationId xmlns:a16="http://schemas.microsoft.com/office/drawing/2014/main" id="{C2E51EB0-0C3C-492E-B921-99A0459F8A8E}"/>
                            </a:ext>
                          </a:extLst>
                        </p:cNvPr>
                        <p:cNvPicPr/>
                        <p:nvPr/>
                      </p:nvPicPr>
                      <p:blipFill>
                        <a:blip r:embed="rId19"/>
                        <a:stretch>
                          <a:fillRect/>
                        </a:stretch>
                      </p:blipFill>
                      <p:spPr>
                        <a:xfrm>
                          <a:off x="774743" y="3270307"/>
                          <a:ext cx="1587500" cy="608012"/>
                        </a:xfrm>
                        <a:prstGeom prst="rect">
                          <a:avLst/>
                        </a:prstGeom>
                      </p:spPr>
                    </p:pic>
                  </p:oleObj>
                </mc:Fallback>
              </mc:AlternateContent>
            </a:graphicData>
          </a:graphic>
        </p:graphicFrame>
        <p:sp>
          <p:nvSpPr>
            <p:cNvPr id="5" name="箭头: 燕尾形 4">
              <a:extLst>
                <a:ext uri="{FF2B5EF4-FFF2-40B4-BE49-F238E27FC236}">
                  <a16:creationId xmlns:a16="http://schemas.microsoft.com/office/drawing/2014/main" id="{00A44BCE-73B4-9F4A-ECD5-0FEB7F977CA0}"/>
                </a:ext>
              </a:extLst>
            </p:cNvPr>
            <p:cNvSpPr/>
            <p:nvPr/>
          </p:nvSpPr>
          <p:spPr bwMode="auto">
            <a:xfrm rot="1715695">
              <a:off x="3135466" y="3664781"/>
              <a:ext cx="1511953" cy="830762"/>
            </a:xfrm>
            <a:prstGeom prst="notchedRightArrow">
              <a:avLst>
                <a:gd name="adj1" fmla="val 50000"/>
                <a:gd name="adj2" fmla="val 5573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lang="en-US" altLang="zh-CN" sz="1800" b="0" i="0" dirty="0">
                  <a:solidFill>
                    <a:schemeClr val="bg1"/>
                  </a:solidFill>
                  <a:effectLst/>
                  <a:latin typeface="Arial" panose="020B0604020202020204" pitchFamily="34" charset="0"/>
                </a:rPr>
                <a:t>evolve</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6" name="等腰三角形 36">
              <a:extLst>
                <a:ext uri="{FF2B5EF4-FFF2-40B4-BE49-F238E27FC236}">
                  <a16:creationId xmlns:a16="http://schemas.microsoft.com/office/drawing/2014/main" id="{4B8C1242-2503-4E9C-898A-A99C106F54F8}"/>
                </a:ext>
              </a:extLst>
            </p:cNvPr>
            <p:cNvSpPr/>
            <p:nvPr/>
          </p:nvSpPr>
          <p:spPr bwMode="auto">
            <a:xfrm rot="8534798">
              <a:off x="5788557" y="4358102"/>
              <a:ext cx="479670" cy="1299030"/>
            </a:xfrm>
            <a:custGeom>
              <a:avLst/>
              <a:gdLst>
                <a:gd name="connsiteX0" fmla="*/ 0 w 361449"/>
                <a:gd name="connsiteY0" fmla="*/ 1310781 h 1310781"/>
                <a:gd name="connsiteX1" fmla="*/ 344826 w 361449"/>
                <a:gd name="connsiteY1" fmla="*/ 0 h 1310781"/>
                <a:gd name="connsiteX2" fmla="*/ 361449 w 361449"/>
                <a:gd name="connsiteY2" fmla="*/ 1310781 h 1310781"/>
                <a:gd name="connsiteX3" fmla="*/ 0 w 361449"/>
                <a:gd name="connsiteY3" fmla="*/ 1310781 h 1310781"/>
                <a:gd name="connsiteX0" fmla="*/ 0 w 344826"/>
                <a:gd name="connsiteY0" fmla="*/ 1310781 h 1310781"/>
                <a:gd name="connsiteX1" fmla="*/ 344826 w 344826"/>
                <a:gd name="connsiteY1" fmla="*/ 0 h 1310781"/>
                <a:gd name="connsiteX2" fmla="*/ 320242 w 344826"/>
                <a:gd name="connsiteY2" fmla="*/ 1182496 h 1310781"/>
                <a:gd name="connsiteX3" fmla="*/ 0 w 344826"/>
                <a:gd name="connsiteY3" fmla="*/ 1310781 h 1310781"/>
                <a:gd name="connsiteX0" fmla="*/ 0 w 322310"/>
                <a:gd name="connsiteY0" fmla="*/ 1292076 h 1292076"/>
                <a:gd name="connsiteX1" fmla="*/ 322310 w 322310"/>
                <a:gd name="connsiteY1" fmla="*/ 0 h 1292076"/>
                <a:gd name="connsiteX2" fmla="*/ 320242 w 322310"/>
                <a:gd name="connsiteY2" fmla="*/ 1163791 h 1292076"/>
                <a:gd name="connsiteX3" fmla="*/ 0 w 322310"/>
                <a:gd name="connsiteY3" fmla="*/ 1292076 h 1292076"/>
                <a:gd name="connsiteX0" fmla="*/ 0 w 329841"/>
                <a:gd name="connsiteY0" fmla="*/ 1286245 h 1286245"/>
                <a:gd name="connsiteX1" fmla="*/ 329841 w 329841"/>
                <a:gd name="connsiteY1" fmla="*/ 0 h 1286245"/>
                <a:gd name="connsiteX2" fmla="*/ 320242 w 329841"/>
                <a:gd name="connsiteY2" fmla="*/ 1157960 h 1286245"/>
                <a:gd name="connsiteX3" fmla="*/ 0 w 329841"/>
                <a:gd name="connsiteY3" fmla="*/ 1286245 h 1286245"/>
                <a:gd name="connsiteX0" fmla="*/ 0 w 433393"/>
                <a:gd name="connsiteY0" fmla="*/ 1041414 h 1157960"/>
                <a:gd name="connsiteX1" fmla="*/ 433393 w 433393"/>
                <a:gd name="connsiteY1" fmla="*/ 0 h 1157960"/>
                <a:gd name="connsiteX2" fmla="*/ 423794 w 433393"/>
                <a:gd name="connsiteY2" fmla="*/ 1157960 h 1157960"/>
                <a:gd name="connsiteX3" fmla="*/ 0 w 433393"/>
                <a:gd name="connsiteY3" fmla="*/ 1041414 h 1157960"/>
                <a:gd name="connsiteX0" fmla="*/ 0 w 433393"/>
                <a:gd name="connsiteY0" fmla="*/ 1041414 h 1276407"/>
                <a:gd name="connsiteX1" fmla="*/ 433393 w 433393"/>
                <a:gd name="connsiteY1" fmla="*/ 0 h 1276407"/>
                <a:gd name="connsiteX2" fmla="*/ 115226 w 433393"/>
                <a:gd name="connsiteY2" fmla="*/ 1276407 h 1276407"/>
                <a:gd name="connsiteX3" fmla="*/ 0 w 433393"/>
                <a:gd name="connsiteY3" fmla="*/ 1041414 h 1276407"/>
                <a:gd name="connsiteX0" fmla="*/ 475241 w 475241"/>
                <a:gd name="connsiteY0" fmla="*/ 1271102 h 1276407"/>
                <a:gd name="connsiteX1" fmla="*/ 318167 w 475241"/>
                <a:gd name="connsiteY1" fmla="*/ 0 h 1276407"/>
                <a:gd name="connsiteX2" fmla="*/ 0 w 475241"/>
                <a:gd name="connsiteY2" fmla="*/ 1276407 h 1276407"/>
                <a:gd name="connsiteX3" fmla="*/ 475241 w 475241"/>
                <a:gd name="connsiteY3" fmla="*/ 1271102 h 1276407"/>
                <a:gd name="connsiteX0" fmla="*/ 479670 w 479670"/>
                <a:gd name="connsiteY0" fmla="*/ 1271102 h 1289040"/>
                <a:gd name="connsiteX1" fmla="*/ 322596 w 479670"/>
                <a:gd name="connsiteY1" fmla="*/ 0 h 1289040"/>
                <a:gd name="connsiteX2" fmla="*/ 0 w 479670"/>
                <a:gd name="connsiteY2" fmla="*/ 1289040 h 1289040"/>
                <a:gd name="connsiteX3" fmla="*/ 479670 w 479670"/>
                <a:gd name="connsiteY3" fmla="*/ 1271102 h 1289040"/>
                <a:gd name="connsiteX0" fmla="*/ 479670 w 479670"/>
                <a:gd name="connsiteY0" fmla="*/ 1281092 h 1299030"/>
                <a:gd name="connsiteX1" fmla="*/ 306238 w 479670"/>
                <a:gd name="connsiteY1" fmla="*/ 0 h 1299030"/>
                <a:gd name="connsiteX2" fmla="*/ 0 w 479670"/>
                <a:gd name="connsiteY2" fmla="*/ 1299030 h 1299030"/>
                <a:gd name="connsiteX3" fmla="*/ 479670 w 479670"/>
                <a:gd name="connsiteY3" fmla="*/ 1281092 h 1299030"/>
              </a:gdLst>
              <a:ahLst/>
              <a:cxnLst>
                <a:cxn ang="0">
                  <a:pos x="connsiteX0" y="connsiteY0"/>
                </a:cxn>
                <a:cxn ang="0">
                  <a:pos x="connsiteX1" y="connsiteY1"/>
                </a:cxn>
                <a:cxn ang="0">
                  <a:pos x="connsiteX2" y="connsiteY2"/>
                </a:cxn>
                <a:cxn ang="0">
                  <a:pos x="connsiteX3" y="connsiteY3"/>
                </a:cxn>
              </a:cxnLst>
              <a:rect l="l" t="t" r="r" b="b"/>
              <a:pathLst>
                <a:path w="479670" h="1299030">
                  <a:moveTo>
                    <a:pt x="479670" y="1281092"/>
                  </a:moveTo>
                  <a:lnTo>
                    <a:pt x="306238" y="0"/>
                  </a:lnTo>
                  <a:cubicBezTo>
                    <a:pt x="305549" y="387930"/>
                    <a:pt x="689" y="911100"/>
                    <a:pt x="0" y="1299030"/>
                  </a:cubicBezTo>
                  <a:lnTo>
                    <a:pt x="479670" y="1281092"/>
                  </a:lnTo>
                  <a:close/>
                </a:path>
              </a:pathLst>
            </a:cu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pic>
          <p:nvPicPr>
            <p:cNvPr id="7" name="图形 6" descr="圆锥体 轮廓">
              <a:extLst>
                <a:ext uri="{FF2B5EF4-FFF2-40B4-BE49-F238E27FC236}">
                  <a16:creationId xmlns:a16="http://schemas.microsoft.com/office/drawing/2014/main" id="{000AC69A-77CC-CF33-8098-65F849DB0E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405080">
              <a:off x="5042644" y="3848498"/>
              <a:ext cx="2012749" cy="2006948"/>
            </a:xfrm>
            <a:prstGeom prst="rect">
              <a:avLst/>
            </a:prstGeom>
          </p:spPr>
        </p:pic>
        <p:cxnSp>
          <p:nvCxnSpPr>
            <p:cNvPr id="8" name="直接箭头连接符 7">
              <a:extLst>
                <a:ext uri="{FF2B5EF4-FFF2-40B4-BE49-F238E27FC236}">
                  <a16:creationId xmlns:a16="http://schemas.microsoft.com/office/drawing/2014/main" id="{A8C8A877-55FD-6C7C-5F22-C73345239F04}"/>
                </a:ext>
              </a:extLst>
            </p:cNvPr>
            <p:cNvCxnSpPr/>
            <p:nvPr/>
          </p:nvCxnSpPr>
          <p:spPr bwMode="auto">
            <a:xfrm flipH="1" flipV="1">
              <a:off x="5429992" y="4658778"/>
              <a:ext cx="931294" cy="909962"/>
            </a:xfrm>
            <a:prstGeom prst="straightConnector1">
              <a:avLst/>
            </a:prstGeom>
            <a:solidFill>
              <a:schemeClr val="accent1"/>
            </a:solidFill>
            <a:ln w="38100" cap="flat" cmpd="sng" algn="ctr">
              <a:solidFill>
                <a:srgbClr val="0000CC"/>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a:extLst>
                <a:ext uri="{FF2B5EF4-FFF2-40B4-BE49-F238E27FC236}">
                  <a16:creationId xmlns:a16="http://schemas.microsoft.com/office/drawing/2014/main" id="{6DA541EE-3EDD-CAFC-83C7-0958E57B5797}"/>
                </a:ext>
              </a:extLst>
            </p:cNvPr>
            <p:cNvCxnSpPr/>
            <p:nvPr/>
          </p:nvCxnSpPr>
          <p:spPr bwMode="auto">
            <a:xfrm flipH="1" flipV="1">
              <a:off x="5819670" y="4334407"/>
              <a:ext cx="541615" cy="1234332"/>
            </a:xfrm>
            <a:prstGeom prst="straightConnector1">
              <a:avLst/>
            </a:prstGeom>
            <a:solidFill>
              <a:schemeClr val="accent1"/>
            </a:solidFill>
            <a:ln w="381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对象 9">
              <a:extLst>
                <a:ext uri="{FF2B5EF4-FFF2-40B4-BE49-F238E27FC236}">
                  <a16:creationId xmlns:a16="http://schemas.microsoft.com/office/drawing/2014/main" id="{A8145EE2-4513-F229-B7C0-99C95CEFD152}"/>
                </a:ext>
              </a:extLst>
            </p:cNvPr>
            <p:cNvGraphicFramePr>
              <a:graphicFrameLocks noChangeAspect="1"/>
            </p:cNvGraphicFramePr>
            <p:nvPr>
              <p:extLst>
                <p:ext uri="{D42A27DB-BD31-4B8C-83A1-F6EECF244321}">
                  <p14:modId xmlns:p14="http://schemas.microsoft.com/office/powerpoint/2010/main" val="3438331812"/>
                </p:ext>
              </p:extLst>
            </p:nvPr>
          </p:nvGraphicFramePr>
          <p:xfrm>
            <a:off x="5924550" y="4057650"/>
            <a:ext cx="223838" cy="401638"/>
          </p:xfrm>
          <a:graphic>
            <a:graphicData uri="http://schemas.openxmlformats.org/presentationml/2006/ole">
              <mc:AlternateContent xmlns:mc="http://schemas.openxmlformats.org/markup-compatibility/2006">
                <mc:Choice xmlns:v="urn:schemas-microsoft-com:vml" Requires="v">
                  <p:oleObj name="AxMath" r:id="rId20" imgW="151920" imgH="270720" progId="Equation.AxMath">
                    <p:embed/>
                  </p:oleObj>
                </mc:Choice>
                <mc:Fallback>
                  <p:oleObj name="AxMath" r:id="rId20" imgW="151920" imgH="270720" progId="Equation.AxMath">
                    <p:embed/>
                    <p:pic>
                      <p:nvPicPr>
                        <p:cNvPr id="35" name="对象 34">
                          <a:extLst>
                            <a:ext uri="{FF2B5EF4-FFF2-40B4-BE49-F238E27FC236}">
                              <a16:creationId xmlns:a16="http://schemas.microsoft.com/office/drawing/2014/main" id="{7C592819-72C3-4BB0-49C5-8839A183ECBE}"/>
                            </a:ext>
                          </a:extLst>
                        </p:cNvPr>
                        <p:cNvPicPr/>
                        <p:nvPr/>
                      </p:nvPicPr>
                      <p:blipFill>
                        <a:blip r:embed="rId12"/>
                        <a:stretch>
                          <a:fillRect/>
                        </a:stretch>
                      </p:blipFill>
                      <p:spPr>
                        <a:xfrm>
                          <a:off x="5924550" y="4057650"/>
                          <a:ext cx="223838" cy="4016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02B2D6A-E182-CE9C-079D-8A96C2299047}"/>
                </a:ext>
              </a:extLst>
            </p:cNvPr>
            <p:cNvGraphicFramePr>
              <a:graphicFrameLocks noChangeAspect="1"/>
            </p:cNvGraphicFramePr>
            <p:nvPr>
              <p:extLst>
                <p:ext uri="{D42A27DB-BD31-4B8C-83A1-F6EECF244321}">
                  <p14:modId xmlns:p14="http://schemas.microsoft.com/office/powerpoint/2010/main" val="1750327107"/>
                </p:ext>
              </p:extLst>
            </p:nvPr>
          </p:nvGraphicFramePr>
          <p:xfrm>
            <a:off x="4784768" y="5065769"/>
            <a:ext cx="958850" cy="404813"/>
          </p:xfrm>
          <a:graphic>
            <a:graphicData uri="http://schemas.openxmlformats.org/presentationml/2006/ole">
              <mc:AlternateContent xmlns:mc="http://schemas.openxmlformats.org/markup-compatibility/2006">
                <mc:Choice xmlns:v="urn:schemas-microsoft-com:vml" Requires="v">
                  <p:oleObj name="AxMath" r:id="rId21" imgW="646920" imgH="274680" progId="Equation.AxMath">
                    <p:embed/>
                  </p:oleObj>
                </mc:Choice>
                <mc:Fallback>
                  <p:oleObj name="AxMath" r:id="rId21" imgW="646920" imgH="274680" progId="Equation.AxMath">
                    <p:embed/>
                    <p:pic>
                      <p:nvPicPr>
                        <p:cNvPr id="36" name="对象 35">
                          <a:extLst>
                            <a:ext uri="{FF2B5EF4-FFF2-40B4-BE49-F238E27FC236}">
                              <a16:creationId xmlns:a16="http://schemas.microsoft.com/office/drawing/2014/main" id="{3F7C6830-4BD3-C5F8-299B-D6042F39C531}"/>
                            </a:ext>
                          </a:extLst>
                        </p:cNvPr>
                        <p:cNvPicPr/>
                        <p:nvPr/>
                      </p:nvPicPr>
                      <p:blipFill>
                        <a:blip r:embed="rId17"/>
                        <a:stretch>
                          <a:fillRect/>
                        </a:stretch>
                      </p:blipFill>
                      <p:spPr>
                        <a:xfrm>
                          <a:off x="4784768" y="5065769"/>
                          <a:ext cx="958850" cy="404813"/>
                        </a:xfrm>
                        <a:prstGeom prst="rect">
                          <a:avLst/>
                        </a:prstGeom>
                      </p:spPr>
                    </p:pic>
                  </p:oleObj>
                </mc:Fallback>
              </mc:AlternateContent>
            </a:graphicData>
          </a:graphic>
        </p:graphicFrame>
        <p:cxnSp>
          <p:nvCxnSpPr>
            <p:cNvPr id="16" name="直接连接符 15">
              <a:extLst>
                <a:ext uri="{FF2B5EF4-FFF2-40B4-BE49-F238E27FC236}">
                  <a16:creationId xmlns:a16="http://schemas.microsoft.com/office/drawing/2014/main" id="{5599A478-F805-5C4F-FE92-C0195D14F134}"/>
                </a:ext>
              </a:extLst>
            </p:cNvPr>
            <p:cNvCxnSpPr/>
            <p:nvPr/>
          </p:nvCxnSpPr>
          <p:spPr bwMode="auto">
            <a:xfrm flipH="1">
              <a:off x="5449626" y="4345008"/>
              <a:ext cx="370044" cy="3162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任意多边形: 形状 16">
              <a:extLst>
                <a:ext uri="{FF2B5EF4-FFF2-40B4-BE49-F238E27FC236}">
                  <a16:creationId xmlns:a16="http://schemas.microsoft.com/office/drawing/2014/main" id="{9C13CD66-C98C-DDCA-5DE1-D72F8F53BBB1}"/>
                </a:ext>
              </a:extLst>
            </p:cNvPr>
            <p:cNvSpPr/>
            <p:nvPr/>
          </p:nvSpPr>
          <p:spPr bwMode="auto">
            <a:xfrm>
              <a:off x="5193598" y="4110181"/>
              <a:ext cx="1284727" cy="575349"/>
            </a:xfrm>
            <a:custGeom>
              <a:avLst/>
              <a:gdLst>
                <a:gd name="connsiteX0" fmla="*/ 0 w 1259417"/>
                <a:gd name="connsiteY0" fmla="*/ 493183 h 552476"/>
                <a:gd name="connsiteX1" fmla="*/ 188384 w 1259417"/>
                <a:gd name="connsiteY1" fmla="*/ 552450 h 552476"/>
                <a:gd name="connsiteX2" fmla="*/ 436034 w 1259417"/>
                <a:gd name="connsiteY2" fmla="*/ 499533 h 552476"/>
                <a:gd name="connsiteX3" fmla="*/ 694267 w 1259417"/>
                <a:gd name="connsiteY3" fmla="*/ 410633 h 552476"/>
                <a:gd name="connsiteX4" fmla="*/ 910167 w 1259417"/>
                <a:gd name="connsiteY4" fmla="*/ 311150 h 552476"/>
                <a:gd name="connsiteX5" fmla="*/ 1079500 w 1259417"/>
                <a:gd name="connsiteY5" fmla="*/ 201083 h 552476"/>
                <a:gd name="connsiteX6" fmla="*/ 1221317 w 1259417"/>
                <a:gd name="connsiteY6" fmla="*/ 82550 h 552476"/>
                <a:gd name="connsiteX7" fmla="*/ 1259417 w 1259417"/>
                <a:gd name="connsiteY7" fmla="*/ 0 h 55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17" h="552476">
                  <a:moveTo>
                    <a:pt x="0" y="493183"/>
                  </a:moveTo>
                  <a:cubicBezTo>
                    <a:pt x="57856" y="522287"/>
                    <a:pt x="115712" y="551392"/>
                    <a:pt x="188384" y="552450"/>
                  </a:cubicBezTo>
                  <a:cubicBezTo>
                    <a:pt x="261056" y="553508"/>
                    <a:pt x="351720" y="523169"/>
                    <a:pt x="436034" y="499533"/>
                  </a:cubicBezTo>
                  <a:cubicBezTo>
                    <a:pt x="520348" y="475897"/>
                    <a:pt x="615245" y="442030"/>
                    <a:pt x="694267" y="410633"/>
                  </a:cubicBezTo>
                  <a:cubicBezTo>
                    <a:pt x="773289" y="379236"/>
                    <a:pt x="845962" y="346075"/>
                    <a:pt x="910167" y="311150"/>
                  </a:cubicBezTo>
                  <a:cubicBezTo>
                    <a:pt x="974372" y="276225"/>
                    <a:pt x="1027642" y="239183"/>
                    <a:pt x="1079500" y="201083"/>
                  </a:cubicBezTo>
                  <a:cubicBezTo>
                    <a:pt x="1131358" y="162983"/>
                    <a:pt x="1191331" y="116064"/>
                    <a:pt x="1221317" y="82550"/>
                  </a:cubicBezTo>
                  <a:cubicBezTo>
                    <a:pt x="1251303" y="49036"/>
                    <a:pt x="1255360" y="24518"/>
                    <a:pt x="1259417" y="0"/>
                  </a:cubicBezTo>
                </a:path>
              </a:pathLst>
            </a:custGeom>
            <a:noFill/>
            <a:ln w="4064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pic>
          <p:nvPicPr>
            <p:cNvPr id="21" name="图形 20" descr="关闭 纯色填充">
              <a:extLst>
                <a:ext uri="{FF2B5EF4-FFF2-40B4-BE49-F238E27FC236}">
                  <a16:creationId xmlns:a16="http://schemas.microsoft.com/office/drawing/2014/main" id="{D7F42F3F-4ABC-5648-090B-E33814B379E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46886" y="2305361"/>
              <a:ext cx="914400" cy="914400"/>
            </a:xfrm>
            <a:prstGeom prst="rect">
              <a:avLst/>
            </a:prstGeom>
          </p:spPr>
        </p:pic>
        <p:cxnSp>
          <p:nvCxnSpPr>
            <p:cNvPr id="44" name="直接箭头连接符 43">
              <a:extLst>
                <a:ext uri="{FF2B5EF4-FFF2-40B4-BE49-F238E27FC236}">
                  <a16:creationId xmlns:a16="http://schemas.microsoft.com/office/drawing/2014/main" id="{0C931F47-8B80-619A-56FE-643C4EDE3440}"/>
                </a:ext>
              </a:extLst>
            </p:cNvPr>
            <p:cNvCxnSpPr>
              <a:cxnSpLocks/>
            </p:cNvCxnSpPr>
            <p:nvPr/>
          </p:nvCxnSpPr>
          <p:spPr bwMode="auto">
            <a:xfrm flipH="1">
              <a:off x="1301548" y="2538069"/>
              <a:ext cx="578751" cy="167870"/>
            </a:xfrm>
            <a:prstGeom prst="straightConnector1">
              <a:avLst/>
            </a:prstGeom>
            <a:solidFill>
              <a:schemeClr val="accent1"/>
            </a:solidFill>
            <a:ln w="38100" cap="flat" cmpd="sng" algn="ctr">
              <a:solidFill>
                <a:srgbClr val="40B84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灯片编号占位符 12">
            <a:extLst>
              <a:ext uri="{FF2B5EF4-FFF2-40B4-BE49-F238E27FC236}">
                <a16:creationId xmlns:a16="http://schemas.microsoft.com/office/drawing/2014/main" id="{57B1A2F2-EE3E-EE20-00ED-305570B40035}"/>
              </a:ext>
            </a:extLst>
          </p:cNvPr>
          <p:cNvSpPr>
            <a:spLocks noGrp="1"/>
          </p:cNvSpPr>
          <p:nvPr>
            <p:ph type="sldNum" sz="quarter" idx="10"/>
          </p:nvPr>
        </p:nvSpPr>
        <p:spPr/>
        <p:txBody>
          <a:bodyPr/>
          <a:lstStyle/>
          <a:p>
            <a:fld id="{6555F715-00A2-473B-A4E8-D5771EBCED9A}" type="slidenum">
              <a:rPr lang="zh-CN" altLang="en-US" smtClean="0"/>
              <a:pPr/>
              <a:t>30</a:t>
            </a:fld>
            <a:endParaRPr lang="zh-CN" altLang="en-US" dirty="0"/>
          </a:p>
        </p:txBody>
      </p:sp>
    </p:spTree>
    <p:extLst>
      <p:ext uri="{BB962C8B-B14F-4D97-AF65-F5344CB8AC3E}">
        <p14:creationId xmlns:p14="http://schemas.microsoft.com/office/powerpoint/2010/main" val="233746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E39F9E4-B701-0788-1E89-E4106C1F2D55}"/>
              </a:ext>
            </a:extLst>
          </p:cNvPr>
          <p:cNvGrpSpPr/>
          <p:nvPr/>
        </p:nvGrpSpPr>
        <p:grpSpPr>
          <a:xfrm>
            <a:off x="973466" y="4638272"/>
            <a:ext cx="7197063" cy="2100421"/>
            <a:chOff x="673544" y="3996556"/>
            <a:chExt cx="7197063" cy="2100421"/>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12C631-2C73-7039-C6D0-70A699A5F632}"/>
                    </a:ext>
                  </a:extLst>
                </p:cNvPr>
                <p:cNvSpPr txBox="1"/>
                <p:nvPr/>
              </p:nvSpPr>
              <p:spPr>
                <a:xfrm>
                  <a:off x="3475244" y="5727645"/>
                  <a:ext cx="1583674" cy="369332"/>
                </a:xfrm>
                <a:prstGeom prst="rect">
                  <a:avLst/>
                </a:prstGeom>
                <a:noFill/>
              </p:spPr>
              <p:txBody>
                <a:bodyPr wrap="square">
                  <a:spAutoFit/>
                </a:bodyPr>
                <a:lstStyle/>
                <a:p>
                  <a:pPr algn="ct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acc>
                            <m:accPr>
                              <m:chr m:val="⃑"/>
                              <m:ctrlPr>
                                <a:rPr lang="en-US" altLang="zh-CN" sz="1800" i="1" smtClean="0">
                                  <a:latin typeface="Cambria Math" panose="02040503050406030204" pitchFamily="18" charset="0"/>
                                  <a:ea typeface="黑体" panose="02010609060101010101" pitchFamily="49" charset="-122"/>
                                </a:rPr>
                              </m:ctrlPr>
                            </m:accPr>
                            <m:e>
                              <m:r>
                                <a:rPr lang="el-GR" altLang="zh-CN" sz="1800" b="0" i="1" smtClean="0">
                                  <a:latin typeface="Cambria Math" panose="02040503050406030204" pitchFamily="18" charset="0"/>
                                  <a:ea typeface="黑体" panose="02010609060101010101" pitchFamily="49" charset="-122"/>
                                </a:rPr>
                                <m:t>𝜔</m:t>
                              </m:r>
                            </m:e>
                          </m:acc>
                        </m:e>
                        <m:sub>
                          <m:r>
                            <m:rPr>
                              <m:sty m:val="p"/>
                            </m:rPr>
                            <a:rPr lang="en-US" altLang="zh-CN" sz="1800" b="0" i="0" smtClean="0">
                              <a:latin typeface="Cambria Math" panose="02040503050406030204" pitchFamily="18" charset="0"/>
                              <a:ea typeface="黑体" panose="02010609060101010101" pitchFamily="49" charset="-122"/>
                            </a:rPr>
                            <m:t>T</m:t>
                          </m:r>
                        </m:sub>
                      </m:sSub>
                    </m:oMath>
                  </a14:m>
                  <a:r>
                    <a:rPr lang="zh-CN" altLang="en-US" sz="1800" dirty="0">
                      <a:latin typeface="Arial" panose="020B0604020202020204" pitchFamily="34" charset="0"/>
                      <a:ea typeface="黑体" panose="02010609060101010101" pitchFamily="49" charset="-122"/>
                    </a:rPr>
                    <a:t>对</a:t>
                  </a:r>
                  <a14:m>
                    <m:oMath xmlns:m="http://schemas.openxmlformats.org/officeDocument/2006/math">
                      <m:acc>
                        <m:accPr>
                          <m:chr m:val="⃑"/>
                          <m:ctrlPr>
                            <a:rPr lang="zh-CN" altLang="en-US" sz="180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𝑠</m:t>
                          </m:r>
                        </m:e>
                      </m:acc>
                    </m:oMath>
                  </a14:m>
                  <a:r>
                    <a:rPr lang="zh-CN" altLang="en-US" sz="1800" dirty="0">
                      <a:latin typeface="+mn-ea"/>
                      <a:ea typeface="+mn-ea"/>
                    </a:rPr>
                    <a:t>的影响</a:t>
                  </a:r>
                </a:p>
              </p:txBody>
            </p:sp>
          </mc:Choice>
          <mc:Fallback xmlns="">
            <p:sp>
              <p:nvSpPr>
                <p:cNvPr id="10" name="文本框 9">
                  <a:extLst>
                    <a:ext uri="{FF2B5EF4-FFF2-40B4-BE49-F238E27FC236}">
                      <a16:creationId xmlns:a16="http://schemas.microsoft.com/office/drawing/2014/main" id="{2012C631-2C73-7039-C6D0-70A699A5F632}"/>
                    </a:ext>
                  </a:extLst>
                </p:cNvPr>
                <p:cNvSpPr txBox="1">
                  <a:spLocks noRot="1" noChangeAspect="1" noMove="1" noResize="1" noEditPoints="1" noAdjustHandles="1" noChangeArrowheads="1" noChangeShapeType="1" noTextEdit="1"/>
                </p:cNvSpPr>
                <p:nvPr/>
              </p:nvSpPr>
              <p:spPr>
                <a:xfrm>
                  <a:off x="3475244" y="5727645"/>
                  <a:ext cx="1583674" cy="369332"/>
                </a:xfrm>
                <a:prstGeom prst="rect">
                  <a:avLst/>
                </a:prstGeom>
                <a:blipFill>
                  <a:blip r:embed="rId3"/>
                  <a:stretch>
                    <a:fillRect t="-13333" r="-385" b="-23333"/>
                  </a:stretch>
                </a:blipFill>
              </p:spPr>
              <p:txBody>
                <a:bodyPr/>
                <a:lstStyle/>
                <a:p>
                  <a:r>
                    <a:rPr lang="zh-CN" altLang="en-US">
                      <a:noFill/>
                    </a:rPr>
                    <a:t> </a:t>
                  </a:r>
                </a:p>
              </p:txBody>
            </p:sp>
          </mc:Fallback>
        </mc:AlternateContent>
        <p:sp>
          <p:nvSpPr>
            <p:cNvPr id="16" name="等腰三角形 36">
              <a:extLst>
                <a:ext uri="{FF2B5EF4-FFF2-40B4-BE49-F238E27FC236}">
                  <a16:creationId xmlns:a16="http://schemas.microsoft.com/office/drawing/2014/main" id="{E7EC91C2-6BED-0B36-E8E9-3CB9EFBD0683}"/>
                </a:ext>
              </a:extLst>
            </p:cNvPr>
            <p:cNvSpPr/>
            <p:nvPr/>
          </p:nvSpPr>
          <p:spPr bwMode="auto">
            <a:xfrm rot="8534798">
              <a:off x="6603771" y="4506160"/>
              <a:ext cx="479670" cy="1299030"/>
            </a:xfrm>
            <a:custGeom>
              <a:avLst/>
              <a:gdLst>
                <a:gd name="connsiteX0" fmla="*/ 0 w 361449"/>
                <a:gd name="connsiteY0" fmla="*/ 1310781 h 1310781"/>
                <a:gd name="connsiteX1" fmla="*/ 344826 w 361449"/>
                <a:gd name="connsiteY1" fmla="*/ 0 h 1310781"/>
                <a:gd name="connsiteX2" fmla="*/ 361449 w 361449"/>
                <a:gd name="connsiteY2" fmla="*/ 1310781 h 1310781"/>
                <a:gd name="connsiteX3" fmla="*/ 0 w 361449"/>
                <a:gd name="connsiteY3" fmla="*/ 1310781 h 1310781"/>
                <a:gd name="connsiteX0" fmla="*/ 0 w 344826"/>
                <a:gd name="connsiteY0" fmla="*/ 1310781 h 1310781"/>
                <a:gd name="connsiteX1" fmla="*/ 344826 w 344826"/>
                <a:gd name="connsiteY1" fmla="*/ 0 h 1310781"/>
                <a:gd name="connsiteX2" fmla="*/ 320242 w 344826"/>
                <a:gd name="connsiteY2" fmla="*/ 1182496 h 1310781"/>
                <a:gd name="connsiteX3" fmla="*/ 0 w 344826"/>
                <a:gd name="connsiteY3" fmla="*/ 1310781 h 1310781"/>
                <a:gd name="connsiteX0" fmla="*/ 0 w 322310"/>
                <a:gd name="connsiteY0" fmla="*/ 1292076 h 1292076"/>
                <a:gd name="connsiteX1" fmla="*/ 322310 w 322310"/>
                <a:gd name="connsiteY1" fmla="*/ 0 h 1292076"/>
                <a:gd name="connsiteX2" fmla="*/ 320242 w 322310"/>
                <a:gd name="connsiteY2" fmla="*/ 1163791 h 1292076"/>
                <a:gd name="connsiteX3" fmla="*/ 0 w 322310"/>
                <a:gd name="connsiteY3" fmla="*/ 1292076 h 1292076"/>
                <a:gd name="connsiteX0" fmla="*/ 0 w 329841"/>
                <a:gd name="connsiteY0" fmla="*/ 1286245 h 1286245"/>
                <a:gd name="connsiteX1" fmla="*/ 329841 w 329841"/>
                <a:gd name="connsiteY1" fmla="*/ 0 h 1286245"/>
                <a:gd name="connsiteX2" fmla="*/ 320242 w 329841"/>
                <a:gd name="connsiteY2" fmla="*/ 1157960 h 1286245"/>
                <a:gd name="connsiteX3" fmla="*/ 0 w 329841"/>
                <a:gd name="connsiteY3" fmla="*/ 1286245 h 1286245"/>
                <a:gd name="connsiteX0" fmla="*/ 0 w 433393"/>
                <a:gd name="connsiteY0" fmla="*/ 1041414 h 1157960"/>
                <a:gd name="connsiteX1" fmla="*/ 433393 w 433393"/>
                <a:gd name="connsiteY1" fmla="*/ 0 h 1157960"/>
                <a:gd name="connsiteX2" fmla="*/ 423794 w 433393"/>
                <a:gd name="connsiteY2" fmla="*/ 1157960 h 1157960"/>
                <a:gd name="connsiteX3" fmla="*/ 0 w 433393"/>
                <a:gd name="connsiteY3" fmla="*/ 1041414 h 1157960"/>
                <a:gd name="connsiteX0" fmla="*/ 0 w 433393"/>
                <a:gd name="connsiteY0" fmla="*/ 1041414 h 1276407"/>
                <a:gd name="connsiteX1" fmla="*/ 433393 w 433393"/>
                <a:gd name="connsiteY1" fmla="*/ 0 h 1276407"/>
                <a:gd name="connsiteX2" fmla="*/ 115226 w 433393"/>
                <a:gd name="connsiteY2" fmla="*/ 1276407 h 1276407"/>
                <a:gd name="connsiteX3" fmla="*/ 0 w 433393"/>
                <a:gd name="connsiteY3" fmla="*/ 1041414 h 1276407"/>
                <a:gd name="connsiteX0" fmla="*/ 475241 w 475241"/>
                <a:gd name="connsiteY0" fmla="*/ 1271102 h 1276407"/>
                <a:gd name="connsiteX1" fmla="*/ 318167 w 475241"/>
                <a:gd name="connsiteY1" fmla="*/ 0 h 1276407"/>
                <a:gd name="connsiteX2" fmla="*/ 0 w 475241"/>
                <a:gd name="connsiteY2" fmla="*/ 1276407 h 1276407"/>
                <a:gd name="connsiteX3" fmla="*/ 475241 w 475241"/>
                <a:gd name="connsiteY3" fmla="*/ 1271102 h 1276407"/>
                <a:gd name="connsiteX0" fmla="*/ 479670 w 479670"/>
                <a:gd name="connsiteY0" fmla="*/ 1271102 h 1289040"/>
                <a:gd name="connsiteX1" fmla="*/ 322596 w 479670"/>
                <a:gd name="connsiteY1" fmla="*/ 0 h 1289040"/>
                <a:gd name="connsiteX2" fmla="*/ 0 w 479670"/>
                <a:gd name="connsiteY2" fmla="*/ 1289040 h 1289040"/>
                <a:gd name="connsiteX3" fmla="*/ 479670 w 479670"/>
                <a:gd name="connsiteY3" fmla="*/ 1271102 h 1289040"/>
                <a:gd name="connsiteX0" fmla="*/ 479670 w 479670"/>
                <a:gd name="connsiteY0" fmla="*/ 1281092 h 1299030"/>
                <a:gd name="connsiteX1" fmla="*/ 306238 w 479670"/>
                <a:gd name="connsiteY1" fmla="*/ 0 h 1299030"/>
                <a:gd name="connsiteX2" fmla="*/ 0 w 479670"/>
                <a:gd name="connsiteY2" fmla="*/ 1299030 h 1299030"/>
                <a:gd name="connsiteX3" fmla="*/ 479670 w 479670"/>
                <a:gd name="connsiteY3" fmla="*/ 1281092 h 1299030"/>
              </a:gdLst>
              <a:ahLst/>
              <a:cxnLst>
                <a:cxn ang="0">
                  <a:pos x="connsiteX0" y="connsiteY0"/>
                </a:cxn>
                <a:cxn ang="0">
                  <a:pos x="connsiteX1" y="connsiteY1"/>
                </a:cxn>
                <a:cxn ang="0">
                  <a:pos x="connsiteX2" y="connsiteY2"/>
                </a:cxn>
                <a:cxn ang="0">
                  <a:pos x="connsiteX3" y="connsiteY3"/>
                </a:cxn>
              </a:cxnLst>
              <a:rect l="l" t="t" r="r" b="b"/>
              <a:pathLst>
                <a:path w="479670" h="1299030">
                  <a:moveTo>
                    <a:pt x="479670" y="1281092"/>
                  </a:moveTo>
                  <a:lnTo>
                    <a:pt x="306238" y="0"/>
                  </a:lnTo>
                  <a:cubicBezTo>
                    <a:pt x="305549" y="387930"/>
                    <a:pt x="689" y="911100"/>
                    <a:pt x="0" y="1299030"/>
                  </a:cubicBezTo>
                  <a:lnTo>
                    <a:pt x="479670" y="1281092"/>
                  </a:lnTo>
                  <a:close/>
                </a:path>
              </a:pathLst>
            </a:cu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pic>
          <p:nvPicPr>
            <p:cNvPr id="19" name="图形 18" descr="圆锥体 轮廓">
              <a:extLst>
                <a:ext uri="{FF2B5EF4-FFF2-40B4-BE49-F238E27FC236}">
                  <a16:creationId xmlns:a16="http://schemas.microsoft.com/office/drawing/2014/main" id="{DA119C83-BAA5-022A-A581-BA190CE5D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05080">
              <a:off x="5857858" y="3996556"/>
              <a:ext cx="2012749" cy="2006948"/>
            </a:xfrm>
            <a:prstGeom prst="rect">
              <a:avLst/>
            </a:prstGeom>
          </p:spPr>
        </p:pic>
        <p:sp>
          <p:nvSpPr>
            <p:cNvPr id="20" name="等腰三角形 36">
              <a:extLst>
                <a:ext uri="{FF2B5EF4-FFF2-40B4-BE49-F238E27FC236}">
                  <a16:creationId xmlns:a16="http://schemas.microsoft.com/office/drawing/2014/main" id="{EFA84993-F781-BE9A-9949-68A2D195C83A}"/>
                </a:ext>
              </a:extLst>
            </p:cNvPr>
            <p:cNvSpPr/>
            <p:nvPr/>
          </p:nvSpPr>
          <p:spPr bwMode="auto">
            <a:xfrm rot="8534798">
              <a:off x="1557128" y="4459406"/>
              <a:ext cx="329841" cy="1286245"/>
            </a:xfrm>
            <a:custGeom>
              <a:avLst/>
              <a:gdLst>
                <a:gd name="connsiteX0" fmla="*/ 0 w 361449"/>
                <a:gd name="connsiteY0" fmla="*/ 1310781 h 1310781"/>
                <a:gd name="connsiteX1" fmla="*/ 344826 w 361449"/>
                <a:gd name="connsiteY1" fmla="*/ 0 h 1310781"/>
                <a:gd name="connsiteX2" fmla="*/ 361449 w 361449"/>
                <a:gd name="connsiteY2" fmla="*/ 1310781 h 1310781"/>
                <a:gd name="connsiteX3" fmla="*/ 0 w 361449"/>
                <a:gd name="connsiteY3" fmla="*/ 1310781 h 1310781"/>
                <a:gd name="connsiteX0" fmla="*/ 0 w 344826"/>
                <a:gd name="connsiteY0" fmla="*/ 1310781 h 1310781"/>
                <a:gd name="connsiteX1" fmla="*/ 344826 w 344826"/>
                <a:gd name="connsiteY1" fmla="*/ 0 h 1310781"/>
                <a:gd name="connsiteX2" fmla="*/ 320242 w 344826"/>
                <a:gd name="connsiteY2" fmla="*/ 1182496 h 1310781"/>
                <a:gd name="connsiteX3" fmla="*/ 0 w 344826"/>
                <a:gd name="connsiteY3" fmla="*/ 1310781 h 1310781"/>
                <a:gd name="connsiteX0" fmla="*/ 0 w 322310"/>
                <a:gd name="connsiteY0" fmla="*/ 1292076 h 1292076"/>
                <a:gd name="connsiteX1" fmla="*/ 322310 w 322310"/>
                <a:gd name="connsiteY1" fmla="*/ 0 h 1292076"/>
                <a:gd name="connsiteX2" fmla="*/ 320242 w 322310"/>
                <a:gd name="connsiteY2" fmla="*/ 1163791 h 1292076"/>
                <a:gd name="connsiteX3" fmla="*/ 0 w 322310"/>
                <a:gd name="connsiteY3" fmla="*/ 1292076 h 1292076"/>
                <a:gd name="connsiteX0" fmla="*/ 0 w 329841"/>
                <a:gd name="connsiteY0" fmla="*/ 1286245 h 1286245"/>
                <a:gd name="connsiteX1" fmla="*/ 329841 w 329841"/>
                <a:gd name="connsiteY1" fmla="*/ 0 h 1286245"/>
                <a:gd name="connsiteX2" fmla="*/ 320242 w 329841"/>
                <a:gd name="connsiteY2" fmla="*/ 1157960 h 1286245"/>
                <a:gd name="connsiteX3" fmla="*/ 0 w 329841"/>
                <a:gd name="connsiteY3" fmla="*/ 1286245 h 1286245"/>
              </a:gdLst>
              <a:ahLst/>
              <a:cxnLst>
                <a:cxn ang="0">
                  <a:pos x="connsiteX0" y="connsiteY0"/>
                </a:cxn>
                <a:cxn ang="0">
                  <a:pos x="connsiteX1" y="connsiteY1"/>
                </a:cxn>
                <a:cxn ang="0">
                  <a:pos x="connsiteX2" y="connsiteY2"/>
                </a:cxn>
                <a:cxn ang="0">
                  <a:pos x="connsiteX3" y="connsiteY3"/>
                </a:cxn>
              </a:cxnLst>
              <a:rect l="l" t="t" r="r" b="b"/>
              <a:pathLst>
                <a:path w="329841" h="1286245">
                  <a:moveTo>
                    <a:pt x="0" y="1286245"/>
                  </a:moveTo>
                  <a:lnTo>
                    <a:pt x="329841" y="0"/>
                  </a:lnTo>
                  <a:cubicBezTo>
                    <a:pt x="329152" y="387930"/>
                    <a:pt x="320931" y="770030"/>
                    <a:pt x="320242" y="1157960"/>
                  </a:cubicBezTo>
                  <a:lnTo>
                    <a:pt x="0" y="1286245"/>
                  </a:lnTo>
                  <a:close/>
                </a:path>
              </a:pathLst>
            </a:cu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22" name="对象 21">
                  <a:extLst>
                    <a:ext uri="{FF2B5EF4-FFF2-40B4-BE49-F238E27FC236}">
                      <a16:creationId xmlns:a16="http://schemas.microsoft.com/office/drawing/2014/main" id="{C2E51EB0-0C3C-492E-B921-99A0459F8A8E}"/>
                    </a:ext>
                  </a:extLst>
                </p:cNvPr>
                <p:cNvGraphicFramePr>
                  <a:graphicFrameLocks noChangeAspect="1"/>
                </p:cNvGraphicFramePr>
                <p:nvPr>
                  <p:extLst>
                    <p:ext uri="{D42A27DB-BD31-4B8C-83A1-F6EECF244321}">
                      <p14:modId xmlns:p14="http://schemas.microsoft.com/office/powerpoint/2010/main" val="2740078592"/>
                    </p:ext>
                  </p:extLst>
                </p:nvPr>
              </p:nvGraphicFramePr>
              <p:xfrm>
                <a:off x="2157528" y="4133484"/>
                <a:ext cx="1544638" cy="763588"/>
              </p:xfrm>
              <a:graphic>
                <a:graphicData uri="http://schemas.openxmlformats.org/presentationml/2006/ole">
                  <mc:AlternateContent>
                    <mc:Choice xmlns:v="urn:schemas-microsoft-com:vml" Requires="v">
                      <p:oleObj name="AxMath" r:id="rId6" imgW="1050840" imgH="518760" progId="Equation.AxMath">
                        <p:embed/>
                      </p:oleObj>
                    </mc:Choice>
                    <mc:Fallback>
                      <p:oleObj name="AxMath" r:id="rId6" imgW="1050840" imgH="518760" progId="Equation.AxMath">
                        <p:embed/>
                        <p:pic>
                          <p:nvPicPr>
                            <p:cNvPr id="17" name="对象 16">
                              <a:extLst>
                                <a:ext uri="{FF2B5EF4-FFF2-40B4-BE49-F238E27FC236}">
                                  <a16:creationId xmlns:a16="http://schemas.microsoft.com/office/drawing/2014/main" id="{81BDADA3-1C84-1335-1782-A989E6581BFE}"/>
                                </a:ext>
                              </a:extLst>
                            </p:cNvPr>
                            <p:cNvPicPr/>
                            <p:nvPr/>
                          </p:nvPicPr>
                          <p:blipFill>
                            <a:blip r:embed="rId7"/>
                            <a:stretch>
                              <a:fillRect/>
                            </a:stretch>
                          </p:blipFill>
                          <p:spPr>
                            <a:xfrm>
                              <a:off x="2157528" y="4133484"/>
                              <a:ext cx="1544638" cy="763588"/>
                            </a:xfrm>
                            <a:prstGeom prst="rect">
                              <a:avLst/>
                            </a:prstGeom>
                          </p:spPr>
                        </p:pic>
                      </p:oleObj>
                    </mc:Fallback>
                  </mc:AlternateContent>
                </a:graphicData>
              </a:graphic>
            </p:graphicFrame>
          </mc:Choice>
          <mc:Fallback xmlns="">
            <p:graphicFrame>
              <p:nvGraphicFramePr>
                <p:cNvPr id="22" name="对象 21">
                  <a:extLst>
                    <a:ext uri="{FF2B5EF4-FFF2-40B4-BE49-F238E27FC236}">
                      <a16:creationId xmlns:a16="http://schemas.microsoft.com/office/drawing/2014/main" id="{C2E51EB0-0C3C-492E-B921-99A0459F8A8E}"/>
                    </a:ext>
                  </a:extLst>
                </p:cNvPr>
                <p:cNvGraphicFramePr>
                  <a:graphicFrameLocks noChangeAspect="1"/>
                </p:cNvGraphicFramePr>
                <p:nvPr>
                  <p:extLst>
                    <p:ext uri="{D42A27DB-BD31-4B8C-83A1-F6EECF244321}">
                      <p14:modId xmlns:p14="http://schemas.microsoft.com/office/powerpoint/2010/main" val="953768507"/>
                    </p:ext>
                  </p:extLst>
                </p:nvPr>
              </p:nvGraphicFramePr>
              <p:xfrm>
                <a:off x="2175224" y="4195777"/>
                <a:ext cx="1509713" cy="639763"/>
              </p:xfrm>
              <a:graphic>
                <a:graphicData uri="http://schemas.openxmlformats.org/presentationml/2006/ole">
                  <mc:AlternateContent>
                    <mc:Choice xmlns:v="urn:schemas-microsoft-com:vml" Requires="v">
                      <p:oleObj name="AxMath" r:id="rId8" imgW="1026720" imgH="435240" progId="Equation.AxMath">
                        <p:embed/>
                      </p:oleObj>
                    </mc:Choice>
                    <mc:Fallback>
                      <p:oleObj name="AxMath" r:id="rId8" imgW="1026720" imgH="435240" progId="Equation.AxMath">
                        <p:embed/>
                        <p:pic>
                          <p:nvPicPr>
                            <p:cNvPr id="17" name="对象 16">
                              <a:extLst>
                                <a:ext uri="{FF2B5EF4-FFF2-40B4-BE49-F238E27FC236}">
                                  <a16:creationId xmlns:a16="http://schemas.microsoft.com/office/drawing/2014/main" id="{81BDADA3-1C84-1335-1782-A989E6581BFE}"/>
                                </a:ext>
                              </a:extLst>
                            </p:cNvPr>
                            <p:cNvPicPr/>
                            <p:nvPr/>
                          </p:nvPicPr>
                          <p:blipFill>
                            <a:blip r:embed="rId9"/>
                            <a:stretch>
                              <a:fillRect/>
                            </a:stretch>
                          </p:blipFill>
                          <p:spPr>
                            <a:xfrm>
                              <a:off x="2175224" y="4195777"/>
                              <a:ext cx="1509713" cy="639763"/>
                            </a:xfrm>
                            <a:prstGeom prst="rect">
                              <a:avLst/>
                            </a:prstGeom>
                          </p:spPr>
                        </p:pic>
                      </p:oleObj>
                    </mc:Fallback>
                  </mc:AlternateContent>
                </a:graphicData>
              </a:graphic>
            </p:graphicFrame>
          </mc:Fallback>
        </mc:AlternateContent>
        <p:grpSp>
          <p:nvGrpSpPr>
            <p:cNvPr id="23" name="组合 22">
              <a:extLst>
                <a:ext uri="{FF2B5EF4-FFF2-40B4-BE49-F238E27FC236}">
                  <a16:creationId xmlns:a16="http://schemas.microsoft.com/office/drawing/2014/main" id="{9770A817-1C0C-0F25-F56E-173DEE38A2F0}"/>
                </a:ext>
              </a:extLst>
            </p:cNvPr>
            <p:cNvGrpSpPr/>
            <p:nvPr/>
          </p:nvGrpSpPr>
          <p:grpSpPr>
            <a:xfrm>
              <a:off x="673544" y="3996556"/>
              <a:ext cx="2012749" cy="2006948"/>
              <a:chOff x="4124508" y="3322008"/>
              <a:chExt cx="1372980" cy="1372980"/>
            </a:xfrm>
          </p:grpSpPr>
          <p:pic>
            <p:nvPicPr>
              <p:cNvPr id="39" name="图形 38" descr="圆锥体 轮廓">
                <a:extLst>
                  <a:ext uri="{FF2B5EF4-FFF2-40B4-BE49-F238E27FC236}">
                    <a16:creationId xmlns:a16="http://schemas.microsoft.com/office/drawing/2014/main" id="{646B6216-AA18-7185-89AF-967D5F57CD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05080">
                <a:off x="4124508" y="3322008"/>
                <a:ext cx="1372980" cy="1372980"/>
              </a:xfrm>
              <a:prstGeom prst="rect">
                <a:avLst/>
              </a:prstGeom>
            </p:spPr>
          </p:pic>
          <p:cxnSp>
            <p:nvCxnSpPr>
              <p:cNvPr id="40" name="直接箭头连接符 39">
                <a:extLst>
                  <a:ext uri="{FF2B5EF4-FFF2-40B4-BE49-F238E27FC236}">
                    <a16:creationId xmlns:a16="http://schemas.microsoft.com/office/drawing/2014/main" id="{C6F09867-DB01-AF57-2F48-98AFA7FD84F5}"/>
                  </a:ext>
                </a:extLst>
              </p:cNvPr>
              <p:cNvCxnSpPr/>
              <p:nvPr/>
            </p:nvCxnSpPr>
            <p:spPr bwMode="auto">
              <a:xfrm flipH="1" flipV="1">
                <a:off x="4540250" y="3857625"/>
                <a:ext cx="483758" cy="641223"/>
              </a:xfrm>
              <a:prstGeom prst="straightConnector1">
                <a:avLst/>
              </a:prstGeom>
              <a:solidFill>
                <a:schemeClr val="accent1"/>
              </a:solidFill>
              <a:ln w="38100" cap="flat" cmpd="sng" algn="ctr">
                <a:solidFill>
                  <a:srgbClr val="0000CC"/>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a:extLst>
                  <a:ext uri="{FF2B5EF4-FFF2-40B4-BE49-F238E27FC236}">
                    <a16:creationId xmlns:a16="http://schemas.microsoft.com/office/drawing/2014/main" id="{0C8F0E38-BA8C-15D6-78B5-5FCBEAA0564E}"/>
                  </a:ext>
                </a:extLst>
              </p:cNvPr>
              <p:cNvCxnSpPr/>
              <p:nvPr/>
            </p:nvCxnSpPr>
            <p:spPr bwMode="auto">
              <a:xfrm flipH="1" flipV="1">
                <a:off x="4654550" y="3654425"/>
                <a:ext cx="369458" cy="844423"/>
              </a:xfrm>
              <a:prstGeom prst="straightConnector1">
                <a:avLst/>
              </a:prstGeom>
              <a:solidFill>
                <a:schemeClr val="accent1"/>
              </a:solidFill>
              <a:ln w="381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a:extLst>
                  <a:ext uri="{FF2B5EF4-FFF2-40B4-BE49-F238E27FC236}">
                    <a16:creationId xmlns:a16="http://schemas.microsoft.com/office/drawing/2014/main" id="{7B1BF305-1257-6577-2322-99F5CC93BBB4}"/>
                  </a:ext>
                </a:extLst>
              </p:cNvPr>
              <p:cNvCxnSpPr/>
              <p:nvPr/>
            </p:nvCxnSpPr>
            <p:spPr bwMode="auto">
              <a:xfrm flipH="1">
                <a:off x="4156384" y="3856877"/>
                <a:ext cx="395596" cy="122646"/>
              </a:xfrm>
              <a:prstGeom prst="straightConnector1">
                <a:avLst/>
              </a:prstGeom>
              <a:solidFill>
                <a:schemeClr val="accent1"/>
              </a:solidFill>
              <a:ln w="381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graphicFrame>
              <p:nvGraphicFramePr>
                <p:cNvPr id="24" name="对象 23">
                  <a:extLst>
                    <a:ext uri="{FF2B5EF4-FFF2-40B4-BE49-F238E27FC236}">
                      <a16:creationId xmlns:a16="http://schemas.microsoft.com/office/drawing/2014/main" id="{4FD48FF0-58AF-5CE5-6CE4-B741C3807387}"/>
                    </a:ext>
                  </a:extLst>
                </p:cNvPr>
                <p:cNvGraphicFramePr>
                  <a:graphicFrameLocks noChangeAspect="1"/>
                </p:cNvGraphicFramePr>
                <p:nvPr>
                  <p:extLst>
                    <p:ext uri="{D42A27DB-BD31-4B8C-83A1-F6EECF244321}">
                      <p14:modId xmlns:p14="http://schemas.microsoft.com/office/powerpoint/2010/main" val="2040081947"/>
                    </p:ext>
                  </p:extLst>
                </p:nvPr>
              </p:nvGraphicFramePr>
              <p:xfrm>
                <a:off x="1529953" y="4196223"/>
                <a:ext cx="309563" cy="341313"/>
              </p:xfrm>
              <a:graphic>
                <a:graphicData uri="http://schemas.openxmlformats.org/presentationml/2006/ole">
                  <mc:AlternateContent>
                    <mc:Choice xmlns:v="urn:schemas-microsoft-com:vml" Requires="v">
                      <p:oleObj name="AxMath" r:id="rId10" imgW="209160" imgH="229680" progId="Equation.AxMath">
                        <p:embed/>
                      </p:oleObj>
                    </mc:Choice>
                    <mc:Fallback>
                      <p:oleObj name="AxMath" r:id="rId10" imgW="209160" imgH="229680" progId="Equation.AxMath">
                        <p:embed/>
                        <p:pic>
                          <p:nvPicPr>
                            <p:cNvPr id="27" name="对象 26">
                              <a:extLst>
                                <a:ext uri="{FF2B5EF4-FFF2-40B4-BE49-F238E27FC236}">
                                  <a16:creationId xmlns:a16="http://schemas.microsoft.com/office/drawing/2014/main" id="{DAE4E153-CDDD-9D97-6917-65C967E04368}"/>
                                </a:ext>
                              </a:extLst>
                            </p:cNvPr>
                            <p:cNvPicPr/>
                            <p:nvPr/>
                          </p:nvPicPr>
                          <p:blipFill>
                            <a:blip r:embed="rId11"/>
                            <a:stretch>
                              <a:fillRect/>
                            </a:stretch>
                          </p:blipFill>
                          <p:spPr>
                            <a:xfrm>
                              <a:off x="1529953" y="4196223"/>
                              <a:ext cx="309563" cy="341313"/>
                            </a:xfrm>
                            <a:prstGeom prst="rect">
                              <a:avLst/>
                            </a:prstGeom>
                          </p:spPr>
                        </p:pic>
                      </p:oleObj>
                    </mc:Fallback>
                  </mc:AlternateContent>
                </a:graphicData>
              </a:graphic>
            </p:graphicFrame>
          </mc:Choice>
          <mc:Fallback xmlns="">
            <p:graphicFrame>
              <p:nvGraphicFramePr>
                <p:cNvPr id="24" name="对象 23">
                  <a:extLst>
                    <a:ext uri="{FF2B5EF4-FFF2-40B4-BE49-F238E27FC236}">
                      <a16:creationId xmlns:a16="http://schemas.microsoft.com/office/drawing/2014/main" id="{4FD48FF0-58AF-5CE5-6CE4-B741C3807387}"/>
                    </a:ext>
                  </a:extLst>
                </p:cNvPr>
                <p:cNvGraphicFramePr>
                  <a:graphicFrameLocks noChangeAspect="1"/>
                </p:cNvGraphicFramePr>
                <p:nvPr>
                  <p:extLst>
                    <p:ext uri="{D42A27DB-BD31-4B8C-83A1-F6EECF244321}">
                      <p14:modId xmlns:p14="http://schemas.microsoft.com/office/powerpoint/2010/main" val="2040081947"/>
                    </p:ext>
                  </p:extLst>
                </p:nvPr>
              </p:nvGraphicFramePr>
              <p:xfrm>
                <a:off x="1529953" y="4196223"/>
                <a:ext cx="309563" cy="341313"/>
              </p:xfrm>
              <a:graphic>
                <a:graphicData uri="http://schemas.openxmlformats.org/presentationml/2006/ole">
                  <mc:AlternateContent>
                    <mc:Choice xmlns:v="urn:schemas-microsoft-com:vml" Requires="v">
                      <p:oleObj name="AxMath" r:id="rId12" imgW="209160" imgH="229680" progId="Equation.AxMath">
                        <p:embed/>
                      </p:oleObj>
                    </mc:Choice>
                    <mc:Fallback>
                      <p:oleObj name="AxMath" r:id="rId12" imgW="209160" imgH="229680" progId="Equation.AxMath">
                        <p:embed/>
                        <p:pic>
                          <p:nvPicPr>
                            <p:cNvPr id="27" name="对象 26">
                              <a:extLst>
                                <a:ext uri="{FF2B5EF4-FFF2-40B4-BE49-F238E27FC236}">
                                  <a16:creationId xmlns:a16="http://schemas.microsoft.com/office/drawing/2014/main" id="{DAE4E153-CDDD-9D97-6917-65C967E04368}"/>
                                </a:ext>
                              </a:extLst>
                            </p:cNvPr>
                            <p:cNvPicPr/>
                            <p:nvPr/>
                          </p:nvPicPr>
                          <p:blipFill>
                            <a:blip r:embed="rId13"/>
                            <a:stretch>
                              <a:fillRect/>
                            </a:stretch>
                          </p:blipFill>
                          <p:spPr>
                            <a:xfrm>
                              <a:off x="1529953" y="4196223"/>
                              <a:ext cx="309563" cy="34131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5" name="对象 24">
                  <a:extLst>
                    <a:ext uri="{FF2B5EF4-FFF2-40B4-BE49-F238E27FC236}">
                      <a16:creationId xmlns:a16="http://schemas.microsoft.com/office/drawing/2014/main" id="{3D4C8FEE-FFCB-DE3F-6BC2-378F5DEBCA92}"/>
                    </a:ext>
                  </a:extLst>
                </p:cNvPr>
                <p:cNvGraphicFramePr>
                  <a:graphicFrameLocks noChangeAspect="1"/>
                </p:cNvGraphicFramePr>
                <p:nvPr>
                  <p:extLst>
                    <p:ext uri="{D42A27DB-BD31-4B8C-83A1-F6EECF244321}">
                      <p14:modId xmlns:p14="http://schemas.microsoft.com/office/powerpoint/2010/main" val="2131812238"/>
                    </p:ext>
                  </p:extLst>
                </p:nvPr>
              </p:nvGraphicFramePr>
              <p:xfrm>
                <a:off x="878003" y="5106622"/>
                <a:ext cx="474663" cy="406400"/>
              </p:xfrm>
              <a:graphic>
                <a:graphicData uri="http://schemas.openxmlformats.org/presentationml/2006/ole">
                  <mc:AlternateContent>
                    <mc:Choice xmlns:v="urn:schemas-microsoft-com:vml" Requires="v">
                      <p:oleObj name="AxMath" r:id="rId14" imgW="320760" imgH="274680" progId="Equation.AxMath">
                        <p:embed/>
                      </p:oleObj>
                    </mc:Choice>
                    <mc:Fallback>
                      <p:oleObj name="AxMath" r:id="rId14" imgW="320760" imgH="274680" progId="Equation.AxMath">
                        <p:embed/>
                        <p:pic>
                          <p:nvPicPr>
                            <p:cNvPr id="28" name="对象 27">
                              <a:extLst>
                                <a:ext uri="{FF2B5EF4-FFF2-40B4-BE49-F238E27FC236}">
                                  <a16:creationId xmlns:a16="http://schemas.microsoft.com/office/drawing/2014/main" id="{82DA33AC-FB29-4EB9-D430-281D5604A65F}"/>
                                </a:ext>
                              </a:extLst>
                            </p:cNvPr>
                            <p:cNvPicPr/>
                            <p:nvPr/>
                          </p:nvPicPr>
                          <p:blipFill>
                            <a:blip r:embed="rId15"/>
                            <a:stretch>
                              <a:fillRect/>
                            </a:stretch>
                          </p:blipFill>
                          <p:spPr>
                            <a:xfrm>
                              <a:off x="878003" y="5106622"/>
                              <a:ext cx="474663" cy="406400"/>
                            </a:xfrm>
                            <a:prstGeom prst="rect">
                              <a:avLst/>
                            </a:prstGeom>
                          </p:spPr>
                        </p:pic>
                      </p:oleObj>
                    </mc:Fallback>
                  </mc:AlternateContent>
                </a:graphicData>
              </a:graphic>
            </p:graphicFrame>
          </mc:Choice>
          <mc:Fallback xmlns="">
            <p:graphicFrame>
              <p:nvGraphicFramePr>
                <p:cNvPr id="25" name="对象 24">
                  <a:extLst>
                    <a:ext uri="{FF2B5EF4-FFF2-40B4-BE49-F238E27FC236}">
                      <a16:creationId xmlns:a16="http://schemas.microsoft.com/office/drawing/2014/main" id="{3D4C8FEE-FFCB-DE3F-6BC2-378F5DEBCA92}"/>
                    </a:ext>
                  </a:extLst>
                </p:cNvPr>
                <p:cNvGraphicFramePr>
                  <a:graphicFrameLocks noChangeAspect="1"/>
                </p:cNvGraphicFramePr>
                <p:nvPr>
                  <p:extLst>
                    <p:ext uri="{D42A27DB-BD31-4B8C-83A1-F6EECF244321}">
                      <p14:modId xmlns:p14="http://schemas.microsoft.com/office/powerpoint/2010/main" val="665888341"/>
                    </p:ext>
                  </p:extLst>
                </p:nvPr>
              </p:nvGraphicFramePr>
              <p:xfrm>
                <a:off x="862274" y="5135642"/>
                <a:ext cx="506412" cy="349250"/>
              </p:xfrm>
              <a:graphic>
                <a:graphicData uri="http://schemas.openxmlformats.org/presentationml/2006/ole">
                  <mc:AlternateContent>
                    <mc:Choice xmlns:v="urn:schemas-microsoft-com:vml" Requires="v">
                      <p:oleObj name="AxMath" r:id="rId16" imgW="343440" imgH="236880" progId="Equation.AxMath">
                        <p:embed/>
                      </p:oleObj>
                    </mc:Choice>
                    <mc:Fallback>
                      <p:oleObj name="AxMath" r:id="rId16" imgW="343440" imgH="236880" progId="Equation.AxMath">
                        <p:embed/>
                        <p:pic>
                          <p:nvPicPr>
                            <p:cNvPr id="28" name="对象 27">
                              <a:extLst>
                                <a:ext uri="{FF2B5EF4-FFF2-40B4-BE49-F238E27FC236}">
                                  <a16:creationId xmlns:a16="http://schemas.microsoft.com/office/drawing/2014/main" id="{82DA33AC-FB29-4EB9-D430-281D5604A65F}"/>
                                </a:ext>
                              </a:extLst>
                            </p:cNvPr>
                            <p:cNvPicPr/>
                            <p:nvPr/>
                          </p:nvPicPr>
                          <p:blipFill>
                            <a:blip r:embed="rId17"/>
                            <a:stretch>
                              <a:fillRect/>
                            </a:stretch>
                          </p:blipFill>
                          <p:spPr>
                            <a:xfrm>
                              <a:off x="862274" y="5135642"/>
                              <a:ext cx="506412" cy="349250"/>
                            </a:xfrm>
                            <a:prstGeom prst="rect">
                              <a:avLst/>
                            </a:prstGeom>
                          </p:spPr>
                        </p:pic>
                      </p:oleObj>
                    </mc:Fallback>
                  </mc:AlternateContent>
                </a:graphicData>
              </a:graphic>
            </p:graphicFrame>
          </mc:Fallback>
        </mc:AlternateContent>
        <p:cxnSp>
          <p:nvCxnSpPr>
            <p:cNvPr id="29" name="直接连接符 28">
              <a:extLst>
                <a:ext uri="{FF2B5EF4-FFF2-40B4-BE49-F238E27FC236}">
                  <a16:creationId xmlns:a16="http://schemas.microsoft.com/office/drawing/2014/main" id="{963923E2-FBFE-2D80-BE85-BE8247DCB839}"/>
                </a:ext>
              </a:extLst>
            </p:cNvPr>
            <p:cNvCxnSpPr/>
            <p:nvPr/>
          </p:nvCxnSpPr>
          <p:spPr bwMode="auto">
            <a:xfrm flipH="1">
              <a:off x="1291741" y="4493066"/>
              <a:ext cx="158829" cy="2864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CF68AAAB-23D7-A781-AB9B-A5E82099FBCA}"/>
                </a:ext>
              </a:extLst>
            </p:cNvPr>
            <p:cNvCxnSpPr/>
            <p:nvPr/>
          </p:nvCxnSpPr>
          <p:spPr bwMode="auto">
            <a:xfrm flipV="1">
              <a:off x="1233665" y="4703263"/>
              <a:ext cx="100085" cy="27736"/>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D2650A43-F560-85EF-FBA3-5F662FE35387}"/>
                </a:ext>
              </a:extLst>
            </p:cNvPr>
            <p:cNvCxnSpPr/>
            <p:nvPr/>
          </p:nvCxnSpPr>
          <p:spPr bwMode="auto">
            <a:xfrm flipH="1">
              <a:off x="1196550" y="4722491"/>
              <a:ext cx="46036" cy="84345"/>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箭头: 燕尾形 31">
              <a:extLst>
                <a:ext uri="{FF2B5EF4-FFF2-40B4-BE49-F238E27FC236}">
                  <a16:creationId xmlns:a16="http://schemas.microsoft.com/office/drawing/2014/main" id="{09BEC7D5-513F-98E8-CFD4-1000F5379614}"/>
                </a:ext>
              </a:extLst>
            </p:cNvPr>
            <p:cNvSpPr/>
            <p:nvPr/>
          </p:nvSpPr>
          <p:spPr bwMode="auto">
            <a:xfrm>
              <a:off x="3411270" y="4542295"/>
              <a:ext cx="1511953" cy="830762"/>
            </a:xfrm>
            <a:prstGeom prst="notchedRightArrow">
              <a:avLst>
                <a:gd name="adj1" fmla="val 50000"/>
                <a:gd name="adj2" fmla="val 5573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lang="en-US" altLang="zh-CN" sz="1800" b="0" i="0" dirty="0">
                  <a:solidFill>
                    <a:schemeClr val="bg1"/>
                  </a:solidFill>
                  <a:effectLst/>
                  <a:latin typeface="Arial" panose="020B0604020202020204" pitchFamily="34" charset="0"/>
                </a:rPr>
                <a:t>evolve</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cxnSp>
          <p:nvCxnSpPr>
            <p:cNvPr id="33" name="直接箭头连接符 32">
              <a:extLst>
                <a:ext uri="{FF2B5EF4-FFF2-40B4-BE49-F238E27FC236}">
                  <a16:creationId xmlns:a16="http://schemas.microsoft.com/office/drawing/2014/main" id="{062B999C-8455-23DC-5E7D-19B258B4332D}"/>
                </a:ext>
              </a:extLst>
            </p:cNvPr>
            <p:cNvCxnSpPr/>
            <p:nvPr/>
          </p:nvCxnSpPr>
          <p:spPr bwMode="auto">
            <a:xfrm flipH="1" flipV="1">
              <a:off x="6245206" y="4806836"/>
              <a:ext cx="931294" cy="909962"/>
            </a:xfrm>
            <a:prstGeom prst="straightConnector1">
              <a:avLst/>
            </a:prstGeom>
            <a:solidFill>
              <a:schemeClr val="accent1"/>
            </a:solidFill>
            <a:ln w="38100" cap="flat" cmpd="sng" algn="ctr">
              <a:solidFill>
                <a:srgbClr val="0000CC"/>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a:extLst>
                <a:ext uri="{FF2B5EF4-FFF2-40B4-BE49-F238E27FC236}">
                  <a16:creationId xmlns:a16="http://schemas.microsoft.com/office/drawing/2014/main" id="{AD69FA58-5C6F-D422-1E7A-11BCECA88A42}"/>
                </a:ext>
              </a:extLst>
            </p:cNvPr>
            <p:cNvCxnSpPr/>
            <p:nvPr/>
          </p:nvCxnSpPr>
          <p:spPr bwMode="auto">
            <a:xfrm flipH="1" flipV="1">
              <a:off x="6634884" y="4482465"/>
              <a:ext cx="541615" cy="1234332"/>
            </a:xfrm>
            <a:prstGeom prst="straightConnector1">
              <a:avLst/>
            </a:prstGeom>
            <a:solidFill>
              <a:schemeClr val="accent1"/>
            </a:solidFill>
            <a:ln w="381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graphicFrame>
              <p:nvGraphicFramePr>
                <p:cNvPr id="35" name="对象 34">
                  <a:extLst>
                    <a:ext uri="{FF2B5EF4-FFF2-40B4-BE49-F238E27FC236}">
                      <a16:creationId xmlns:a16="http://schemas.microsoft.com/office/drawing/2014/main" id="{7C592819-72C3-4BB0-49C5-8839A183ECBE}"/>
                    </a:ext>
                  </a:extLst>
                </p:cNvPr>
                <p:cNvGraphicFramePr>
                  <a:graphicFrameLocks noChangeAspect="1"/>
                </p:cNvGraphicFramePr>
                <p:nvPr>
                  <p:extLst>
                    <p:ext uri="{D42A27DB-BD31-4B8C-83A1-F6EECF244321}">
                      <p14:modId xmlns:p14="http://schemas.microsoft.com/office/powerpoint/2010/main" val="888250436"/>
                    </p:ext>
                  </p:extLst>
                </p:nvPr>
              </p:nvGraphicFramePr>
              <p:xfrm>
                <a:off x="6697778" y="4236672"/>
                <a:ext cx="309563" cy="338137"/>
              </p:xfrm>
              <a:graphic>
                <a:graphicData uri="http://schemas.openxmlformats.org/presentationml/2006/ole">
                  <mc:AlternateContent>
                    <mc:Choice xmlns:v="urn:schemas-microsoft-com:vml" Requires="v">
                      <p:oleObj name="AxMath" r:id="rId18" imgW="209160" imgH="229320" progId="Equation.AxMath">
                        <p:embed/>
                      </p:oleObj>
                    </mc:Choice>
                    <mc:Fallback>
                      <p:oleObj name="AxMath" r:id="rId18" imgW="209160" imgH="229320" progId="Equation.AxMath">
                        <p:embed/>
                        <p:pic>
                          <p:nvPicPr>
                            <p:cNvPr id="103" name="对象 102">
                              <a:extLst>
                                <a:ext uri="{FF2B5EF4-FFF2-40B4-BE49-F238E27FC236}">
                                  <a16:creationId xmlns:a16="http://schemas.microsoft.com/office/drawing/2014/main" id="{313EBF98-BC42-542A-19A7-1BBB74387204}"/>
                                </a:ext>
                              </a:extLst>
                            </p:cNvPr>
                            <p:cNvPicPr/>
                            <p:nvPr/>
                          </p:nvPicPr>
                          <p:blipFill>
                            <a:blip r:embed="rId19"/>
                            <a:stretch>
                              <a:fillRect/>
                            </a:stretch>
                          </p:blipFill>
                          <p:spPr>
                            <a:xfrm>
                              <a:off x="6697778" y="4236672"/>
                              <a:ext cx="309563" cy="338137"/>
                            </a:xfrm>
                            <a:prstGeom prst="rect">
                              <a:avLst/>
                            </a:prstGeom>
                          </p:spPr>
                        </p:pic>
                      </p:oleObj>
                    </mc:Fallback>
                  </mc:AlternateContent>
                </a:graphicData>
              </a:graphic>
            </p:graphicFrame>
          </mc:Choice>
          <mc:Fallback xmlns="">
            <p:graphicFrame>
              <p:nvGraphicFramePr>
                <p:cNvPr id="35" name="对象 34">
                  <a:extLst>
                    <a:ext uri="{FF2B5EF4-FFF2-40B4-BE49-F238E27FC236}">
                      <a16:creationId xmlns:a16="http://schemas.microsoft.com/office/drawing/2014/main" id="{7C592819-72C3-4BB0-49C5-8839A183ECBE}"/>
                    </a:ext>
                  </a:extLst>
                </p:cNvPr>
                <p:cNvGraphicFramePr>
                  <a:graphicFrameLocks noChangeAspect="1"/>
                </p:cNvGraphicFramePr>
                <p:nvPr>
                  <p:extLst>
                    <p:ext uri="{D42A27DB-BD31-4B8C-83A1-F6EECF244321}">
                      <p14:modId xmlns:p14="http://schemas.microsoft.com/office/powerpoint/2010/main" val="589381533"/>
                    </p:ext>
                  </p:extLst>
                </p:nvPr>
              </p:nvGraphicFramePr>
              <p:xfrm>
                <a:off x="6697693" y="4235286"/>
                <a:ext cx="309563" cy="341313"/>
              </p:xfrm>
              <a:graphic>
                <a:graphicData uri="http://schemas.openxmlformats.org/presentationml/2006/ole">
                  <mc:AlternateContent>
                    <mc:Choice xmlns:v="urn:schemas-microsoft-com:vml" Requires="v">
                      <p:oleObj name="AxMath" r:id="rId20" imgW="209160" imgH="229680" progId="Equation.AxMath">
                        <p:embed/>
                      </p:oleObj>
                    </mc:Choice>
                    <mc:Fallback>
                      <p:oleObj name="AxMath" r:id="rId20" imgW="209160" imgH="229680" progId="Equation.AxMath">
                        <p:embed/>
                        <p:pic>
                          <p:nvPicPr>
                            <p:cNvPr id="103" name="对象 102">
                              <a:extLst>
                                <a:ext uri="{FF2B5EF4-FFF2-40B4-BE49-F238E27FC236}">
                                  <a16:creationId xmlns:a16="http://schemas.microsoft.com/office/drawing/2014/main" id="{313EBF98-BC42-542A-19A7-1BBB74387204}"/>
                                </a:ext>
                              </a:extLst>
                            </p:cNvPr>
                            <p:cNvPicPr/>
                            <p:nvPr/>
                          </p:nvPicPr>
                          <p:blipFill>
                            <a:blip r:embed="rId13"/>
                            <a:stretch>
                              <a:fillRect/>
                            </a:stretch>
                          </p:blipFill>
                          <p:spPr>
                            <a:xfrm>
                              <a:off x="6697693" y="4235286"/>
                              <a:ext cx="309563" cy="34131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6" name="对象 35">
                  <a:extLst>
                    <a:ext uri="{FF2B5EF4-FFF2-40B4-BE49-F238E27FC236}">
                      <a16:creationId xmlns:a16="http://schemas.microsoft.com/office/drawing/2014/main" id="{3F7C6830-4BD3-C5F8-299B-D6042F39C531}"/>
                    </a:ext>
                  </a:extLst>
                </p:cNvPr>
                <p:cNvGraphicFramePr>
                  <a:graphicFrameLocks noChangeAspect="1"/>
                </p:cNvGraphicFramePr>
                <p:nvPr>
                  <p:extLst>
                    <p:ext uri="{D42A27DB-BD31-4B8C-83A1-F6EECF244321}">
                      <p14:modId xmlns:p14="http://schemas.microsoft.com/office/powerpoint/2010/main" val="383447706"/>
                    </p:ext>
                  </p:extLst>
                </p:nvPr>
              </p:nvGraphicFramePr>
              <p:xfrm>
                <a:off x="5600816" y="5214572"/>
                <a:ext cx="957262" cy="404812"/>
              </p:xfrm>
              <a:graphic>
                <a:graphicData uri="http://schemas.openxmlformats.org/presentationml/2006/ole">
                  <mc:AlternateContent>
                    <mc:Choice xmlns:v="urn:schemas-microsoft-com:vml" Requires="v">
                      <p:oleObj name="AxMath" r:id="rId21" imgW="646920" imgH="274680" progId="Equation.AxMath">
                        <p:embed/>
                      </p:oleObj>
                    </mc:Choice>
                    <mc:Fallback>
                      <p:oleObj name="AxMath" r:id="rId21" imgW="646920" imgH="274680" progId="Equation.AxMath">
                        <p:embed/>
                        <p:pic>
                          <p:nvPicPr>
                            <p:cNvPr id="104" name="对象 103">
                              <a:extLst>
                                <a:ext uri="{FF2B5EF4-FFF2-40B4-BE49-F238E27FC236}">
                                  <a16:creationId xmlns:a16="http://schemas.microsoft.com/office/drawing/2014/main" id="{C2AE18CF-777E-9308-E5CB-99D7E38C00D1}"/>
                                </a:ext>
                              </a:extLst>
                            </p:cNvPr>
                            <p:cNvPicPr/>
                            <p:nvPr/>
                          </p:nvPicPr>
                          <p:blipFill>
                            <a:blip r:embed="rId22"/>
                            <a:stretch>
                              <a:fillRect/>
                            </a:stretch>
                          </p:blipFill>
                          <p:spPr>
                            <a:xfrm>
                              <a:off x="5600816" y="5214572"/>
                              <a:ext cx="957262" cy="404812"/>
                            </a:xfrm>
                            <a:prstGeom prst="rect">
                              <a:avLst/>
                            </a:prstGeom>
                          </p:spPr>
                        </p:pic>
                      </p:oleObj>
                    </mc:Fallback>
                  </mc:AlternateContent>
                </a:graphicData>
              </a:graphic>
            </p:graphicFrame>
          </mc:Choice>
          <mc:Fallback xmlns="">
            <p:graphicFrame>
              <p:nvGraphicFramePr>
                <p:cNvPr id="36" name="对象 35">
                  <a:extLst>
                    <a:ext uri="{FF2B5EF4-FFF2-40B4-BE49-F238E27FC236}">
                      <a16:creationId xmlns:a16="http://schemas.microsoft.com/office/drawing/2014/main" id="{3F7C6830-4BD3-C5F8-299B-D6042F39C531}"/>
                    </a:ext>
                  </a:extLst>
                </p:cNvPr>
                <p:cNvGraphicFramePr>
                  <a:graphicFrameLocks noChangeAspect="1"/>
                </p:cNvGraphicFramePr>
                <p:nvPr>
                  <p:extLst>
                    <p:ext uri="{D42A27DB-BD31-4B8C-83A1-F6EECF244321}">
                      <p14:modId xmlns:p14="http://schemas.microsoft.com/office/powerpoint/2010/main" val="1262629865"/>
                    </p:ext>
                  </p:extLst>
                </p:nvPr>
              </p:nvGraphicFramePr>
              <p:xfrm>
                <a:off x="5572386" y="5242004"/>
                <a:ext cx="1012825" cy="349250"/>
              </p:xfrm>
              <a:graphic>
                <a:graphicData uri="http://schemas.openxmlformats.org/presentationml/2006/ole">
                  <mc:AlternateContent>
                    <mc:Choice xmlns:v="urn:schemas-microsoft-com:vml" Requires="v">
                      <p:oleObj name="AxMath" r:id="rId23" imgW="684000" imgH="236880" progId="Equation.AxMath">
                        <p:embed/>
                      </p:oleObj>
                    </mc:Choice>
                    <mc:Fallback>
                      <p:oleObj name="AxMath" r:id="rId23" imgW="684000" imgH="236880" progId="Equation.AxMath">
                        <p:embed/>
                        <p:pic>
                          <p:nvPicPr>
                            <p:cNvPr id="104" name="对象 103">
                              <a:extLst>
                                <a:ext uri="{FF2B5EF4-FFF2-40B4-BE49-F238E27FC236}">
                                  <a16:creationId xmlns:a16="http://schemas.microsoft.com/office/drawing/2014/main" id="{C2AE18CF-777E-9308-E5CB-99D7E38C00D1}"/>
                                </a:ext>
                              </a:extLst>
                            </p:cNvPr>
                            <p:cNvPicPr/>
                            <p:nvPr/>
                          </p:nvPicPr>
                          <p:blipFill>
                            <a:blip r:embed="rId24"/>
                            <a:stretch>
                              <a:fillRect/>
                            </a:stretch>
                          </p:blipFill>
                          <p:spPr>
                            <a:xfrm>
                              <a:off x="5572386" y="5242004"/>
                              <a:ext cx="1012825" cy="349250"/>
                            </a:xfrm>
                            <a:prstGeom prst="rect">
                              <a:avLst/>
                            </a:prstGeom>
                          </p:spPr>
                        </p:pic>
                      </p:oleObj>
                    </mc:Fallback>
                  </mc:AlternateContent>
                </a:graphicData>
              </a:graphic>
            </p:graphicFrame>
          </mc:Fallback>
        </mc:AlternateContent>
        <p:cxnSp>
          <p:nvCxnSpPr>
            <p:cNvPr id="38" name="直接连接符 37">
              <a:extLst>
                <a:ext uri="{FF2B5EF4-FFF2-40B4-BE49-F238E27FC236}">
                  <a16:creationId xmlns:a16="http://schemas.microsoft.com/office/drawing/2014/main" id="{B0ABBD95-91A3-7758-5B2B-D7E9282C28F5}"/>
                </a:ext>
              </a:extLst>
            </p:cNvPr>
            <p:cNvCxnSpPr/>
            <p:nvPr/>
          </p:nvCxnSpPr>
          <p:spPr bwMode="auto">
            <a:xfrm flipH="1">
              <a:off x="6264840" y="4493066"/>
              <a:ext cx="370044" cy="3162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任意多边形: 形状 13">
              <a:extLst>
                <a:ext uri="{FF2B5EF4-FFF2-40B4-BE49-F238E27FC236}">
                  <a16:creationId xmlns:a16="http://schemas.microsoft.com/office/drawing/2014/main" id="{240A2474-2E90-6545-0F0E-8F4427BBCB2B}"/>
                </a:ext>
              </a:extLst>
            </p:cNvPr>
            <p:cNvSpPr/>
            <p:nvPr/>
          </p:nvSpPr>
          <p:spPr bwMode="auto">
            <a:xfrm>
              <a:off x="830999" y="4258240"/>
              <a:ext cx="1264842" cy="575349"/>
            </a:xfrm>
            <a:custGeom>
              <a:avLst/>
              <a:gdLst>
                <a:gd name="connsiteX0" fmla="*/ 0 w 1259417"/>
                <a:gd name="connsiteY0" fmla="*/ 493183 h 552476"/>
                <a:gd name="connsiteX1" fmla="*/ 188384 w 1259417"/>
                <a:gd name="connsiteY1" fmla="*/ 552450 h 552476"/>
                <a:gd name="connsiteX2" fmla="*/ 436034 w 1259417"/>
                <a:gd name="connsiteY2" fmla="*/ 499533 h 552476"/>
                <a:gd name="connsiteX3" fmla="*/ 694267 w 1259417"/>
                <a:gd name="connsiteY3" fmla="*/ 410633 h 552476"/>
                <a:gd name="connsiteX4" fmla="*/ 910167 w 1259417"/>
                <a:gd name="connsiteY4" fmla="*/ 311150 h 552476"/>
                <a:gd name="connsiteX5" fmla="*/ 1079500 w 1259417"/>
                <a:gd name="connsiteY5" fmla="*/ 201083 h 552476"/>
                <a:gd name="connsiteX6" fmla="*/ 1221317 w 1259417"/>
                <a:gd name="connsiteY6" fmla="*/ 82550 h 552476"/>
                <a:gd name="connsiteX7" fmla="*/ 1259417 w 1259417"/>
                <a:gd name="connsiteY7" fmla="*/ 0 h 55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17" h="552476">
                  <a:moveTo>
                    <a:pt x="0" y="493183"/>
                  </a:moveTo>
                  <a:cubicBezTo>
                    <a:pt x="57856" y="522287"/>
                    <a:pt x="115712" y="551392"/>
                    <a:pt x="188384" y="552450"/>
                  </a:cubicBezTo>
                  <a:cubicBezTo>
                    <a:pt x="261056" y="553508"/>
                    <a:pt x="351720" y="523169"/>
                    <a:pt x="436034" y="499533"/>
                  </a:cubicBezTo>
                  <a:cubicBezTo>
                    <a:pt x="520348" y="475897"/>
                    <a:pt x="615245" y="442030"/>
                    <a:pt x="694267" y="410633"/>
                  </a:cubicBezTo>
                  <a:cubicBezTo>
                    <a:pt x="773289" y="379236"/>
                    <a:pt x="845962" y="346075"/>
                    <a:pt x="910167" y="311150"/>
                  </a:cubicBezTo>
                  <a:cubicBezTo>
                    <a:pt x="974372" y="276225"/>
                    <a:pt x="1027642" y="239183"/>
                    <a:pt x="1079500" y="201083"/>
                  </a:cubicBezTo>
                  <a:cubicBezTo>
                    <a:pt x="1131358" y="162983"/>
                    <a:pt x="1191331" y="116064"/>
                    <a:pt x="1221317" y="82550"/>
                  </a:cubicBezTo>
                  <a:cubicBezTo>
                    <a:pt x="1251303" y="49036"/>
                    <a:pt x="1255360" y="24518"/>
                    <a:pt x="1259417" y="0"/>
                  </a:cubicBezTo>
                </a:path>
              </a:pathLst>
            </a:custGeom>
            <a:noFill/>
            <a:ln w="4064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任意多边形: 形状 14">
              <a:extLst>
                <a:ext uri="{FF2B5EF4-FFF2-40B4-BE49-F238E27FC236}">
                  <a16:creationId xmlns:a16="http://schemas.microsoft.com/office/drawing/2014/main" id="{2A962377-CA00-A746-5137-2176ED0B5051}"/>
                </a:ext>
              </a:extLst>
            </p:cNvPr>
            <p:cNvSpPr/>
            <p:nvPr/>
          </p:nvSpPr>
          <p:spPr bwMode="auto">
            <a:xfrm>
              <a:off x="6008812" y="4258239"/>
              <a:ext cx="1284727" cy="575349"/>
            </a:xfrm>
            <a:custGeom>
              <a:avLst/>
              <a:gdLst>
                <a:gd name="connsiteX0" fmla="*/ 0 w 1259417"/>
                <a:gd name="connsiteY0" fmla="*/ 493183 h 552476"/>
                <a:gd name="connsiteX1" fmla="*/ 188384 w 1259417"/>
                <a:gd name="connsiteY1" fmla="*/ 552450 h 552476"/>
                <a:gd name="connsiteX2" fmla="*/ 436034 w 1259417"/>
                <a:gd name="connsiteY2" fmla="*/ 499533 h 552476"/>
                <a:gd name="connsiteX3" fmla="*/ 694267 w 1259417"/>
                <a:gd name="connsiteY3" fmla="*/ 410633 h 552476"/>
                <a:gd name="connsiteX4" fmla="*/ 910167 w 1259417"/>
                <a:gd name="connsiteY4" fmla="*/ 311150 h 552476"/>
                <a:gd name="connsiteX5" fmla="*/ 1079500 w 1259417"/>
                <a:gd name="connsiteY5" fmla="*/ 201083 h 552476"/>
                <a:gd name="connsiteX6" fmla="*/ 1221317 w 1259417"/>
                <a:gd name="connsiteY6" fmla="*/ 82550 h 552476"/>
                <a:gd name="connsiteX7" fmla="*/ 1259417 w 1259417"/>
                <a:gd name="connsiteY7" fmla="*/ 0 h 55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17" h="552476">
                  <a:moveTo>
                    <a:pt x="0" y="493183"/>
                  </a:moveTo>
                  <a:cubicBezTo>
                    <a:pt x="57856" y="522287"/>
                    <a:pt x="115712" y="551392"/>
                    <a:pt x="188384" y="552450"/>
                  </a:cubicBezTo>
                  <a:cubicBezTo>
                    <a:pt x="261056" y="553508"/>
                    <a:pt x="351720" y="523169"/>
                    <a:pt x="436034" y="499533"/>
                  </a:cubicBezTo>
                  <a:cubicBezTo>
                    <a:pt x="520348" y="475897"/>
                    <a:pt x="615245" y="442030"/>
                    <a:pt x="694267" y="410633"/>
                  </a:cubicBezTo>
                  <a:cubicBezTo>
                    <a:pt x="773289" y="379236"/>
                    <a:pt x="845962" y="346075"/>
                    <a:pt x="910167" y="311150"/>
                  </a:cubicBezTo>
                  <a:cubicBezTo>
                    <a:pt x="974372" y="276225"/>
                    <a:pt x="1027642" y="239183"/>
                    <a:pt x="1079500" y="201083"/>
                  </a:cubicBezTo>
                  <a:cubicBezTo>
                    <a:pt x="1131358" y="162983"/>
                    <a:pt x="1191331" y="116064"/>
                    <a:pt x="1221317" y="82550"/>
                  </a:cubicBezTo>
                  <a:cubicBezTo>
                    <a:pt x="1251303" y="49036"/>
                    <a:pt x="1255360" y="24518"/>
                    <a:pt x="1259417" y="0"/>
                  </a:cubicBezTo>
                </a:path>
              </a:pathLst>
            </a:custGeom>
            <a:noFill/>
            <a:ln w="4064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645736F-83D9-98AD-D903-33E83CBCB9E7}"/>
                  </a:ext>
                </a:extLst>
              </p:cNvPr>
              <p:cNvSpPr txBox="1"/>
              <p:nvPr/>
            </p:nvSpPr>
            <p:spPr>
              <a:xfrm>
                <a:off x="-58524" y="638079"/>
                <a:ext cx="9304881" cy="3828420"/>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从能量</a:t>
                </a:r>
                <a14:m>
                  <m:oMath xmlns:m="http://schemas.openxmlformats.org/officeDocument/2006/math">
                    <m:r>
                      <a:rPr lang="en-US" altLang="zh-CN" sz="1800" i="1">
                        <a:latin typeface="Cambria Math" panose="02040503050406030204" pitchFamily="18" charset="0"/>
                        <a:ea typeface="黑体" panose="02010609060101010101" pitchFamily="49" charset="-122"/>
                      </a:rPr>
                      <m:t>𝑈</m:t>
                    </m:r>
                    <m:r>
                      <a:rPr lang="en-US" altLang="zh-CN" sz="1800">
                        <a:latin typeface="Cambria Math" panose="02040503050406030204" pitchFamily="18" charset="0"/>
                        <a:ea typeface="黑体" panose="02010609060101010101" pitchFamily="49" charset="-122"/>
                      </a:rPr>
                      <m:t>=</m:t>
                    </m:r>
                    <m:r>
                      <a:rPr lang="en-US" altLang="zh-CN" sz="1800" i="1">
                        <a:latin typeface="Cambria Math" panose="02040503050406030204" pitchFamily="18" charset="0"/>
                        <a:ea typeface="黑体" panose="02010609060101010101" pitchFamily="49" charset="-122"/>
                      </a:rPr>
                      <m:t>−</m:t>
                    </m:r>
                    <m:f>
                      <m:fPr>
                        <m:ctrlPr>
                          <a:rPr lang="en-US" altLang="zh-CN" sz="1800" i="1">
                            <a:latin typeface="Cambria Math" panose="02040503050406030204" pitchFamily="18" charset="0"/>
                            <a:ea typeface="黑体" panose="02010609060101010101" pitchFamily="49" charset="-122"/>
                          </a:rPr>
                        </m:ctrlPr>
                      </m:fPr>
                      <m:num>
                        <m:r>
                          <a:rPr lang="en-US" altLang="zh-CN" sz="1800" i="1">
                            <a:latin typeface="Cambria Math" panose="02040503050406030204" pitchFamily="18" charset="0"/>
                            <a:ea typeface="黑体" panose="02010609060101010101" pitchFamily="49" charset="-122"/>
                          </a:rPr>
                          <m:t>𝑔𝑒</m:t>
                        </m:r>
                      </m:num>
                      <m:den>
                        <m:r>
                          <a:rPr lang="en-US" altLang="zh-CN" sz="1800" i="1">
                            <a:latin typeface="Cambria Math" panose="02040503050406030204" pitchFamily="18" charset="0"/>
                            <a:ea typeface="黑体" panose="02010609060101010101" pitchFamily="49" charset="-122"/>
                          </a:rPr>
                          <m:t>2</m:t>
                        </m:r>
                        <m:r>
                          <a:rPr lang="en-US" altLang="zh-CN" sz="1800" i="1">
                            <a:latin typeface="Cambria Math" panose="02040503050406030204" pitchFamily="18" charset="0"/>
                            <a:ea typeface="黑体" panose="02010609060101010101" pitchFamily="49" charset="-122"/>
                          </a:rPr>
                          <m:t>𝑚𝑐</m:t>
                        </m:r>
                      </m:den>
                    </m:f>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r>
                      <a:rPr lang="en-US" altLang="zh-CN" sz="1800" i="1">
                        <a:latin typeface="Cambria Math" panose="02040503050406030204" pitchFamily="18" charset="0"/>
                        <a:ea typeface="Cambria Math" panose="02040503050406030204" pitchFamily="18" charset="0"/>
                      </a:rPr>
                      <m:t>∙</m:t>
                    </m: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𝐵</m:t>
                        </m:r>
                      </m:e>
                    </m:acc>
                  </m:oMath>
                </a14:m>
                <a:r>
                  <a:rPr lang="zh-CN" altLang="en-US" sz="1800" dirty="0">
                    <a:latin typeface="Arial" panose="020B0604020202020204" pitchFamily="34" charset="0"/>
                    <a:ea typeface="黑体" panose="02010609060101010101" pitchFamily="49" charset="-122"/>
                  </a:rPr>
                  <a:t>可以给出</a:t>
                </a:r>
                <a14:m>
                  <m:oMath xmlns:m="http://schemas.openxmlformats.org/officeDocument/2006/math">
                    <m:f>
                      <m:fPr>
                        <m:ctrlPr>
                          <a:rPr lang="en-US" altLang="zh-CN" sz="1800" i="1">
                            <a:latin typeface="Cambria Math" panose="02040503050406030204" pitchFamily="18" charset="0"/>
                            <a:ea typeface="黑体" panose="02010609060101010101" pitchFamily="49" charset="-122"/>
                          </a:rPr>
                        </m:ctrlPr>
                      </m:fPr>
                      <m:num>
                        <m:r>
                          <m:rPr>
                            <m:sty m:val="p"/>
                          </m:rPr>
                          <a:rPr lang="en-US" altLang="zh-CN" sz="1800" i="0">
                            <a:latin typeface="Cambria Math" panose="02040503050406030204" pitchFamily="18" charset="0"/>
                            <a:ea typeface="黑体" panose="02010609060101010101" pitchFamily="49" charset="-122"/>
                          </a:rPr>
                          <m:t>d</m:t>
                        </m:r>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num>
                      <m:den>
                        <m:r>
                          <m:rPr>
                            <m:sty m:val="p"/>
                          </m:rPr>
                          <a:rPr lang="en-US" altLang="zh-CN" sz="1800" i="0">
                            <a:latin typeface="Cambria Math" panose="02040503050406030204" pitchFamily="18" charset="0"/>
                            <a:ea typeface="黑体" panose="02010609060101010101" pitchFamily="49" charset="-122"/>
                          </a:rPr>
                          <m:t>d</m:t>
                        </m:r>
                        <m:r>
                          <a:rPr lang="en-US" altLang="zh-CN" sz="1800" b="0" i="1" smtClean="0">
                            <a:latin typeface="Cambria Math" panose="02040503050406030204" pitchFamily="18" charset="0"/>
                            <a:ea typeface="黑体" panose="02010609060101010101" pitchFamily="49" charset="-122"/>
                          </a:rPr>
                          <m:t>𝑡</m:t>
                        </m:r>
                      </m:den>
                    </m:f>
                    <m:r>
                      <a:rPr lang="en-US" altLang="zh-CN" sz="1800" i="1">
                        <a:latin typeface="Cambria Math" panose="02040503050406030204" pitchFamily="18" charset="0"/>
                        <a:ea typeface="黑体" panose="02010609060101010101" pitchFamily="49" charset="-122"/>
                      </a:rPr>
                      <m:t>=</m:t>
                    </m:r>
                    <m:f>
                      <m:fPr>
                        <m:ctrlPr>
                          <a:rPr lang="en-US" altLang="zh-CN" sz="1800" i="1">
                            <a:latin typeface="Cambria Math" panose="02040503050406030204" pitchFamily="18" charset="0"/>
                            <a:ea typeface="黑体" panose="02010609060101010101" pitchFamily="49" charset="-122"/>
                          </a:rPr>
                        </m:ctrlPr>
                      </m:fPr>
                      <m:num>
                        <m:r>
                          <a:rPr lang="en-US" altLang="zh-CN" sz="1800" i="1">
                            <a:latin typeface="Cambria Math" panose="02040503050406030204" pitchFamily="18" charset="0"/>
                            <a:ea typeface="黑体" panose="02010609060101010101" pitchFamily="49" charset="-122"/>
                          </a:rPr>
                          <m:t>𝑔𝑒</m:t>
                        </m:r>
                      </m:num>
                      <m:den>
                        <m:r>
                          <a:rPr lang="en-US" altLang="zh-CN" sz="1800" i="1">
                            <a:latin typeface="Cambria Math" panose="02040503050406030204" pitchFamily="18" charset="0"/>
                            <a:ea typeface="黑体" panose="02010609060101010101" pitchFamily="49" charset="-122"/>
                          </a:rPr>
                          <m:t>2</m:t>
                        </m:r>
                        <m:r>
                          <a:rPr lang="en-US" altLang="zh-CN" sz="1800" i="1">
                            <a:latin typeface="Cambria Math" panose="02040503050406030204" pitchFamily="18" charset="0"/>
                            <a:ea typeface="黑体" panose="02010609060101010101" pitchFamily="49" charset="-122"/>
                          </a:rPr>
                          <m:t>𝑚𝑐</m:t>
                        </m:r>
                      </m:den>
                    </m:f>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r>
                      <a:rPr lang="en-US" altLang="zh-CN" sz="1800" i="1">
                        <a:latin typeface="Cambria Math" panose="02040503050406030204" pitchFamily="18" charset="0"/>
                        <a:ea typeface="Cambria Math" panose="02040503050406030204" pitchFamily="18" charset="0"/>
                      </a:rPr>
                      <m:t>×</m:t>
                    </m: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𝐵</m:t>
                        </m:r>
                      </m:e>
                    </m:acc>
                  </m:oMath>
                </a14:m>
                <a:r>
                  <a:rPr lang="zh-CN" altLang="en-US" sz="1800" dirty="0">
                    <a:latin typeface="Arial" panose="020B0604020202020204" pitchFamily="34" charset="0"/>
                    <a:ea typeface="黑体" panose="02010609060101010101" pitchFamily="49" charset="-122"/>
                  </a:rPr>
                  <a:t>的演化关系式。取外加磁场方向为</a:t>
                </a:r>
                <a:r>
                  <a:rPr lang="en-US" altLang="zh-CN" sz="1800" dirty="0">
                    <a:latin typeface="Arial" panose="020B0604020202020204" pitchFamily="34" charset="0"/>
                    <a:ea typeface="黑体" panose="02010609060101010101" pitchFamily="49" charset="-122"/>
                  </a:rPr>
                  <a:t>Z</a:t>
                </a:r>
                <a:r>
                  <a:rPr lang="zh-CN" altLang="en-US" sz="1800" dirty="0">
                    <a:latin typeface="Arial" panose="020B0604020202020204" pitchFamily="34" charset="0"/>
                    <a:ea typeface="黑体" panose="02010609060101010101" pitchFamily="49" charset="-122"/>
                  </a:rPr>
                  <a:t>轴方向，对于固定的固有偶极</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如自旋</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，其偶极角动量中的</a:t>
                </a:r>
                <a14:m>
                  <m:oMath xmlns:m="http://schemas.openxmlformats.org/officeDocument/2006/math">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𝑟</m:t>
                        </m:r>
                      </m:e>
                    </m:acc>
                  </m:oMath>
                </a14:m>
                <a:r>
                  <a:rPr lang="zh-CN" altLang="en-US" sz="1800" dirty="0">
                    <a:latin typeface="Arial" panose="020B0604020202020204" pitchFamily="34" charset="0"/>
                    <a:ea typeface="黑体" panose="02010609060101010101" pitchFamily="49" charset="-122"/>
                  </a:rPr>
                  <a:t>不随时间演化，即</a:t>
                </a:r>
                <a14:m>
                  <m:oMath xmlns:m="http://schemas.openxmlformats.org/officeDocument/2006/math">
                    <m:f>
                      <m:fPr>
                        <m:ctrlPr>
                          <a:rPr lang="en-US" altLang="zh-CN" sz="1800" i="1">
                            <a:latin typeface="Cambria Math" panose="02040503050406030204" pitchFamily="18" charset="0"/>
                            <a:ea typeface="黑体" panose="02010609060101010101" pitchFamily="49" charset="-122"/>
                          </a:rPr>
                        </m:ctrlPr>
                      </m:fPr>
                      <m:num>
                        <m:r>
                          <m:rPr>
                            <m:sty m:val="p"/>
                          </m:rPr>
                          <a:rPr lang="en-US" altLang="zh-CN" sz="1800" b="0" i="0">
                            <a:latin typeface="Cambria Math" panose="02040503050406030204" pitchFamily="18" charset="0"/>
                            <a:ea typeface="黑体" panose="02010609060101010101" pitchFamily="49" charset="-122"/>
                          </a:rPr>
                          <m:t>d</m:t>
                        </m:r>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𝑟</m:t>
                            </m:r>
                          </m:e>
                        </m:acc>
                      </m:num>
                      <m:den>
                        <m:r>
                          <m:rPr>
                            <m:sty m:val="p"/>
                          </m:rPr>
                          <a:rPr lang="en-US" altLang="zh-CN" sz="1800" i="0">
                            <a:latin typeface="Cambria Math" panose="02040503050406030204" pitchFamily="18" charset="0"/>
                            <a:ea typeface="黑体" panose="02010609060101010101" pitchFamily="49" charset="-122"/>
                          </a:rPr>
                          <m:t>d</m:t>
                        </m:r>
                        <m:r>
                          <a:rPr lang="en-US" altLang="zh-CN" sz="1800" b="0" i="1" smtClean="0">
                            <a:latin typeface="Cambria Math" panose="02040503050406030204" pitchFamily="18" charset="0"/>
                            <a:ea typeface="黑体" panose="02010609060101010101" pitchFamily="49" charset="-122"/>
                          </a:rPr>
                          <m:t>𝑡</m:t>
                        </m:r>
                      </m:den>
                    </m:f>
                    <m:r>
                      <a:rPr lang="el-GR" altLang="zh-CN" sz="1800" i="1">
                        <a:latin typeface="Cambria Math" panose="02040503050406030204" pitchFamily="18" charset="0"/>
                        <a:ea typeface="黑体" panose="02010609060101010101" pitchFamily="49" charset="-122"/>
                      </a:rPr>
                      <m:t>=0</m:t>
                    </m:r>
                  </m:oMath>
                </a14:m>
                <a:r>
                  <a:rPr lang="zh-CN" altLang="en-US" sz="1800" dirty="0">
                    <a:latin typeface="Arial" panose="020B0604020202020204" pitchFamily="34" charset="0"/>
                    <a:ea typeface="黑体" panose="02010609060101010101" pitchFamily="49" charset="-122"/>
                  </a:rPr>
                  <a:t>，故球坐标系下演化“推动力”满足</a:t>
                </a:r>
                <a:endParaRPr lang="en-US" altLang="zh-CN" sz="1800" dirty="0">
                  <a:latin typeface="Arial" panose="020B0604020202020204" pitchFamily="34" charset="0"/>
                  <a:ea typeface="黑体" panose="02010609060101010101" pitchFamily="49" charset="-122"/>
                </a:endParaRPr>
              </a:p>
              <a:p>
                <a:pPr indent="457200">
                  <a:lnSpc>
                    <a:spcPct val="150000"/>
                  </a:lnSpc>
                </a:pPr>
                <a:endParaRPr lang="en-US" altLang="zh-CN" sz="2800" dirty="0">
                  <a:latin typeface="Arial" panose="020B0604020202020204" pitchFamily="34" charset="0"/>
                  <a:ea typeface="黑体" panose="02010609060101010101" pitchFamily="49" charset="-122"/>
                </a:endParaRPr>
              </a:p>
              <a:p>
                <a:pPr indent="457200">
                  <a:lnSpc>
                    <a:spcPct val="150000"/>
                  </a:lnSpc>
                </a:pPr>
                <a:r>
                  <a:rPr lang="zh-CN" altLang="en-US" sz="1800" dirty="0">
                    <a:latin typeface="Arial" panose="020B0604020202020204" pitchFamily="34" charset="0"/>
                    <a:ea typeface="黑体" panose="02010609060101010101" pitchFamily="49" charset="-122"/>
                  </a:rPr>
                  <a:t>因此，固定磁矩在外加磁场下发生进动</a:t>
                </a:r>
                <a:r>
                  <a:rPr lang="en-US" altLang="zh-CN" sz="1800" dirty="0">
                    <a:latin typeface="Arial" panose="020B0604020202020204" pitchFamily="34" charset="0"/>
                    <a:ea typeface="黑体" panose="02010609060101010101" pitchFamily="49" charset="-122"/>
                  </a:rPr>
                  <a:t>(Larmor</a:t>
                </a:r>
                <a:r>
                  <a:rPr lang="zh-CN" altLang="en-US" sz="1800" dirty="0">
                    <a:latin typeface="Arial" panose="020B0604020202020204" pitchFamily="34" charset="0"/>
                    <a:ea typeface="黑体" panose="02010609060101010101" pitchFamily="49" charset="-122"/>
                  </a:rPr>
                  <a:t>进动</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，而非直接沿能量梯度方向演化。这与</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进动动力学一致，因此</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进动与</a:t>
                </a:r>
                <a:r>
                  <a:rPr lang="en-US" altLang="zh-CN" sz="1800" dirty="0">
                    <a:latin typeface="Arial" panose="020B0604020202020204" pitchFamily="34" charset="0"/>
                    <a:ea typeface="黑体" panose="02010609060101010101" pitchFamily="49" charset="-122"/>
                  </a:rPr>
                  <a:t>Larmor</a:t>
                </a:r>
                <a:r>
                  <a:rPr lang="zh-CN" altLang="en-US" sz="1800" dirty="0">
                    <a:latin typeface="Arial" panose="020B0604020202020204" pitchFamily="34" charset="0"/>
                    <a:ea typeface="黑体" panose="02010609060101010101" pitchFamily="49" charset="-122"/>
                  </a:rPr>
                  <a:t>进动对</a:t>
                </a:r>
                <a:r>
                  <a:rPr lang="en-US" altLang="zh-CN" sz="1800" dirty="0">
                    <a:latin typeface="Arial" panose="020B0604020202020204" pitchFamily="34" charset="0"/>
                    <a:ea typeface="黑体" panose="02010609060101010101" pitchFamily="49" charset="-122"/>
                  </a:rPr>
                  <a:t>Hamiltonian</a:t>
                </a:r>
                <a:r>
                  <a:rPr lang="zh-CN" altLang="en-US" sz="1800" dirty="0">
                    <a:latin typeface="Arial" panose="020B0604020202020204" pitchFamily="34" charset="0"/>
                    <a:ea typeface="黑体" panose="02010609060101010101" pitchFamily="49" charset="-122"/>
                  </a:rPr>
                  <a:t>作用形式一致</a:t>
                </a:r>
                <a:endParaRPr lang="en-US" altLang="zh-CN" sz="1800" dirty="0">
                  <a:latin typeface="Arial" panose="020B0604020202020204" pitchFamily="34"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ea typeface="黑体" panose="02010609060101010101" pitchFamily="49" charset="-122"/>
                            </a:rPr>
                          </m:ctrlPr>
                        </m:sSubPr>
                        <m:e>
                          <m:r>
                            <a:rPr lang="en-US" altLang="zh-CN" sz="1800" i="1">
                              <a:latin typeface="Cambria Math" panose="02040503050406030204" pitchFamily="18" charset="0"/>
                              <a:ea typeface="黑体" panose="02010609060101010101" pitchFamily="49" charset="-122"/>
                            </a:rPr>
                            <m:t>𝑈</m:t>
                          </m:r>
                        </m:e>
                        <m:sub>
                          <m:r>
                            <m:rPr>
                              <m:sty m:val="p"/>
                            </m:rPr>
                            <a:rPr lang="en-US" altLang="zh-CN" sz="1800" b="0" i="0" smtClean="0">
                              <a:latin typeface="Cambria Math" panose="02040503050406030204" pitchFamily="18" charset="0"/>
                              <a:ea typeface="黑体" panose="02010609060101010101" pitchFamily="49" charset="-122"/>
                            </a:rPr>
                            <m:t>T</m:t>
                          </m:r>
                        </m:sub>
                      </m:sSub>
                      <m:r>
                        <a:rPr lang="en-US" altLang="zh-CN" sz="1800" b="0" i="0" smtClean="0">
                          <a:latin typeface="Cambria Math" panose="02040503050406030204" pitchFamily="18" charset="0"/>
                          <a:ea typeface="黑体" panose="02010609060101010101" pitchFamily="49" charset="-122"/>
                        </a:rPr>
                        <m:t>=</m:t>
                      </m:r>
                      <m:r>
                        <a:rPr lang="en-US" altLang="zh-CN" sz="1800" i="1" smtClean="0">
                          <a:latin typeface="Cambria Math" panose="02040503050406030204" pitchFamily="18" charset="0"/>
                          <a:ea typeface="黑体" panose="02010609060101010101" pitchFamily="49" charset="-122"/>
                        </a:rPr>
                        <m:t>−</m:t>
                      </m:r>
                      <m:sSub>
                        <m:sSubPr>
                          <m:ctrlPr>
                            <a:rPr lang="en-US" altLang="zh-CN" sz="1800" b="0" i="1" smtClean="0">
                              <a:latin typeface="Cambria Math" panose="02040503050406030204" pitchFamily="18" charset="0"/>
                              <a:ea typeface="黑体" panose="02010609060101010101" pitchFamily="49" charset="-122"/>
                            </a:rPr>
                          </m:ctrlPr>
                        </m:sSubPr>
                        <m:e>
                          <m:acc>
                            <m:accPr>
                              <m:chr m:val="⃑"/>
                              <m:ctrlPr>
                                <a:rPr lang="el-GR" altLang="zh-CN" sz="1800" i="1">
                                  <a:latin typeface="Cambria Math" panose="02040503050406030204" pitchFamily="18" charset="0"/>
                                  <a:ea typeface="黑体" panose="02010609060101010101" pitchFamily="49" charset="-122"/>
                                </a:rPr>
                              </m:ctrlPr>
                            </m:accPr>
                            <m:e>
                              <m:r>
                                <a:rPr lang="el-GR" altLang="zh-CN" sz="1800" i="1">
                                  <a:latin typeface="Cambria Math" panose="02040503050406030204" pitchFamily="18" charset="0"/>
                                  <a:ea typeface="黑体" panose="02010609060101010101" pitchFamily="49" charset="-122"/>
                                </a:rPr>
                                <m:t>𝜔</m:t>
                              </m:r>
                            </m:e>
                          </m:acc>
                        </m:e>
                        <m:sub>
                          <m:r>
                            <m:rPr>
                              <m:sty m:val="p"/>
                            </m:rPr>
                            <a:rPr lang="en-US" altLang="zh-CN" sz="1800" b="0" i="0" smtClean="0">
                              <a:latin typeface="Cambria Math" panose="02040503050406030204" pitchFamily="18" charset="0"/>
                              <a:ea typeface="黑体" panose="02010609060101010101" pitchFamily="49" charset="-122"/>
                            </a:rPr>
                            <m:t>T</m:t>
                          </m:r>
                        </m:sub>
                      </m:sSub>
                      <m:r>
                        <a:rPr lang="en-US" altLang="zh-CN" sz="1800" i="1">
                          <a:latin typeface="Cambria Math" panose="02040503050406030204" pitchFamily="18" charset="0"/>
                          <a:ea typeface="Cambria Math" panose="02040503050406030204" pitchFamily="18" charset="0"/>
                        </a:rPr>
                        <m:t>∙</m:t>
                      </m:r>
                      <m:acc>
                        <m:accPr>
                          <m:chr m:val="⃑"/>
                          <m:ctrlPr>
                            <a:rPr lang="en-US" altLang="zh-CN" sz="1800" b="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𝑆</m:t>
                          </m:r>
                        </m:e>
                      </m:acc>
                      <m:r>
                        <a:rPr lang="en-US" altLang="zh-CN" sz="1800" b="0" i="0" smtClean="0">
                          <a:latin typeface="Cambria Math" panose="02040503050406030204" pitchFamily="18" charset="0"/>
                          <a:ea typeface="黑体" panose="02010609060101010101" pitchFamily="49" charset="-122"/>
                        </a:rPr>
                        <m:t>    </m:t>
                      </m:r>
                      <m:r>
                        <a:rPr lang="el-GR" altLang="zh-CN" sz="1800" b="0" i="0" smtClean="0">
                          <a:latin typeface="Cambria Math" panose="02040503050406030204" pitchFamily="18" charset="0"/>
                          <a:ea typeface="黑体" panose="02010609060101010101" pitchFamily="49" charset="-122"/>
                        </a:rPr>
                        <m:t> </m:t>
                      </m:r>
                      <m:r>
                        <m:rPr>
                          <m:sty m:val="p"/>
                        </m:rPr>
                        <a:rPr lang="en-US" altLang="zh-CN" sz="1800" b="0" i="0" smtClean="0">
                          <a:latin typeface="Cambria Math" panose="02040503050406030204" pitchFamily="18" charset="0"/>
                          <a:ea typeface="黑体" panose="02010609060101010101" pitchFamily="49" charset="-122"/>
                        </a:rPr>
                        <m:t>or</m:t>
                      </m:r>
                      <m:sSub>
                        <m:sSubPr>
                          <m:ctrlPr>
                            <a:rPr lang="en-US" altLang="zh-CN" sz="1800" i="1">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    </m:t>
                          </m:r>
                          <m:acc>
                            <m:accPr>
                              <m:chr m:val="̂"/>
                              <m:ctrlPr>
                                <a:rPr lang="en-US" altLang="zh-CN" sz="1800" b="0" i="1" smtClean="0">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𝐻</m:t>
                              </m:r>
                            </m:e>
                          </m:acc>
                        </m:e>
                        <m:sub>
                          <m:r>
                            <m:rPr>
                              <m:sty m:val="p"/>
                            </m:rPr>
                            <a:rPr lang="en-US" altLang="zh-CN" sz="1800">
                              <a:latin typeface="Cambria Math" panose="02040503050406030204" pitchFamily="18" charset="0"/>
                              <a:ea typeface="黑体" panose="02010609060101010101" pitchFamily="49" charset="-122"/>
                            </a:rPr>
                            <m:t>T</m:t>
                          </m:r>
                        </m:sub>
                      </m:sSub>
                      <m:r>
                        <a:rPr lang="en-US" altLang="zh-CN" sz="1800" b="0" i="1" smtClean="0">
                          <a:latin typeface="Cambria Math" panose="02040503050406030204" pitchFamily="18" charset="0"/>
                          <a:ea typeface="黑体" panose="02010609060101010101" pitchFamily="49" charset="-122"/>
                        </a:rPr>
                        <m:t>=</m:t>
                      </m:r>
                      <m:r>
                        <a:rPr lang="en-US" altLang="zh-CN" sz="1800" i="1">
                          <a:latin typeface="Cambria Math" panose="02040503050406030204" pitchFamily="18" charset="0"/>
                          <a:ea typeface="黑体" panose="02010609060101010101" pitchFamily="49" charset="-122"/>
                        </a:rPr>
                        <m:t>−</m:t>
                      </m:r>
                      <m:sSub>
                        <m:sSubPr>
                          <m:ctrlPr>
                            <a:rPr lang="zh-CN" altLang="en-US" sz="1800" i="1" dirty="0" smtClean="0">
                              <a:latin typeface="Cambria Math" panose="02040503050406030204" pitchFamily="18" charset="0"/>
                              <a:ea typeface="黑体" panose="02010609060101010101" pitchFamily="49" charset="-122"/>
                            </a:rPr>
                          </m:ctrlPr>
                        </m:sSubPr>
                        <m:e>
                          <m:acc>
                            <m:accPr>
                              <m:chr m:val="̂"/>
                              <m:ctrlPr>
                                <a:rPr lang="el-GR" altLang="zh-CN" sz="1800" b="0" i="1" dirty="0" smtClean="0">
                                  <a:latin typeface="Cambria Math" panose="02040503050406030204" pitchFamily="18" charset="0"/>
                                  <a:ea typeface="黑体" panose="02010609060101010101" pitchFamily="49" charset="-122"/>
                                </a:rPr>
                              </m:ctrlPr>
                            </m:accPr>
                            <m:e>
                              <m:acc>
                                <m:accPr>
                                  <m:chr m:val="⃑"/>
                                  <m:ctrlPr>
                                    <a:rPr lang="el-GR" altLang="zh-CN" sz="1800" i="1" dirty="0">
                                      <a:latin typeface="Cambria Math" panose="02040503050406030204" pitchFamily="18" charset="0"/>
                                      <a:ea typeface="黑体" panose="02010609060101010101" pitchFamily="49" charset="-122"/>
                                    </a:rPr>
                                  </m:ctrlPr>
                                </m:accPr>
                                <m:e>
                                  <m:r>
                                    <a:rPr lang="el-GR" altLang="zh-CN" sz="1800" i="1" dirty="0">
                                      <a:latin typeface="Cambria Math" panose="02040503050406030204" pitchFamily="18" charset="0"/>
                                      <a:ea typeface="黑体" panose="02010609060101010101" pitchFamily="49" charset="-122"/>
                                    </a:rPr>
                                    <m:t>𝜔</m:t>
                                  </m:r>
                                </m:e>
                              </m:acc>
                            </m:e>
                          </m:acc>
                        </m:e>
                        <m:sub>
                          <m:r>
                            <m:rPr>
                              <m:sty m:val="p"/>
                            </m:rPr>
                            <a:rPr lang="en-US" altLang="zh-CN" sz="1800" b="0" i="0" dirty="0" smtClean="0">
                              <a:latin typeface="Cambria Math" panose="02040503050406030204" pitchFamily="18" charset="0"/>
                              <a:ea typeface="黑体" panose="02010609060101010101" pitchFamily="49" charset="-122"/>
                            </a:rPr>
                            <m:t>T</m:t>
                          </m:r>
                        </m:sub>
                      </m:sSub>
                      <m:r>
                        <a:rPr lang="en-US" altLang="zh-CN" sz="1800" i="1">
                          <a:latin typeface="Cambria Math" panose="02040503050406030204" pitchFamily="18" charset="0"/>
                          <a:ea typeface="Cambria Math" panose="02040503050406030204" pitchFamily="18" charset="0"/>
                        </a:rPr>
                        <m:t>∙</m:t>
                      </m:r>
                      <m:acc>
                        <m:accPr>
                          <m:chr m:val="̂"/>
                          <m:ctrlPr>
                            <a:rPr lang="en-US" altLang="zh-CN" sz="1800" b="0" i="1" smtClean="0">
                              <a:latin typeface="Cambria Math" panose="02040503050406030204" pitchFamily="18" charset="0"/>
                              <a:ea typeface="Cambria Math" panose="02040503050406030204" pitchFamily="18" charset="0"/>
                            </a:rPr>
                          </m:ctrlPr>
                        </m:accPr>
                        <m:e>
                          <m:acc>
                            <m:accPr>
                              <m:chr m:val="⃑"/>
                              <m:ctrlPr>
                                <a:rPr lang="en-US" altLang="zh-CN" sz="1800" b="0" i="1" smtClean="0">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e>
                      </m:acc>
                    </m:oMath>
                  </m:oMathPara>
                </a14:m>
                <a:endParaRPr lang="zh-CN" altLang="en-US" sz="1800" dirty="0">
                  <a:latin typeface="Arial" panose="020B0604020202020204" pitchFamily="34" charset="0"/>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5645736F-83D9-98AD-D903-33E83CBCB9E7}"/>
                  </a:ext>
                </a:extLst>
              </p:cNvPr>
              <p:cNvSpPr txBox="1">
                <a:spLocks noRot="1" noChangeAspect="1" noMove="1" noResize="1" noEditPoints="1" noAdjustHandles="1" noChangeArrowheads="1" noChangeShapeType="1" noTextEdit="1"/>
              </p:cNvSpPr>
              <p:nvPr/>
            </p:nvSpPr>
            <p:spPr>
              <a:xfrm>
                <a:off x="-58524" y="638079"/>
                <a:ext cx="9304881" cy="3828420"/>
              </a:xfrm>
              <a:prstGeom prst="rect">
                <a:avLst/>
              </a:prstGeom>
              <a:blipFill>
                <a:blip r:embed="rId25"/>
                <a:stretch>
                  <a:fillRect l="-524" r="-52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5423360-169A-BCDE-C791-70F09861398E}"/>
              </a:ext>
            </a:extLst>
          </p:cNvPr>
          <p:cNvSpPr txBox="1"/>
          <p:nvPr/>
        </p:nvSpPr>
        <p:spPr>
          <a:xfrm>
            <a:off x="196503" y="194358"/>
            <a:ext cx="3832076"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自旋</a:t>
            </a:r>
            <a:r>
              <a:rPr lang="en-US" altLang="zh-CN" dirty="0">
                <a:solidFill>
                  <a:schemeClr val="bg1"/>
                </a:solidFill>
                <a:latin typeface="+mn-lt"/>
                <a:ea typeface="黑体" panose="02010609060101010101" pitchFamily="49" charset="-122"/>
              </a:rPr>
              <a:t>-</a:t>
            </a:r>
            <a:r>
              <a:rPr lang="zh-CN" altLang="en-US" dirty="0">
                <a:solidFill>
                  <a:schemeClr val="bg1"/>
                </a:solidFill>
                <a:latin typeface="+mn-lt"/>
                <a:ea typeface="黑体" panose="02010609060101010101" pitchFamily="49" charset="-122"/>
              </a:rPr>
              <a:t>进动耦合</a:t>
            </a:r>
            <a:r>
              <a:rPr lang="en-US" altLang="zh-CN" dirty="0">
                <a:solidFill>
                  <a:schemeClr val="bg1"/>
                </a:solidFill>
                <a:latin typeface="+mn-lt"/>
                <a:ea typeface="黑体" panose="02010609060101010101" pitchFamily="49" charset="-122"/>
              </a:rPr>
              <a:t>Hamiltonian</a:t>
            </a:r>
            <a:endParaRPr lang="zh-CN" altLang="en-US" dirty="0">
              <a:solidFill>
                <a:schemeClr val="bg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E61BB120-7A9E-70E0-FDE6-AA497AB1DDC1}"/>
              </a:ext>
            </a:extLst>
          </p:cNvPr>
          <p:cNvSpPr>
            <a:spLocks noGrp="1"/>
          </p:cNvSpPr>
          <p:nvPr>
            <p:ph type="sldNum" sz="quarter" idx="10"/>
          </p:nvPr>
        </p:nvSpPr>
        <p:spPr/>
        <p:txBody>
          <a:bodyPr/>
          <a:lstStyle/>
          <a:p>
            <a:fld id="{6555F715-00A2-473B-A4E8-D5771EBCED9A}" type="slidenum">
              <a:rPr lang="zh-CN" altLang="en-US" smtClean="0"/>
              <a:pPr/>
              <a:t>31</a:t>
            </a:fld>
            <a:endParaRPr lang="zh-CN" altLang="en-US" dirty="0"/>
          </a:p>
        </p:txBody>
      </p:sp>
      <p:graphicFrame>
        <p:nvGraphicFramePr>
          <p:cNvPr id="2" name="对象 1">
            <a:extLst>
              <a:ext uri="{FF2B5EF4-FFF2-40B4-BE49-F238E27FC236}">
                <a16:creationId xmlns:a16="http://schemas.microsoft.com/office/drawing/2014/main" id="{DBC82431-F6A3-7CF6-E922-AE6A2FDF2445}"/>
              </a:ext>
            </a:extLst>
          </p:cNvPr>
          <p:cNvGraphicFramePr>
            <a:graphicFrameLocks noChangeAspect="1"/>
          </p:cNvGraphicFramePr>
          <p:nvPr>
            <p:extLst>
              <p:ext uri="{D42A27DB-BD31-4B8C-83A1-F6EECF244321}">
                <p14:modId xmlns:p14="http://schemas.microsoft.com/office/powerpoint/2010/main" val="2066655565"/>
              </p:ext>
            </p:extLst>
          </p:nvPr>
        </p:nvGraphicFramePr>
        <p:xfrm>
          <a:off x="398463" y="2438400"/>
          <a:ext cx="8353425" cy="587375"/>
        </p:xfrm>
        <a:graphic>
          <a:graphicData uri="http://schemas.openxmlformats.org/presentationml/2006/ole">
            <mc:AlternateContent xmlns:mc="http://schemas.openxmlformats.org/markup-compatibility/2006">
              <mc:Choice xmlns:v="urn:schemas-microsoft-com:vml" Requires="v">
                <p:oleObj name="AxMath" r:id="rId26" imgW="6552000" imgH="459720" progId="Equation.AxMath">
                  <p:embed/>
                </p:oleObj>
              </mc:Choice>
              <mc:Fallback>
                <p:oleObj name="AxMath" r:id="rId26" imgW="6552000" imgH="459720" progId="Equation.AxMath">
                  <p:embed/>
                  <p:pic>
                    <p:nvPicPr>
                      <p:cNvPr id="0" name=""/>
                      <p:cNvPicPr/>
                      <p:nvPr/>
                    </p:nvPicPr>
                    <p:blipFill>
                      <a:blip r:embed="rId27"/>
                      <a:stretch>
                        <a:fillRect/>
                      </a:stretch>
                    </p:blipFill>
                    <p:spPr>
                      <a:xfrm>
                        <a:off x="398463" y="2438400"/>
                        <a:ext cx="8353425" cy="587375"/>
                      </a:xfrm>
                      <a:prstGeom prst="rect">
                        <a:avLst/>
                      </a:prstGeom>
                    </p:spPr>
                  </p:pic>
                </p:oleObj>
              </mc:Fallback>
            </mc:AlternateContent>
          </a:graphicData>
        </a:graphic>
      </p:graphicFrame>
    </p:spTree>
    <p:extLst>
      <p:ext uri="{BB962C8B-B14F-4D97-AF65-F5344CB8AC3E}">
        <p14:creationId xmlns:p14="http://schemas.microsoft.com/office/powerpoint/2010/main" val="2731329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E29949A2-C027-0D35-8CE5-4877826C440C}"/>
              </a:ext>
            </a:extLst>
          </p:cNvPr>
          <p:cNvSpPr txBox="1"/>
          <p:nvPr/>
        </p:nvSpPr>
        <p:spPr>
          <a:xfrm>
            <a:off x="196503" y="194358"/>
            <a:ext cx="3832076"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自旋</a:t>
            </a:r>
            <a:r>
              <a:rPr lang="en-US" altLang="zh-CN" dirty="0">
                <a:solidFill>
                  <a:schemeClr val="bg1"/>
                </a:solidFill>
                <a:latin typeface="+mn-lt"/>
                <a:ea typeface="黑体" panose="02010609060101010101" pitchFamily="49" charset="-122"/>
              </a:rPr>
              <a:t>-</a:t>
            </a:r>
            <a:r>
              <a:rPr lang="zh-CN" altLang="en-US" dirty="0">
                <a:solidFill>
                  <a:schemeClr val="bg1"/>
                </a:solidFill>
                <a:latin typeface="+mn-lt"/>
                <a:ea typeface="黑体" panose="02010609060101010101" pitchFamily="49" charset="-122"/>
              </a:rPr>
              <a:t>进动耦合</a:t>
            </a:r>
            <a:r>
              <a:rPr lang="en-US" altLang="zh-CN" dirty="0">
                <a:solidFill>
                  <a:schemeClr val="bg1"/>
                </a:solidFill>
                <a:latin typeface="+mn-lt"/>
                <a:ea typeface="黑体" panose="02010609060101010101" pitchFamily="49" charset="-122"/>
              </a:rPr>
              <a:t>Hamiltonian</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9C291340-E999-635B-9E45-909EE2184BF6}"/>
              </a:ext>
            </a:extLst>
          </p:cNvPr>
          <p:cNvSpPr txBox="1"/>
          <p:nvPr/>
        </p:nvSpPr>
        <p:spPr>
          <a:xfrm>
            <a:off x="4702947" y="5848469"/>
            <a:ext cx="4312110" cy="869533"/>
          </a:xfrm>
          <a:prstGeom prst="rect">
            <a:avLst/>
          </a:prstGeom>
          <a:noFill/>
        </p:spPr>
        <p:txBody>
          <a:bodyPr wrap="square">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核心是</a:t>
            </a:r>
            <a:r>
              <a:rPr lang="zh-CN" altLang="en-US" sz="1800" dirty="0">
                <a:solidFill>
                  <a:schemeClr val="tx1"/>
                </a:solidFill>
                <a:latin typeface="Arial" panose="020B0604020202020204" pitchFamily="34" charset="0"/>
                <a:ea typeface="黑体" panose="02010609060101010101" pitchFamily="49" charset="-122"/>
              </a:rPr>
              <a:t>：有物理意义的矢量必循线性</a:t>
            </a:r>
            <a:r>
              <a:rPr lang="en-US" altLang="zh-CN" sz="1800" dirty="0">
                <a:solidFill>
                  <a:schemeClr val="tx1"/>
                </a:solidFill>
                <a:latin typeface="Arial" panose="020B0604020202020204" pitchFamily="34" charset="0"/>
                <a:ea typeface="黑体" panose="02010609060101010101" pitchFamily="49" charset="-122"/>
              </a:rPr>
              <a:t>Lorentz</a:t>
            </a:r>
            <a:r>
              <a:rPr lang="zh-CN" altLang="en-US" sz="1800" dirty="0">
                <a:solidFill>
                  <a:schemeClr val="tx1"/>
                </a:solidFill>
                <a:latin typeface="Arial" panose="020B0604020202020204" pitchFamily="34" charset="0"/>
                <a:ea typeface="黑体" panose="02010609060101010101" pitchFamily="49" charset="-122"/>
              </a:rPr>
              <a:t>变换。</a:t>
            </a:r>
          </a:p>
        </p:txBody>
      </p:sp>
      <p:sp>
        <p:nvSpPr>
          <p:cNvPr id="20" name="等腰三角形 19">
            <a:extLst>
              <a:ext uri="{FF2B5EF4-FFF2-40B4-BE49-F238E27FC236}">
                <a16:creationId xmlns:a16="http://schemas.microsoft.com/office/drawing/2014/main" id="{63A792C7-A0EF-E002-DFA1-8EC7E842D374}"/>
              </a:ext>
            </a:extLst>
          </p:cNvPr>
          <p:cNvSpPr/>
          <p:nvPr/>
        </p:nvSpPr>
        <p:spPr bwMode="auto">
          <a:xfrm>
            <a:off x="4946249" y="6011072"/>
            <a:ext cx="230166" cy="210150"/>
          </a:xfrm>
          <a:prstGeom prst="triangl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nvGrpSpPr>
          <p:cNvPr id="4" name="组合 3">
            <a:extLst>
              <a:ext uri="{FF2B5EF4-FFF2-40B4-BE49-F238E27FC236}">
                <a16:creationId xmlns:a16="http://schemas.microsoft.com/office/drawing/2014/main" id="{E1046ABB-ADB6-ECE8-0BDB-EC680F33695D}"/>
              </a:ext>
            </a:extLst>
          </p:cNvPr>
          <p:cNvGrpSpPr/>
          <p:nvPr/>
        </p:nvGrpSpPr>
        <p:grpSpPr>
          <a:xfrm>
            <a:off x="128943" y="1603417"/>
            <a:ext cx="4438624" cy="5118058"/>
            <a:chOff x="196503" y="1108412"/>
            <a:chExt cx="4438624" cy="5118058"/>
          </a:xfrm>
        </p:grpSpPr>
        <p:sp>
          <p:nvSpPr>
            <p:cNvPr id="104" name="矩形: 圆角 103">
              <a:extLst>
                <a:ext uri="{FF2B5EF4-FFF2-40B4-BE49-F238E27FC236}">
                  <a16:creationId xmlns:a16="http://schemas.microsoft.com/office/drawing/2014/main" id="{5F9A7046-B0A4-486C-3732-B351E56947DB}"/>
                </a:ext>
              </a:extLst>
            </p:cNvPr>
            <p:cNvSpPr/>
            <p:nvPr/>
          </p:nvSpPr>
          <p:spPr bwMode="auto">
            <a:xfrm>
              <a:off x="653963" y="1108412"/>
              <a:ext cx="3981163" cy="606389"/>
            </a:xfrm>
            <a:prstGeom prst="roundRect">
              <a:avLst/>
            </a:prstGeom>
            <a:solidFill>
              <a:srgbClr val="9C9CE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800" dirty="0">
                  <a:solidFill>
                    <a:schemeClr val="bg1"/>
                  </a:solidFill>
                  <a:latin typeface="Arial" panose="020B0604020202020204" pitchFamily="34" charset="0"/>
                  <a:ea typeface="黑体" panose="02010609060101010101" pitchFamily="49" charset="-122"/>
                </a:rPr>
                <a:t>连续帧动力学必须有意义</a:t>
              </a:r>
            </a:p>
          </p:txBody>
        </p:sp>
        <mc:AlternateContent xmlns:mc="http://schemas.openxmlformats.org/markup-compatibility/2006" xmlns:a14="http://schemas.microsoft.com/office/drawing/2010/main">
          <mc:Choice Requires="a14">
            <p:sp>
              <p:nvSpPr>
                <p:cNvPr id="106" name="矩形: 圆角 105">
                  <a:extLst>
                    <a:ext uri="{FF2B5EF4-FFF2-40B4-BE49-F238E27FC236}">
                      <a16:creationId xmlns:a16="http://schemas.microsoft.com/office/drawing/2014/main" id="{A36434F3-9AEA-F6C7-1D54-056A9D311A38}"/>
                    </a:ext>
                  </a:extLst>
                </p:cNvPr>
                <p:cNvSpPr/>
                <p:nvPr/>
              </p:nvSpPr>
              <p:spPr bwMode="auto">
                <a:xfrm>
                  <a:off x="653964" y="1813505"/>
                  <a:ext cx="3981163" cy="606389"/>
                </a:xfrm>
                <a:prstGeom prst="roundRect">
                  <a:avLst/>
                </a:prstGeom>
                <a:solidFill>
                  <a:srgbClr val="8282E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acc>
                        <m:accPr>
                          <m:chr m:val="⃑"/>
                          <m:ctrlPr>
                            <a:rPr lang="zh-CN" altLang="en-US" sz="1800" i="1" smtClean="0">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r>
                        <a:rPr lang="en-US" altLang="zh-CN" sz="1800" i="1">
                          <a:solidFill>
                            <a:schemeClr val="bg1"/>
                          </a:solidFill>
                          <a:latin typeface="Cambria Math" panose="02040503050406030204" pitchFamily="18" charset="0"/>
                          <a:ea typeface="黑体" panose="02010609060101010101" pitchFamily="49" charset="-122"/>
                        </a:rPr>
                        <m:t>(</m:t>
                      </m:r>
                      <m:r>
                        <a:rPr lang="el-GR" altLang="zh-CN" sz="1800" i="1">
                          <a:solidFill>
                            <a:schemeClr val="bg1"/>
                          </a:solidFill>
                          <a:latin typeface="Cambria Math" panose="02040503050406030204" pitchFamily="18" charset="0"/>
                          <a:ea typeface="黑体" panose="02010609060101010101" pitchFamily="49" charset="-122"/>
                        </a:rPr>
                        <m:t>𝜏</m:t>
                      </m:r>
                      <m:r>
                        <a:rPr lang="en-US" altLang="zh-CN" sz="1800" i="1">
                          <a:solidFill>
                            <a:schemeClr val="bg1"/>
                          </a:solidFill>
                          <a:latin typeface="Cambria Math" panose="02040503050406030204" pitchFamily="18" charset="0"/>
                          <a:ea typeface="黑体" panose="02010609060101010101" pitchFamily="49" charset="-122"/>
                        </a:rPr>
                        <m:t>)</m:t>
                      </m:r>
                      <m:r>
                        <a:rPr lang="zh-CN" altLang="en-US" sz="1800" i="1">
                          <a:solidFill>
                            <a:schemeClr val="bg1"/>
                          </a:solidFill>
                          <a:latin typeface="Cambria Math" panose="02040503050406030204" pitchFamily="18" charset="0"/>
                          <a:ea typeface="黑体" panose="02010609060101010101" pitchFamily="49" charset="-122"/>
                        </a:rPr>
                        <m:t>全部</m:t>
                      </m:r>
                    </m:oMath>
                  </a14:m>
                  <a:r>
                    <a:rPr lang="zh-CN" altLang="en-US" sz="1800" dirty="0">
                      <a:solidFill>
                        <a:schemeClr val="bg1"/>
                      </a:solidFill>
                      <a:latin typeface="Arial" panose="020B0604020202020204" pitchFamily="34" charset="0"/>
                      <a:ea typeface="黑体" panose="02010609060101010101" pitchFamily="49" charset="-122"/>
                    </a:rPr>
                    <a:t>时刻都有意义</a:t>
                  </a:r>
                </a:p>
              </p:txBody>
            </p:sp>
          </mc:Choice>
          <mc:Fallback xmlns="">
            <p:sp>
              <p:nvSpPr>
                <p:cNvPr id="106" name="矩形: 圆角 105">
                  <a:extLst>
                    <a:ext uri="{FF2B5EF4-FFF2-40B4-BE49-F238E27FC236}">
                      <a16:creationId xmlns:a16="http://schemas.microsoft.com/office/drawing/2014/main" id="{A36434F3-9AEA-F6C7-1D54-056A9D311A38}"/>
                    </a:ext>
                  </a:extLst>
                </p:cNvPr>
                <p:cNvSpPr>
                  <a:spLocks noRot="1" noChangeAspect="1" noMove="1" noResize="1" noEditPoints="1" noAdjustHandles="1" noChangeArrowheads="1" noChangeShapeType="1" noTextEdit="1"/>
                </p:cNvSpPr>
                <p:nvPr/>
              </p:nvSpPr>
              <p:spPr bwMode="auto">
                <a:xfrm>
                  <a:off x="653964" y="1813505"/>
                  <a:ext cx="3981163" cy="606389"/>
                </a:xfrm>
                <a:prstGeom prst="roundRect">
                  <a:avLst/>
                </a:prstGeom>
                <a:blipFill>
                  <a:blip r:embed="rId3"/>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圆角 108">
                  <a:extLst>
                    <a:ext uri="{FF2B5EF4-FFF2-40B4-BE49-F238E27FC236}">
                      <a16:creationId xmlns:a16="http://schemas.microsoft.com/office/drawing/2014/main" id="{A9C8DD83-A226-BDAE-CC5C-DD8E772A71D6}"/>
                    </a:ext>
                  </a:extLst>
                </p:cNvPr>
                <p:cNvSpPr/>
                <p:nvPr/>
              </p:nvSpPr>
              <p:spPr bwMode="auto">
                <a:xfrm>
                  <a:off x="653963" y="2518598"/>
                  <a:ext cx="3981163" cy="1249176"/>
                </a:xfrm>
                <a:prstGeom prst="roundRect">
                  <a:avLst/>
                </a:prstGeom>
                <a:solidFill>
                  <a:srgbClr val="6060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acc>
                        <m:accPr>
                          <m:chr m:val="⃑"/>
                          <m:ctrlPr>
                            <a:rPr lang="zh-CN" altLang="en-US" sz="1800" i="1" smtClean="0">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r>
                        <a:rPr lang="en-US" altLang="zh-CN" sz="1800" i="1">
                          <a:solidFill>
                            <a:schemeClr val="bg1"/>
                          </a:solidFill>
                          <a:latin typeface="Cambria Math" panose="02040503050406030204" pitchFamily="18" charset="0"/>
                          <a:ea typeface="黑体" panose="02010609060101010101" pitchFamily="49" charset="-122"/>
                        </a:rPr>
                        <m:t>(</m:t>
                      </m:r>
                      <m:r>
                        <a:rPr lang="el-GR" altLang="zh-CN" sz="1800" i="1">
                          <a:solidFill>
                            <a:schemeClr val="bg1"/>
                          </a:solidFill>
                          <a:latin typeface="Cambria Math" panose="02040503050406030204" pitchFamily="18" charset="0"/>
                          <a:ea typeface="黑体" panose="02010609060101010101" pitchFamily="49" charset="-122"/>
                        </a:rPr>
                        <m:t>𝜏</m:t>
                      </m:r>
                      <m:r>
                        <a:rPr lang="en-US" altLang="zh-CN" sz="1800" i="1">
                          <a:solidFill>
                            <a:schemeClr val="bg1"/>
                          </a:solidFill>
                          <a:latin typeface="Cambria Math" panose="02040503050406030204" pitchFamily="18" charset="0"/>
                          <a:ea typeface="黑体" panose="02010609060101010101" pitchFamily="49" charset="-122"/>
                        </a:rPr>
                        <m:t>)</m:t>
                      </m:r>
                    </m:oMath>
                  </a14:m>
                  <a:r>
                    <a:rPr lang="zh-CN" altLang="en-US" sz="1800" dirty="0">
                      <a:solidFill>
                        <a:schemeClr val="bg1"/>
                      </a:solidFill>
                      <a:latin typeface="Arial" panose="020B0604020202020204" pitchFamily="34" charset="0"/>
                      <a:ea typeface="黑体" panose="02010609060101010101" pitchFamily="49" charset="-122"/>
                    </a:rPr>
                    <a:t>展开式各项</a:t>
                  </a:r>
                  <a:r>
                    <a:rPr lang="en-US" altLang="zh-CN" sz="1800" dirty="0">
                      <a:solidFill>
                        <a:schemeClr val="bg1"/>
                      </a:solidFill>
                      <a:latin typeface="Arial" panose="020B0604020202020204" pitchFamily="34" charset="0"/>
                      <a:ea typeface="黑体" panose="02010609060101010101" pitchFamily="49" charset="-122"/>
                    </a:rPr>
                    <a:t>Lorentz</a:t>
                  </a:r>
                  <a:r>
                    <a:rPr lang="zh-CN" altLang="en-US" sz="1800" dirty="0">
                      <a:solidFill>
                        <a:schemeClr val="bg1"/>
                      </a:solidFill>
                      <a:latin typeface="Arial" panose="020B0604020202020204" pitchFamily="34" charset="0"/>
                      <a:ea typeface="黑体" panose="02010609060101010101" pitchFamily="49" charset="-122"/>
                    </a:rPr>
                    <a:t>线性变换</a:t>
                  </a:r>
                  <a:endParaRPr lang="en-US" altLang="zh-CN" sz="1800" dirty="0">
                    <a:solidFill>
                      <a:schemeClr val="bg1"/>
                    </a:solidFill>
                    <a:latin typeface="Arial" panose="020B0604020202020204" pitchFamily="34" charset="0"/>
                    <a:ea typeface="黑体" panose="02010609060101010101" pitchFamily="49" charset="-122"/>
                  </a:endParaRPr>
                </a:p>
                <a:p>
                  <a:pPr algn="ctr"/>
                  <a14:m>
                    <m:oMathPara xmlns:m="http://schemas.openxmlformats.org/officeDocument/2006/math">
                      <m:oMathParaPr>
                        <m:jc m:val="center"/>
                      </m:oMathParaPr>
                      <m:oMath xmlns:m="http://schemas.openxmlformats.org/officeDocument/2006/math">
                        <m:acc>
                          <m:accPr>
                            <m:chr m:val="̂"/>
                            <m:ctrlPr>
                              <a:rPr lang="en-US" altLang="zh-CN" sz="1800" b="0" i="1" smtClean="0">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𝐿</m:t>
                            </m:r>
                          </m:e>
                        </m:acc>
                        <m:acc>
                          <m:accPr>
                            <m:chr m:val="⃑"/>
                            <m:ctrlPr>
                              <a:rPr lang="zh-CN" altLang="en-US"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d>
                          <m:dPr>
                            <m:ctrlPr>
                              <a:rPr lang="en-US" altLang="zh-CN" sz="1800" i="1">
                                <a:solidFill>
                                  <a:schemeClr val="bg1"/>
                                </a:solidFill>
                                <a:latin typeface="Cambria Math" panose="02040503050406030204" pitchFamily="18" charset="0"/>
                                <a:ea typeface="黑体" panose="02010609060101010101" pitchFamily="49" charset="-122"/>
                              </a:rPr>
                            </m:ctrlPr>
                          </m:dPr>
                          <m:e>
                            <m:r>
                              <a:rPr lang="el-GR" altLang="zh-CN" sz="1800" i="1">
                                <a:solidFill>
                                  <a:schemeClr val="bg1"/>
                                </a:solidFill>
                                <a:latin typeface="Cambria Math" panose="02040503050406030204" pitchFamily="18" charset="0"/>
                                <a:ea typeface="黑体" panose="02010609060101010101" pitchFamily="49" charset="-122"/>
                              </a:rPr>
                              <m:t>𝜏</m:t>
                            </m:r>
                          </m:e>
                        </m:d>
                        <m:r>
                          <a:rPr lang="en-US" altLang="zh-CN" sz="1800">
                            <a:solidFill>
                              <a:schemeClr val="bg1"/>
                            </a:solidFill>
                            <a:latin typeface="Cambria Math" panose="02040503050406030204" pitchFamily="18" charset="0"/>
                            <a:ea typeface="黑体" panose="02010609060101010101" pitchFamily="49" charset="-122"/>
                          </a:rPr>
                          <m:t>=</m:t>
                        </m:r>
                        <m:nary>
                          <m:naryPr>
                            <m:chr m:val="∑"/>
                            <m:ctrlPr>
                              <a:rPr lang="en-US" altLang="zh-CN" sz="1800" i="1">
                                <a:solidFill>
                                  <a:schemeClr val="bg1"/>
                                </a:solidFill>
                                <a:latin typeface="Cambria Math" panose="02040503050406030204" pitchFamily="18" charset="0"/>
                                <a:ea typeface="黑体" panose="02010609060101010101" pitchFamily="49" charset="-122"/>
                              </a:rPr>
                            </m:ctrlPr>
                          </m:naryPr>
                          <m:sub>
                            <m:r>
                              <m:rPr>
                                <m:brk m:alnAt="23"/>
                              </m:rPr>
                              <a:rPr lang="en-US" altLang="zh-CN" sz="1800" i="1">
                                <a:solidFill>
                                  <a:schemeClr val="bg1"/>
                                </a:solidFill>
                                <a:latin typeface="Cambria Math" panose="02040503050406030204" pitchFamily="18" charset="0"/>
                                <a:ea typeface="黑体" panose="02010609060101010101" pitchFamily="49" charset="-122"/>
                              </a:rPr>
                              <m:t>𝑖</m:t>
                            </m:r>
                            <m:r>
                              <a:rPr lang="en-US" altLang="zh-CN" sz="1800" i="1">
                                <a:solidFill>
                                  <a:schemeClr val="bg1"/>
                                </a:solidFill>
                                <a:latin typeface="Cambria Math" panose="02040503050406030204" pitchFamily="18" charset="0"/>
                                <a:ea typeface="黑体" panose="02010609060101010101" pitchFamily="49" charset="-122"/>
                              </a:rPr>
                              <m:t>=0</m:t>
                            </m:r>
                          </m:sub>
                          <m:sup>
                            <m:r>
                              <a:rPr lang="en-US" altLang="zh-CN" sz="1800" i="1">
                                <a:solidFill>
                                  <a:schemeClr val="bg1"/>
                                </a:solidFill>
                                <a:latin typeface="Cambria Math" panose="02040503050406030204" pitchFamily="18" charset="0"/>
                                <a:ea typeface="Cambria Math" panose="02040503050406030204" pitchFamily="18" charset="0"/>
                              </a:rPr>
                              <m:t>∞</m:t>
                            </m:r>
                          </m:sup>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𝐿</m:t>
                                </m:r>
                              </m:e>
                            </m:acc>
                            <m:d>
                              <m:dPr>
                                <m:begChr m:val="["/>
                                <m:endChr m:val="]"/>
                                <m:ctrlPr>
                                  <a:rPr lang="en-US" altLang="zh-CN" sz="1800" i="1" smtClean="0">
                                    <a:solidFill>
                                      <a:schemeClr val="bg1"/>
                                    </a:solidFill>
                                    <a:latin typeface="Cambria Math" panose="02040503050406030204" pitchFamily="18" charset="0"/>
                                    <a:ea typeface="黑体" panose="02010609060101010101" pitchFamily="49" charset="-122"/>
                                  </a:rPr>
                                </m:ctrlPr>
                              </m:dPr>
                              <m:e>
                                <m:f>
                                  <m:fPr>
                                    <m:ctrlPr>
                                      <a:rPr lang="en-US" altLang="zh-CN" sz="1800" i="1">
                                        <a:solidFill>
                                          <a:schemeClr val="bg1"/>
                                        </a:solidFill>
                                        <a:latin typeface="Cambria Math" panose="02040503050406030204" pitchFamily="18" charset="0"/>
                                        <a:ea typeface="黑体" panose="02010609060101010101" pitchFamily="49" charset="-122"/>
                                      </a:rPr>
                                    </m:ctrlPr>
                                  </m:fPr>
                                  <m:num>
                                    <m:sSup>
                                      <m:sSupPr>
                                        <m:ctrlPr>
                                          <a:rPr lang="en-US" altLang="zh-CN" sz="1800" i="1">
                                            <a:solidFill>
                                              <a:schemeClr val="bg1"/>
                                            </a:solidFill>
                                            <a:latin typeface="Cambria Math" panose="02040503050406030204" pitchFamily="18" charset="0"/>
                                            <a:ea typeface="黑体" panose="02010609060101010101" pitchFamily="49" charset="-122"/>
                                          </a:rPr>
                                        </m:ctrlPr>
                                      </m:sSup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e>
                                      <m:sup>
                                        <m:d>
                                          <m:dPr>
                                            <m:ctrlPr>
                                              <a:rPr lang="en-US" altLang="zh-CN" sz="1800" i="1">
                                                <a:solidFill>
                                                  <a:schemeClr val="bg1"/>
                                                </a:solidFill>
                                                <a:latin typeface="Cambria Math" panose="02040503050406030204" pitchFamily="18" charset="0"/>
                                                <a:ea typeface="黑体" panose="02010609060101010101" pitchFamily="49" charset="-122"/>
                                              </a:rPr>
                                            </m:ctrlPr>
                                          </m:dPr>
                                          <m:e>
                                            <m:r>
                                              <a:rPr lang="en-US" altLang="zh-CN" sz="1800" i="1">
                                                <a:solidFill>
                                                  <a:schemeClr val="bg1"/>
                                                </a:solidFill>
                                                <a:latin typeface="Cambria Math" panose="02040503050406030204" pitchFamily="18" charset="0"/>
                                                <a:ea typeface="黑体" panose="02010609060101010101" pitchFamily="49" charset="-122"/>
                                              </a:rPr>
                                              <m:t>𝑖</m:t>
                                            </m:r>
                                          </m:e>
                                        </m:d>
                                      </m:sup>
                                    </m:sSup>
                                    <m:d>
                                      <m:dPr>
                                        <m:ctrlPr>
                                          <a:rPr lang="en-US" altLang="zh-CN" sz="1800" i="1">
                                            <a:solidFill>
                                              <a:schemeClr val="bg1"/>
                                            </a:solidFill>
                                            <a:latin typeface="Cambria Math" panose="02040503050406030204" pitchFamily="18" charset="0"/>
                                            <a:ea typeface="黑体" panose="02010609060101010101" pitchFamily="49" charset="-122"/>
                                          </a:rPr>
                                        </m:ctrlPr>
                                      </m:dPr>
                                      <m:e>
                                        <m:r>
                                          <a:rPr lang="el-GR" altLang="zh-CN" sz="1800" i="1">
                                            <a:solidFill>
                                              <a:schemeClr val="bg1"/>
                                            </a:solidFill>
                                            <a:latin typeface="Cambria Math" panose="02040503050406030204" pitchFamily="18" charset="0"/>
                                            <a:ea typeface="黑体" panose="02010609060101010101" pitchFamily="49" charset="-122"/>
                                          </a:rPr>
                                          <m:t>0</m:t>
                                        </m:r>
                                      </m:e>
                                    </m:d>
                                  </m:num>
                                  <m:den>
                                    <m:r>
                                      <a:rPr lang="en-US" altLang="zh-CN" sz="1800" i="1">
                                        <a:solidFill>
                                          <a:schemeClr val="bg1"/>
                                        </a:solidFill>
                                        <a:latin typeface="Cambria Math" panose="02040503050406030204" pitchFamily="18" charset="0"/>
                                        <a:ea typeface="黑体" panose="02010609060101010101" pitchFamily="49" charset="-122"/>
                                      </a:rPr>
                                      <m:t>𝑖</m:t>
                                    </m:r>
                                    <m:r>
                                      <a:rPr lang="en-US" altLang="zh-CN" sz="1800" i="1">
                                        <a:solidFill>
                                          <a:schemeClr val="bg1"/>
                                        </a:solidFill>
                                        <a:latin typeface="Cambria Math" panose="02040503050406030204" pitchFamily="18" charset="0"/>
                                        <a:ea typeface="Cambria Math" panose="02040503050406030204" pitchFamily="18" charset="0"/>
                                      </a:rPr>
                                      <m:t>!</m:t>
                                    </m:r>
                                  </m:den>
                                </m:f>
                                <m:sSup>
                                  <m:sSupPr>
                                    <m:ctrlPr>
                                      <a:rPr lang="el-GR" altLang="zh-CN" sz="1800" i="1">
                                        <a:solidFill>
                                          <a:schemeClr val="bg1"/>
                                        </a:solidFill>
                                        <a:latin typeface="Cambria Math" panose="02040503050406030204" pitchFamily="18" charset="0"/>
                                        <a:ea typeface="黑体" panose="02010609060101010101" pitchFamily="49" charset="-122"/>
                                      </a:rPr>
                                    </m:ctrlPr>
                                  </m:sSupPr>
                                  <m:e>
                                    <m:r>
                                      <a:rPr lang="el-GR" altLang="zh-CN" sz="1800" i="1">
                                        <a:solidFill>
                                          <a:schemeClr val="bg1"/>
                                        </a:solidFill>
                                        <a:latin typeface="Cambria Math" panose="02040503050406030204" pitchFamily="18" charset="0"/>
                                        <a:ea typeface="黑体" panose="02010609060101010101" pitchFamily="49" charset="-122"/>
                                      </a:rPr>
                                      <m:t>𝜏</m:t>
                                    </m:r>
                                  </m:e>
                                  <m:sup>
                                    <m:r>
                                      <a:rPr lang="en-US" altLang="zh-CN" sz="1800" i="1">
                                        <a:solidFill>
                                          <a:schemeClr val="bg1"/>
                                        </a:solidFill>
                                        <a:latin typeface="Cambria Math" panose="02040503050406030204" pitchFamily="18" charset="0"/>
                                        <a:ea typeface="黑体" panose="02010609060101010101" pitchFamily="49" charset="-122"/>
                                      </a:rPr>
                                      <m:t>𝑖</m:t>
                                    </m:r>
                                  </m:sup>
                                </m:sSup>
                              </m:e>
                            </m:d>
                            <m:r>
                              <a:rPr lang="en-US" altLang="zh-CN" sz="1800" i="1" smtClean="0">
                                <a:solidFill>
                                  <a:schemeClr val="bg1"/>
                                </a:solidFill>
                                <a:latin typeface="Cambria Math" panose="02040503050406030204" pitchFamily="18" charset="0"/>
                                <a:ea typeface="黑体" panose="02010609060101010101" pitchFamily="49" charset="-122"/>
                              </a:rPr>
                              <m:t> </m:t>
                            </m:r>
                          </m:e>
                        </m:nary>
                      </m:oMath>
                    </m:oMathPara>
                  </a14:m>
                  <a:endParaRPr lang="zh-CN" altLang="en-US" sz="1800" dirty="0">
                    <a:solidFill>
                      <a:schemeClr val="bg1"/>
                    </a:solidFill>
                  </a:endParaRPr>
                </a:p>
              </p:txBody>
            </p:sp>
          </mc:Choice>
          <mc:Fallback xmlns="">
            <p:sp>
              <p:nvSpPr>
                <p:cNvPr id="109" name="矩形: 圆角 108">
                  <a:extLst>
                    <a:ext uri="{FF2B5EF4-FFF2-40B4-BE49-F238E27FC236}">
                      <a16:creationId xmlns:a16="http://schemas.microsoft.com/office/drawing/2014/main" id="{A9C8DD83-A226-BDAE-CC5C-DD8E772A71D6}"/>
                    </a:ext>
                  </a:extLst>
                </p:cNvPr>
                <p:cNvSpPr>
                  <a:spLocks noRot="1" noChangeAspect="1" noMove="1" noResize="1" noEditPoints="1" noAdjustHandles="1" noChangeArrowheads="1" noChangeShapeType="1" noTextEdit="1"/>
                </p:cNvSpPr>
                <p:nvPr/>
              </p:nvSpPr>
              <p:spPr bwMode="auto">
                <a:xfrm>
                  <a:off x="653963" y="2518598"/>
                  <a:ext cx="3981163" cy="1249176"/>
                </a:xfrm>
                <a:prstGeom prst="roundRect">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圆角 119">
                  <a:extLst>
                    <a:ext uri="{FF2B5EF4-FFF2-40B4-BE49-F238E27FC236}">
                      <a16:creationId xmlns:a16="http://schemas.microsoft.com/office/drawing/2014/main" id="{D2650D5C-0914-DF8E-71CB-0F01BD2E949A}"/>
                    </a:ext>
                  </a:extLst>
                </p:cNvPr>
                <p:cNvSpPr/>
                <p:nvPr/>
              </p:nvSpPr>
              <p:spPr bwMode="auto">
                <a:xfrm>
                  <a:off x="653963" y="3865196"/>
                  <a:ext cx="3981163" cy="606389"/>
                </a:xfrm>
                <a:prstGeom prst="roundRect">
                  <a:avLst/>
                </a:prstGeom>
                <a:solidFill>
                  <a:srgbClr val="3E3ED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acc>
                        <m:accPr>
                          <m:chr m:val="⃑"/>
                          <m:ctrlPr>
                            <a:rPr lang="zh-CN" altLang="en-US" sz="1800" i="1" smtClean="0">
                              <a:solidFill>
                                <a:schemeClr val="bg1"/>
                              </a:solidFill>
                              <a:latin typeface="Cambria Math" panose="02040503050406030204" pitchFamily="18" charset="0"/>
                              <a:ea typeface="黑体" panose="02010609060101010101" pitchFamily="49" charset="-122"/>
                            </a:rPr>
                          </m:ctrlPr>
                        </m:accPr>
                        <m:e>
                          <m:r>
                            <a:rPr lang="en-US" altLang="zh-CN" sz="1800" b="0" i="1" smtClean="0">
                              <a:solidFill>
                                <a:schemeClr val="bg1"/>
                              </a:solidFill>
                              <a:latin typeface="Cambria Math" panose="02040503050406030204" pitchFamily="18" charset="0"/>
                              <a:ea typeface="黑体" panose="02010609060101010101" pitchFamily="49" charset="-122"/>
                            </a:rPr>
                            <m:t>𝑆</m:t>
                          </m:r>
                        </m:e>
                      </m:acc>
                    </m:oMath>
                  </a14:m>
                  <a:r>
                    <a:rPr lang="zh-CN" altLang="en-US" sz="1800" dirty="0">
                      <a:solidFill>
                        <a:schemeClr val="bg1"/>
                      </a:solidFill>
                      <a:latin typeface="Arial" panose="020B0604020202020204" pitchFamily="34" charset="0"/>
                      <a:ea typeface="黑体" panose="02010609060101010101" pitchFamily="49" charset="-122"/>
                    </a:rPr>
                    <a:t>对</a:t>
                  </a:r>
                  <a14:m>
                    <m:oMath xmlns:m="http://schemas.openxmlformats.org/officeDocument/2006/math">
                      <m:r>
                        <a:rPr lang="el-GR" altLang="zh-CN" sz="1800" b="0" i="1" dirty="0" smtClean="0">
                          <a:solidFill>
                            <a:schemeClr val="bg1"/>
                          </a:solidFill>
                          <a:latin typeface="Cambria Math" panose="02040503050406030204" pitchFamily="18" charset="0"/>
                          <a:ea typeface="黑体" panose="02010609060101010101" pitchFamily="49" charset="-122"/>
                        </a:rPr>
                        <m:t>𝜏</m:t>
                      </m:r>
                    </m:oMath>
                  </a14:m>
                  <a:r>
                    <a:rPr lang="zh-CN" altLang="en-US" sz="1800" dirty="0">
                      <a:solidFill>
                        <a:schemeClr val="bg1"/>
                      </a:solidFill>
                      <a:latin typeface="Arial" panose="020B0604020202020204" pitchFamily="34" charset="0"/>
                      <a:ea typeface="黑体" panose="02010609060101010101" pitchFamily="49" charset="-122"/>
                    </a:rPr>
                    <a:t>的任意阶导</a:t>
                  </a:r>
                  <a:r>
                    <a:rPr lang="en-US" altLang="zh-CN" sz="1800" dirty="0">
                      <a:solidFill>
                        <a:schemeClr val="bg1"/>
                      </a:solidFill>
                      <a:latin typeface="Arial" panose="020B0604020202020204" pitchFamily="34" charset="0"/>
                      <a:ea typeface="黑体" panose="02010609060101010101" pitchFamily="49" charset="-122"/>
                    </a:rPr>
                    <a:t>Lorentz</a:t>
                  </a:r>
                  <a:r>
                    <a:rPr lang="zh-CN" altLang="en-US" sz="1800" dirty="0">
                      <a:solidFill>
                        <a:schemeClr val="bg1"/>
                      </a:solidFill>
                      <a:latin typeface="Arial" panose="020B0604020202020204" pitchFamily="34" charset="0"/>
                      <a:ea typeface="黑体" panose="02010609060101010101" pitchFamily="49" charset="-122"/>
                    </a:rPr>
                    <a:t>线性变换</a:t>
                  </a:r>
                </a:p>
              </p:txBody>
            </p:sp>
          </mc:Choice>
          <mc:Fallback xmlns="">
            <p:sp>
              <p:nvSpPr>
                <p:cNvPr id="120" name="矩形: 圆角 119">
                  <a:extLst>
                    <a:ext uri="{FF2B5EF4-FFF2-40B4-BE49-F238E27FC236}">
                      <a16:creationId xmlns:a16="http://schemas.microsoft.com/office/drawing/2014/main" id="{D2650D5C-0914-DF8E-71CB-0F01BD2E949A}"/>
                    </a:ext>
                  </a:extLst>
                </p:cNvPr>
                <p:cNvSpPr>
                  <a:spLocks noRot="1" noChangeAspect="1" noMove="1" noResize="1" noEditPoints="1" noAdjustHandles="1" noChangeArrowheads="1" noChangeShapeType="1" noTextEdit="1"/>
                </p:cNvSpPr>
                <p:nvPr/>
              </p:nvSpPr>
              <p:spPr bwMode="auto">
                <a:xfrm>
                  <a:off x="653963" y="3865196"/>
                  <a:ext cx="3981163" cy="606389"/>
                </a:xfrm>
                <a:prstGeom prst="roundRect">
                  <a:avLst/>
                </a:prstGeom>
                <a:blipFill>
                  <a:blip r:embed="rId5"/>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圆角 121">
                  <a:extLst>
                    <a:ext uri="{FF2B5EF4-FFF2-40B4-BE49-F238E27FC236}">
                      <a16:creationId xmlns:a16="http://schemas.microsoft.com/office/drawing/2014/main" id="{791F4849-9632-2A91-F0FE-6862B0E944A3}"/>
                    </a:ext>
                  </a:extLst>
                </p:cNvPr>
                <p:cNvSpPr/>
                <p:nvPr/>
              </p:nvSpPr>
              <p:spPr bwMode="auto">
                <a:xfrm>
                  <a:off x="653962" y="4569007"/>
                  <a:ext cx="3981163" cy="606389"/>
                </a:xfrm>
                <a:prstGeom prst="roundRect">
                  <a:avLst/>
                </a:prstGeom>
                <a:solidFill>
                  <a:srgbClr val="2525D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acc>
                          <m:accPr>
                            <m:chr m:val="̇"/>
                            <m:ctrlPr>
                              <a:rPr lang="en-US" altLang="zh-CN" sz="1800" i="1" smtClean="0">
                                <a:solidFill>
                                  <a:schemeClr val="bg1"/>
                                </a:solidFill>
                                <a:latin typeface="Cambria Math" panose="02040503050406030204" pitchFamily="18" charset="0"/>
                                <a:ea typeface="黑体" panose="02010609060101010101" pitchFamily="49" charset="-122"/>
                              </a:rPr>
                            </m:ctrlPr>
                          </m:acc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r>
                              <a:rPr lang="en-US" altLang="zh-CN" sz="1800" i="1">
                                <a:solidFill>
                                  <a:schemeClr val="bg1"/>
                                </a:solidFill>
                                <a:latin typeface="Cambria Math" panose="02040503050406030204" pitchFamily="18" charset="0"/>
                                <a:ea typeface="黑体" panose="02010609060101010101" pitchFamily="49" charset="-122"/>
                              </a:rPr>
                              <m:t>′</m:t>
                            </m:r>
                          </m:e>
                        </m:acc>
                        <m:r>
                          <a:rPr lang="en-US" altLang="zh-CN" sz="1800" i="1">
                            <a:solidFill>
                              <a:schemeClr val="bg1"/>
                            </a:solidFill>
                            <a:latin typeface="Cambria Math" panose="02040503050406030204" pitchFamily="18" charset="0"/>
                            <a:ea typeface="Cambria Math" panose="02040503050406030204" pitchFamily="18" charset="0"/>
                          </a:rPr>
                          <m:t>→</m:t>
                        </m:r>
                        <m:acc>
                          <m:accPr>
                            <m:chr m:val="̇"/>
                            <m:ctrlPr>
                              <a:rPr lang="en-US" altLang="zh-CN" sz="1800" i="1">
                                <a:solidFill>
                                  <a:schemeClr val="bg1"/>
                                </a:solidFill>
                                <a:latin typeface="Cambria Math" panose="02040503050406030204" pitchFamily="18" charset="0"/>
                                <a:ea typeface="Cambria Math" panose="02040503050406030204" pitchFamily="18" charset="0"/>
                              </a:rPr>
                            </m:ctrlPr>
                          </m:accPr>
                          <m:e>
                            <m:acc>
                              <m:accPr>
                                <m:chr m:val="⃑"/>
                                <m:ctrlPr>
                                  <a:rPr lang="en-US" altLang="zh-CN" sz="1800" i="1">
                                    <a:solidFill>
                                      <a:schemeClr val="bg1"/>
                                    </a:solidFill>
                                    <a:latin typeface="Cambria Math" panose="02040503050406030204" pitchFamily="18" charset="0"/>
                                    <a:ea typeface="Cambria Math" panose="02040503050406030204" pitchFamily="18" charset="0"/>
                                  </a:rPr>
                                </m:ctrlPr>
                              </m:accPr>
                              <m:e>
                                <m:r>
                                  <a:rPr lang="en-US" altLang="zh-CN" sz="1800" i="1">
                                    <a:solidFill>
                                      <a:schemeClr val="bg1"/>
                                    </a:solidFill>
                                    <a:latin typeface="Cambria Math" panose="02040503050406030204" pitchFamily="18" charset="0"/>
                                    <a:ea typeface="Cambria Math" panose="02040503050406030204" pitchFamily="18" charset="0"/>
                                  </a:rPr>
                                  <m:t>𝑠</m:t>
                                </m:r>
                              </m:e>
                            </m:acc>
                          </m:e>
                        </m:acc>
                        <m:r>
                          <a:rPr lang="en-US" altLang="zh-CN" sz="1800" i="1">
                            <a:solidFill>
                              <a:schemeClr val="bg1"/>
                            </a:solidFill>
                            <a:latin typeface="Cambria Math" panose="02040503050406030204" pitchFamily="18" charset="0"/>
                            <a:ea typeface="黑体" panose="02010609060101010101" pitchFamily="49" charset="-122"/>
                          </a:rPr>
                          <m:t>′</m:t>
                        </m:r>
                        <m:r>
                          <a:rPr lang="zh-CN" altLang="en-US" sz="1800" i="1">
                            <a:solidFill>
                              <a:schemeClr val="bg1"/>
                            </a:solidFill>
                            <a:latin typeface="Cambria Math" panose="02040503050406030204" pitchFamily="18" charset="0"/>
                            <a:ea typeface="黑体" panose="02010609060101010101" pitchFamily="49" charset="-122"/>
                          </a:rPr>
                          <m:t>作为</m:t>
                        </m:r>
                        <m:r>
                          <a:rPr lang="zh-CN" altLang="en-US" sz="1800" i="1" smtClean="0">
                            <a:solidFill>
                              <a:schemeClr val="bg1"/>
                            </a:solidFill>
                            <a:latin typeface="Cambria Math" panose="02040503050406030204" pitchFamily="18" charset="0"/>
                            <a:ea typeface="黑体" panose="02010609060101010101" pitchFamily="49" charset="-122"/>
                          </a:rPr>
                          <m:t>空间</m:t>
                        </m:r>
                        <m:r>
                          <m:rPr>
                            <m:nor/>
                          </m:rPr>
                          <a:rPr lang="zh-CN" altLang="en-US" sz="1800" dirty="0">
                            <a:solidFill>
                              <a:schemeClr val="bg1"/>
                            </a:solidFill>
                            <a:latin typeface="Arial" panose="020B0604020202020204" pitchFamily="34" charset="0"/>
                            <a:ea typeface="黑体" panose="02010609060101010101" pitchFamily="49" charset="-122"/>
                          </a:rPr>
                          <m:t>矢量参与</m:t>
                        </m:r>
                        <m:r>
                          <m:rPr>
                            <m:nor/>
                          </m:rPr>
                          <a:rPr lang="en-US" altLang="zh-CN" sz="1800" dirty="0">
                            <a:solidFill>
                              <a:schemeClr val="bg1"/>
                            </a:solidFill>
                            <a:latin typeface="Arial" panose="020B0604020202020204" pitchFamily="34" charset="0"/>
                            <a:ea typeface="黑体" panose="02010609060101010101" pitchFamily="49" charset="-122"/>
                          </a:rPr>
                          <m:t>Lorentz</m:t>
                        </m:r>
                        <m:r>
                          <m:rPr>
                            <m:nor/>
                          </m:rPr>
                          <a:rPr lang="zh-CN" altLang="en-US" sz="1800" dirty="0">
                            <a:solidFill>
                              <a:schemeClr val="bg1"/>
                            </a:solidFill>
                            <a:latin typeface="Arial" panose="020B0604020202020204" pitchFamily="34" charset="0"/>
                            <a:ea typeface="黑体" panose="02010609060101010101" pitchFamily="49" charset="-122"/>
                          </a:rPr>
                          <m:t>变换</m:t>
                        </m:r>
                      </m:oMath>
                    </m:oMathPara>
                  </a14:m>
                  <a:endParaRPr lang="zh-CN" altLang="en-US" sz="1800" dirty="0">
                    <a:solidFill>
                      <a:schemeClr val="bg1"/>
                    </a:solidFill>
                    <a:latin typeface="Arial" panose="020B0604020202020204" pitchFamily="34" charset="0"/>
                    <a:ea typeface="黑体" panose="02010609060101010101" pitchFamily="49" charset="-122"/>
                  </a:endParaRPr>
                </a:p>
              </p:txBody>
            </p:sp>
          </mc:Choice>
          <mc:Fallback xmlns="">
            <p:sp>
              <p:nvSpPr>
                <p:cNvPr id="122" name="矩形: 圆角 121">
                  <a:extLst>
                    <a:ext uri="{FF2B5EF4-FFF2-40B4-BE49-F238E27FC236}">
                      <a16:creationId xmlns:a16="http://schemas.microsoft.com/office/drawing/2014/main" id="{791F4849-9632-2A91-F0FE-6862B0E944A3}"/>
                    </a:ext>
                  </a:extLst>
                </p:cNvPr>
                <p:cNvSpPr>
                  <a:spLocks noRot="1" noChangeAspect="1" noMove="1" noResize="1" noEditPoints="1" noAdjustHandles="1" noChangeArrowheads="1" noChangeShapeType="1" noTextEdit="1"/>
                </p:cNvSpPr>
                <p:nvPr/>
              </p:nvSpPr>
              <p:spPr bwMode="auto">
                <a:xfrm>
                  <a:off x="653962" y="4569007"/>
                  <a:ext cx="3981163" cy="606389"/>
                </a:xfrm>
                <a:prstGeom prst="roundRect">
                  <a:avLst/>
                </a:prstGeom>
                <a:blipFill>
                  <a:blip r:embed="rId6"/>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圆角 122">
                  <a:extLst>
                    <a:ext uri="{FF2B5EF4-FFF2-40B4-BE49-F238E27FC236}">
                      <a16:creationId xmlns:a16="http://schemas.microsoft.com/office/drawing/2014/main" id="{B90588F5-8C7D-1385-FB2D-E9FCBE2D8E60}"/>
                    </a:ext>
                  </a:extLst>
                </p:cNvPr>
                <p:cNvSpPr/>
                <p:nvPr/>
              </p:nvSpPr>
              <p:spPr bwMode="auto">
                <a:xfrm>
                  <a:off x="653962" y="5270839"/>
                  <a:ext cx="3981163" cy="955630"/>
                </a:xfrm>
                <a:prstGeom prst="roundRect">
                  <a:avLst/>
                </a:prstGeom>
                <a:solidFill>
                  <a:srgbClr val="0C0CC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zh-CN" altLang="en-US" sz="1800" i="1" smtClean="0">
                            <a:solidFill>
                              <a:schemeClr val="bg1"/>
                            </a:solidFill>
                            <a:latin typeface="Cambria Math" panose="02040503050406030204" pitchFamily="18" charset="0"/>
                            <a:ea typeface="黑体" panose="02010609060101010101" pitchFamily="49" charset="-122"/>
                          </a:rPr>
                          <m:t>多出的</m:t>
                        </m:r>
                        <m:r>
                          <m:rPr>
                            <m:nor/>
                          </m:rPr>
                          <a:rPr lang="zh-CN" altLang="en-US" sz="1800" dirty="0">
                            <a:solidFill>
                              <a:schemeClr val="bg1"/>
                            </a:solidFill>
                            <a:latin typeface="Arial" panose="020B0604020202020204" pitchFamily="34" charset="0"/>
                            <a:ea typeface="黑体" panose="02010609060101010101" pitchFamily="49" charset="-122"/>
                          </a:rPr>
                          <m:t>自旋</m:t>
                        </m:r>
                        <m:r>
                          <m:rPr>
                            <m:nor/>
                          </m:rPr>
                          <a:rPr lang="en-US" altLang="zh-CN" sz="1800" dirty="0">
                            <a:solidFill>
                              <a:schemeClr val="bg1"/>
                            </a:solidFill>
                            <a:latin typeface="Arial" panose="020B0604020202020204" pitchFamily="34" charset="0"/>
                            <a:ea typeface="黑体" panose="02010609060101010101" pitchFamily="49" charset="-122"/>
                          </a:rPr>
                          <m:t>−</m:t>
                        </m:r>
                        <m:r>
                          <m:rPr>
                            <m:nor/>
                          </m:rPr>
                          <a:rPr lang="zh-CN" altLang="en-US" sz="1800" dirty="0">
                            <a:solidFill>
                              <a:schemeClr val="bg1"/>
                            </a:solidFill>
                            <a:latin typeface="Arial" panose="020B0604020202020204" pitchFamily="34" charset="0"/>
                            <a:ea typeface="黑体" panose="02010609060101010101" pitchFamily="49" charset="-122"/>
                          </a:rPr>
                          <m:t>进动耦合能应考虑进</m:t>
                        </m:r>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e>
                        </m:acc>
                      </m:oMath>
                    </m:oMathPara>
                  </a14:m>
                  <a:endParaRPr lang="en-US" altLang="zh-CN" sz="1800" i="1" dirty="0">
                    <a:solidFill>
                      <a:schemeClr val="bg1"/>
                    </a:solidFill>
                    <a:latin typeface="Cambria Math" panose="02040503050406030204" pitchFamily="18" charset="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m:rPr>
                            <m:nor/>
                          </m:rPr>
                          <a:rPr lang="zh-CN" altLang="en-US" sz="1800" dirty="0">
                            <a:solidFill>
                              <a:schemeClr val="bg1"/>
                            </a:solidFill>
                            <a:latin typeface="Arial" panose="020B0604020202020204" pitchFamily="34" charset="0"/>
                            <a:ea typeface="黑体" panose="02010609060101010101" pitchFamily="49" charset="-122"/>
                          </a:rPr>
                          <m:t>使</m:t>
                        </m:r>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r>
                              <a:rPr lang="en-US" altLang="zh-CN" sz="1800" i="1">
                                <a:solidFill>
                                  <a:schemeClr val="bg1"/>
                                </a:solidFill>
                                <a:latin typeface="Cambria Math" panose="02040503050406030204" pitchFamily="18" charset="0"/>
                                <a:ea typeface="黑体" panose="02010609060101010101" pitchFamily="49" charset="-122"/>
                              </a:rPr>
                              <m:t>′</m:t>
                            </m:r>
                          </m:e>
                        </m:acc>
                        <m:r>
                          <a:rPr lang="en-US" altLang="zh-CN" sz="1800" i="1">
                            <a:solidFill>
                              <a:schemeClr val="bg1"/>
                            </a:solidFill>
                            <a:latin typeface="Cambria Math" panose="02040503050406030204" pitchFamily="18" charset="0"/>
                            <a:ea typeface="黑体" panose="02010609060101010101" pitchFamily="49" charset="-122"/>
                          </a:rPr>
                          <m:t>=</m:t>
                        </m:r>
                        <m:d>
                          <m:dPr>
                            <m:ctrlPr>
                              <a:rPr lang="en-US" altLang="zh-CN" sz="1800" i="1">
                                <a:solidFill>
                                  <a:schemeClr val="bg1"/>
                                </a:solidFill>
                                <a:latin typeface="Cambria Math" panose="02040503050406030204" pitchFamily="18" charset="0"/>
                                <a:ea typeface="黑体" panose="02010609060101010101" pitchFamily="49" charset="-122"/>
                              </a:rPr>
                            </m:ctrlPr>
                          </m:d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𝑆</m:t>
                                    </m:r>
                                  </m:e>
                                </m:acc>
                              </m:e>
                            </m:acc>
                            <m:r>
                              <a:rPr lang="en-US" altLang="zh-CN" sz="1800" i="1">
                                <a:solidFill>
                                  <a:schemeClr val="bg1"/>
                                </a:solidFill>
                                <a:latin typeface="Cambria Math" panose="02040503050406030204" pitchFamily="18" charset="0"/>
                                <a:ea typeface="黑体" panose="02010609060101010101" pitchFamily="49" charset="-122"/>
                              </a:rPr>
                              <m:t>+</m:t>
                            </m:r>
                            <m:r>
                              <m:rPr>
                                <m:sty m:val="p"/>
                              </m:rPr>
                              <a:rPr lang="el-GR" altLang="zh-CN" sz="1800">
                                <a:solidFill>
                                  <a:schemeClr val="bg1"/>
                                </a:solidFill>
                                <a:latin typeface="Cambria Math" panose="02040503050406030204" pitchFamily="18" charset="0"/>
                                <a:ea typeface="黑体" panose="02010609060101010101" pitchFamily="49" charset="-122"/>
                              </a:rPr>
                              <m:t>Γ</m:t>
                            </m:r>
                            <m:sSub>
                              <m:sSubPr>
                                <m:ctrlPr>
                                  <a:rPr lang="el-GR" altLang="zh-CN" sz="1800" i="1">
                                    <a:solidFill>
                                      <a:schemeClr val="bg1"/>
                                    </a:solidFill>
                                    <a:latin typeface="Cambria Math" panose="02040503050406030204" pitchFamily="18" charset="0"/>
                                    <a:ea typeface="黑体" panose="02010609060101010101" pitchFamily="49" charset="-122"/>
                                  </a:rPr>
                                </m:ctrlPr>
                              </m:sSubPr>
                              <m:e>
                                <m:acc>
                                  <m:accPr>
                                    <m:chr m:val="⃑"/>
                                    <m:ctrlPr>
                                      <a:rPr lang="el-GR" altLang="zh-CN" sz="1800" i="1">
                                        <a:solidFill>
                                          <a:schemeClr val="bg1"/>
                                        </a:solidFill>
                                        <a:latin typeface="Cambria Math" panose="02040503050406030204" pitchFamily="18" charset="0"/>
                                        <a:ea typeface="黑体" panose="02010609060101010101" pitchFamily="49" charset="-122"/>
                                      </a:rPr>
                                    </m:ctrlPr>
                                  </m:accPr>
                                  <m:e>
                                    <m:r>
                                      <a:rPr lang="el-GR" altLang="zh-CN" sz="1800" i="1">
                                        <a:solidFill>
                                          <a:schemeClr val="bg1"/>
                                        </a:solidFill>
                                        <a:latin typeface="Cambria Math" panose="02040503050406030204" pitchFamily="18" charset="0"/>
                                        <a:ea typeface="黑体" panose="02010609060101010101" pitchFamily="49" charset="-122"/>
                                      </a:rPr>
                                      <m:t>𝜔</m:t>
                                    </m:r>
                                  </m:e>
                                </m:acc>
                              </m:e>
                              <m:sub>
                                <m:r>
                                  <a:rPr lang="en-US" altLang="zh-CN" sz="1800" i="1">
                                    <a:solidFill>
                                      <a:schemeClr val="bg1"/>
                                    </a:solidFill>
                                    <a:latin typeface="Cambria Math" panose="02040503050406030204" pitchFamily="18" charset="0"/>
                                    <a:ea typeface="黑体" panose="02010609060101010101" pitchFamily="49" charset="-122"/>
                                  </a:rPr>
                                  <m:t>𝑇</m:t>
                                </m:r>
                              </m:sub>
                            </m:sSub>
                            <m:r>
                              <a:rPr lang="el-GR" altLang="zh-CN" sz="1800" i="1">
                                <a:solidFill>
                                  <a:schemeClr val="bg1"/>
                                </a:solidFill>
                                <a:latin typeface="Cambria Math" panose="02040503050406030204" pitchFamily="18" charset="0"/>
                                <a:ea typeface="Cambria Math" panose="02040503050406030204" pitchFamily="18" charset="0"/>
                              </a:rPr>
                              <m:t>×</m:t>
                            </m:r>
                            <m:acc>
                              <m:accPr>
                                <m:chr m:val="⃑"/>
                                <m:ctrlPr>
                                  <a:rPr lang="en-US" altLang="zh-CN" sz="1800" i="1">
                                    <a:solidFill>
                                      <a:schemeClr val="bg1"/>
                                    </a:solidFill>
                                    <a:latin typeface="Cambria Math" panose="02040503050406030204" pitchFamily="18" charset="0"/>
                                    <a:ea typeface="Cambria Math" panose="02040503050406030204" pitchFamily="18" charset="0"/>
                                  </a:rPr>
                                </m:ctrlPr>
                              </m:accPr>
                              <m:e>
                                <m:r>
                                  <a:rPr lang="en-US" altLang="zh-CN" sz="1800" i="1">
                                    <a:solidFill>
                                      <a:schemeClr val="bg1"/>
                                    </a:solidFill>
                                    <a:latin typeface="Cambria Math" panose="02040503050406030204" pitchFamily="18" charset="0"/>
                                    <a:ea typeface="Cambria Math" panose="02040503050406030204" pitchFamily="18" charset="0"/>
                                  </a:rPr>
                                  <m:t>𝑆</m:t>
                                </m:r>
                              </m:e>
                            </m:acc>
                          </m:e>
                        </m:d>
                        <m:r>
                          <a:rPr lang="el-GR" altLang="zh-CN" sz="1800" i="1">
                            <a:solidFill>
                              <a:schemeClr val="bg1"/>
                            </a:solidFill>
                            <a:latin typeface="Cambria Math" panose="02040503050406030204" pitchFamily="18" charset="0"/>
                            <a:ea typeface="黑体" panose="02010609060101010101" pitchFamily="49" charset="-122"/>
                          </a:rPr>
                          <m:t>=</m:t>
                        </m:r>
                        <m:acc>
                          <m:accPr>
                            <m:chr m:val="̂"/>
                            <m:ctrlPr>
                              <a:rPr lang="en-US" altLang="zh-CN" sz="1800" i="1">
                                <a:solidFill>
                                  <a:schemeClr val="bg1"/>
                                </a:solidFill>
                                <a:latin typeface="Cambria Math" panose="02040503050406030204" pitchFamily="18" charset="0"/>
                                <a:ea typeface="黑体" panose="02010609060101010101" pitchFamily="49" charset="-122"/>
                              </a:rPr>
                            </m:ctrlPr>
                          </m:accPr>
                          <m:e>
                            <m:r>
                              <a:rPr lang="en-US" altLang="zh-CN" sz="1800" i="1">
                                <a:solidFill>
                                  <a:schemeClr val="bg1"/>
                                </a:solidFill>
                                <a:latin typeface="Cambria Math" panose="02040503050406030204" pitchFamily="18" charset="0"/>
                                <a:ea typeface="黑体" panose="02010609060101010101" pitchFamily="49" charset="-122"/>
                              </a:rPr>
                              <m:t>𝐿</m:t>
                            </m:r>
                          </m:e>
                        </m:acc>
                        <m:acc>
                          <m:accPr>
                            <m:chr m:val="̇"/>
                            <m:ctrlPr>
                              <a:rPr lang="en-US" altLang="zh-CN" sz="1800" i="1" smtClean="0">
                                <a:solidFill>
                                  <a:schemeClr val="bg1"/>
                                </a:solidFill>
                                <a:latin typeface="Cambria Math" panose="02040503050406030204" pitchFamily="18" charset="0"/>
                                <a:ea typeface="Cambria Math" panose="02040503050406030204" pitchFamily="18" charset="0"/>
                              </a:rPr>
                            </m:ctrlPr>
                          </m:accPr>
                          <m:e>
                            <m:acc>
                              <m:accPr>
                                <m:chr m:val="⃑"/>
                                <m:ctrlPr>
                                  <a:rPr lang="en-US" altLang="zh-CN" sz="1800" i="1">
                                    <a:solidFill>
                                      <a:schemeClr val="bg1"/>
                                    </a:solidFill>
                                    <a:latin typeface="Cambria Math" panose="02040503050406030204" pitchFamily="18" charset="0"/>
                                    <a:ea typeface="Cambria Math" panose="02040503050406030204" pitchFamily="18" charset="0"/>
                                  </a:rPr>
                                </m:ctrlPr>
                              </m:accPr>
                              <m:e>
                                <m:r>
                                  <a:rPr lang="en-US" altLang="zh-CN" sz="1800" i="1">
                                    <a:solidFill>
                                      <a:schemeClr val="bg1"/>
                                    </a:solidFill>
                                    <a:latin typeface="Cambria Math" panose="02040503050406030204" pitchFamily="18" charset="0"/>
                                    <a:ea typeface="Cambria Math" panose="02040503050406030204" pitchFamily="18" charset="0"/>
                                  </a:rPr>
                                  <m:t>𝑠</m:t>
                                </m:r>
                              </m:e>
                            </m:acc>
                          </m:e>
                        </m:acc>
                        <m:r>
                          <a:rPr lang="en-US" altLang="zh-CN" sz="1800" i="1">
                            <a:solidFill>
                              <a:schemeClr val="bg1"/>
                            </a:solidFill>
                            <a:latin typeface="Cambria Math" panose="02040503050406030204" pitchFamily="18" charset="0"/>
                            <a:ea typeface="黑体" panose="02010609060101010101" pitchFamily="49" charset="-122"/>
                          </a:rPr>
                          <m:t>′</m:t>
                        </m:r>
                      </m:oMath>
                    </m:oMathPara>
                  </a14:m>
                  <a:endParaRPr lang="zh-CN" altLang="en-US" sz="1800" dirty="0">
                    <a:solidFill>
                      <a:schemeClr val="bg1"/>
                    </a:solidFill>
                    <a:latin typeface="Arial" panose="020B0604020202020204" pitchFamily="34" charset="0"/>
                    <a:ea typeface="黑体" panose="02010609060101010101" pitchFamily="49" charset="-122"/>
                  </a:endParaRPr>
                </a:p>
              </p:txBody>
            </p:sp>
          </mc:Choice>
          <mc:Fallback xmlns="">
            <p:sp>
              <p:nvSpPr>
                <p:cNvPr id="123" name="矩形: 圆角 122">
                  <a:extLst>
                    <a:ext uri="{FF2B5EF4-FFF2-40B4-BE49-F238E27FC236}">
                      <a16:creationId xmlns:a16="http://schemas.microsoft.com/office/drawing/2014/main" id="{B90588F5-8C7D-1385-FB2D-E9FCBE2D8E60}"/>
                    </a:ext>
                  </a:extLst>
                </p:cNvPr>
                <p:cNvSpPr>
                  <a:spLocks noRot="1" noChangeAspect="1" noMove="1" noResize="1" noEditPoints="1" noAdjustHandles="1" noChangeArrowheads="1" noChangeShapeType="1" noTextEdit="1"/>
                </p:cNvSpPr>
                <p:nvPr/>
              </p:nvSpPr>
              <p:spPr bwMode="auto">
                <a:xfrm>
                  <a:off x="653962" y="5270839"/>
                  <a:ext cx="3981163" cy="955630"/>
                </a:xfrm>
                <a:prstGeom prst="roundRect">
                  <a:avLst/>
                </a:prstGeom>
                <a:blipFill>
                  <a:blip r:embed="rId7"/>
                  <a:stretch>
                    <a:fillRect r="-1378"/>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971D482C-23D9-1466-DF6D-68B8E99FF222}"/>
                </a:ext>
              </a:extLst>
            </p:cNvPr>
            <p:cNvSpPr/>
            <p:nvPr/>
          </p:nvSpPr>
          <p:spPr bwMode="auto">
            <a:xfrm>
              <a:off x="196503" y="1108412"/>
              <a:ext cx="320332" cy="5118058"/>
            </a:xfrm>
            <a:prstGeom prst="downArrow">
              <a:avLst>
                <a:gd name="adj1" fmla="val 50000"/>
                <a:gd name="adj2" fmla="val 248576"/>
              </a:avLst>
            </a:prstGeom>
            <a:gradFill>
              <a:gsLst>
                <a:gs pos="0">
                  <a:schemeClr val="accent6">
                    <a:lumMod val="40000"/>
                    <a:lumOff val="60000"/>
                  </a:schemeClr>
                </a:gs>
                <a:gs pos="96000">
                  <a:srgbClr val="0000CC"/>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21" name="等腰三角形 20">
              <a:extLst>
                <a:ext uri="{FF2B5EF4-FFF2-40B4-BE49-F238E27FC236}">
                  <a16:creationId xmlns:a16="http://schemas.microsoft.com/office/drawing/2014/main" id="{55533158-A76A-3FDB-5099-DE10E2413314}"/>
                </a:ext>
              </a:extLst>
            </p:cNvPr>
            <p:cNvSpPr/>
            <p:nvPr/>
          </p:nvSpPr>
          <p:spPr bwMode="auto">
            <a:xfrm>
              <a:off x="4257443" y="3038511"/>
              <a:ext cx="230166" cy="210150"/>
            </a:xfrm>
            <a:prstGeom prst="triangl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sp>
        <p:nvSpPr>
          <p:cNvPr id="3" name="文本框 2">
            <a:extLst>
              <a:ext uri="{FF2B5EF4-FFF2-40B4-BE49-F238E27FC236}">
                <a16:creationId xmlns:a16="http://schemas.microsoft.com/office/drawing/2014/main" id="{07E3281B-1E44-0C1D-C329-33680E7C046E}"/>
              </a:ext>
            </a:extLst>
          </p:cNvPr>
          <p:cNvSpPr txBox="1"/>
          <p:nvPr/>
        </p:nvSpPr>
        <p:spPr>
          <a:xfrm>
            <a:off x="0" y="736514"/>
            <a:ext cx="9144000" cy="869533"/>
          </a:xfrm>
          <a:prstGeom prst="rect">
            <a:avLst/>
          </a:prstGeom>
          <a:noFill/>
        </p:spPr>
        <p:txBody>
          <a:bodyPr wrap="square">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为什么要考虑</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自旋</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进动耦合</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？它与</a:t>
            </a:r>
            <a:r>
              <a:rPr lang="en-US" altLang="zh-CN" sz="1800" dirty="0">
                <a:latin typeface="Arial" panose="020B0604020202020204" pitchFamily="34" charset="0"/>
                <a:ea typeface="黑体" panose="02010609060101010101" pitchFamily="49" charset="-122"/>
              </a:rPr>
              <a:t>Dirac</a:t>
            </a:r>
            <a:r>
              <a:rPr lang="zh-CN" altLang="en-US" sz="1800" dirty="0">
                <a:latin typeface="Arial" panose="020B0604020202020204" pitchFamily="34" charset="0"/>
                <a:ea typeface="黑体" panose="02010609060101010101" pitchFamily="49" charset="-122"/>
              </a:rPr>
              <a:t>方程经</a:t>
            </a:r>
            <a:r>
              <a:rPr lang="en-US" altLang="zh-CN" sz="1800" dirty="0">
                <a:latin typeface="Arial" panose="020B0604020202020204" pitchFamily="34" charset="0"/>
                <a:ea typeface="黑体" panose="02010609060101010101" pitchFamily="49" charset="-122"/>
              </a:rPr>
              <a:t>Foldy–Wouthuysen</a:t>
            </a:r>
            <a:r>
              <a:rPr lang="zh-CN" altLang="en-US" sz="1800" dirty="0">
                <a:latin typeface="Arial" panose="020B0604020202020204" pitchFamily="34" charset="0"/>
                <a:ea typeface="黑体" panose="02010609060101010101" pitchFamily="49" charset="-122"/>
              </a:rPr>
              <a:t>变换解耦的二分量</a:t>
            </a:r>
            <a:r>
              <a:rPr lang="en-US" altLang="zh-CN" sz="1800" dirty="0">
                <a:latin typeface="Arial" panose="020B0604020202020204" pitchFamily="34" charset="0"/>
                <a:ea typeface="黑体" panose="02010609060101010101" pitchFamily="49" charset="-122"/>
              </a:rPr>
              <a:t>Hamiltonian</a:t>
            </a:r>
            <a:r>
              <a:rPr lang="zh-CN" altLang="en-US" sz="1800" dirty="0">
                <a:latin typeface="Arial" panose="020B0604020202020204" pitchFamily="34" charset="0"/>
                <a:ea typeface="黑体" panose="02010609060101010101" pitchFamily="49" charset="-122"/>
              </a:rPr>
              <a:t>是什么关系？</a:t>
            </a:r>
            <a:endParaRPr lang="zh-CN" altLang="en-US" sz="1800" dirty="0">
              <a:solidFill>
                <a:schemeClr val="tx1"/>
              </a:solidFill>
              <a:latin typeface="Arial" panose="020B0604020202020204" pitchFamily="34" charset="0"/>
              <a:ea typeface="黑体" panose="02010609060101010101" pitchFamily="49" charset="-122"/>
            </a:endParaRPr>
          </a:p>
        </p:txBody>
      </p:sp>
      <p:sp>
        <p:nvSpPr>
          <p:cNvPr id="5" name="文本框 4">
            <a:extLst>
              <a:ext uri="{FF2B5EF4-FFF2-40B4-BE49-F238E27FC236}">
                <a16:creationId xmlns:a16="http://schemas.microsoft.com/office/drawing/2014/main" id="{DD1F8139-3870-35C0-FADE-C6DEE67C203B}"/>
              </a:ext>
            </a:extLst>
          </p:cNvPr>
          <p:cNvSpPr txBox="1"/>
          <p:nvPr/>
        </p:nvSpPr>
        <p:spPr>
          <a:xfrm>
            <a:off x="4702947" y="4422064"/>
            <a:ext cx="4362389" cy="1285032"/>
          </a:xfrm>
          <a:prstGeom prst="rect">
            <a:avLst/>
          </a:prstGeom>
          <a:noFill/>
        </p:spPr>
        <p:txBody>
          <a:bodyPr wrap="square">
            <a:spAutoFit/>
          </a:bodyPr>
          <a:lstStyle/>
          <a:p>
            <a:pPr indent="457200">
              <a:lnSpc>
                <a:spcPct val="150000"/>
              </a:lnSpc>
            </a:pPr>
            <a:r>
              <a:rPr lang="zh-CN" altLang="en-US" sz="1800" b="1" dirty="0">
                <a:solidFill>
                  <a:srgbClr val="0C0CCE"/>
                </a:solidFill>
                <a:latin typeface="Arial" panose="020B0604020202020204" pitchFamily="34" charset="0"/>
                <a:ea typeface="黑体" panose="02010609060101010101" pitchFamily="49" charset="-122"/>
              </a:rPr>
              <a:t>自旋</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进动耦合项是由连续帧动力学引入的对</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单帧</a:t>
            </a:r>
            <a:r>
              <a:rPr lang="en-US" altLang="zh-CN" sz="1800" b="1" dirty="0">
                <a:solidFill>
                  <a:srgbClr val="0C0CCE"/>
                </a:solidFill>
                <a:latin typeface="Arial" panose="020B0604020202020204" pitchFamily="34" charset="0"/>
                <a:ea typeface="黑体" panose="02010609060101010101" pitchFamily="49" charset="-122"/>
              </a:rPr>
              <a:t>)Dirac</a:t>
            </a:r>
            <a:r>
              <a:rPr lang="zh-CN" altLang="en-US" sz="1800" b="1" dirty="0">
                <a:solidFill>
                  <a:srgbClr val="0C0CCE"/>
                </a:solidFill>
                <a:latin typeface="Arial" panose="020B0604020202020204" pitchFamily="34" charset="0"/>
                <a:ea typeface="黑体" panose="02010609060101010101" pitchFamily="49" charset="-122"/>
              </a:rPr>
              <a:t>方程解耦项的补充；是运动</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时空</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性质对电子</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场</a:t>
            </a:r>
            <a:r>
              <a:rPr lang="en-US" altLang="zh-CN" sz="1800" b="1" dirty="0">
                <a:solidFill>
                  <a:srgbClr val="0C0CCE"/>
                </a:solidFill>
                <a:latin typeface="Arial" panose="020B0604020202020204" pitchFamily="34" charset="0"/>
                <a:ea typeface="黑体" panose="02010609060101010101" pitchFamily="49" charset="-122"/>
              </a:rPr>
              <a:t>)</a:t>
            </a:r>
            <a:r>
              <a:rPr lang="zh-CN" altLang="en-US" sz="1800" b="1" dirty="0">
                <a:solidFill>
                  <a:srgbClr val="0C0CCE"/>
                </a:solidFill>
                <a:latin typeface="Arial" panose="020B0604020202020204" pitchFamily="34" charset="0"/>
                <a:ea typeface="黑体" panose="02010609060101010101" pitchFamily="49" charset="-122"/>
              </a:rPr>
              <a:t>性质的补充。</a:t>
            </a:r>
          </a:p>
        </p:txBody>
      </p:sp>
      <p:grpSp>
        <p:nvGrpSpPr>
          <p:cNvPr id="7" name="组合 6">
            <a:extLst>
              <a:ext uri="{FF2B5EF4-FFF2-40B4-BE49-F238E27FC236}">
                <a16:creationId xmlns:a16="http://schemas.microsoft.com/office/drawing/2014/main" id="{92208936-0197-46B7-8248-E61FB830B28C}"/>
              </a:ext>
            </a:extLst>
          </p:cNvPr>
          <p:cNvGrpSpPr/>
          <p:nvPr/>
        </p:nvGrpSpPr>
        <p:grpSpPr>
          <a:xfrm>
            <a:off x="4877146" y="1348649"/>
            <a:ext cx="3957273" cy="2813797"/>
            <a:chOff x="4875807" y="1598298"/>
            <a:chExt cx="3957273" cy="2813797"/>
          </a:xfrm>
        </p:grpSpPr>
        <p:sp>
          <p:nvSpPr>
            <p:cNvPr id="18" name="矩形: 圆角 17">
              <a:extLst>
                <a:ext uri="{FF2B5EF4-FFF2-40B4-BE49-F238E27FC236}">
                  <a16:creationId xmlns:a16="http://schemas.microsoft.com/office/drawing/2014/main" id="{99B11D94-1AC4-179E-9F9B-1F338D8909D3}"/>
                </a:ext>
              </a:extLst>
            </p:cNvPr>
            <p:cNvSpPr/>
            <p:nvPr/>
          </p:nvSpPr>
          <p:spPr bwMode="auto">
            <a:xfrm>
              <a:off x="5274970" y="1598298"/>
              <a:ext cx="3134143" cy="606390"/>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a:solidFill>
                    <a:schemeClr val="bg1"/>
                  </a:solidFill>
                  <a:latin typeface="+mn-ea"/>
                  <a:ea typeface="+mn-ea"/>
                </a:rPr>
                <a:t>单电子</a:t>
              </a:r>
              <a:r>
                <a:rPr lang="en-US" altLang="zh-CN" sz="1800" dirty="0">
                  <a:solidFill>
                    <a:schemeClr val="bg1"/>
                  </a:solidFill>
                  <a:latin typeface="+mn-lt"/>
                </a:rPr>
                <a:t>Dirac</a:t>
              </a:r>
              <a:r>
                <a:rPr lang="zh-CN" altLang="en-US" sz="1800" dirty="0">
                  <a:solidFill>
                    <a:schemeClr val="bg1"/>
                  </a:solidFill>
                  <a:latin typeface="黑体" panose="02010609060101010101" pitchFamily="49" charset="-122"/>
                  <a:ea typeface="黑体" panose="02010609060101010101" pitchFamily="49" charset="-122"/>
                </a:rPr>
                <a:t>方程 </a:t>
              </a:r>
              <a:r>
                <a:rPr lang="en-US" altLang="zh-CN" sz="1800" dirty="0">
                  <a:solidFill>
                    <a:schemeClr val="bg1"/>
                  </a:solidFill>
                  <a:latin typeface="黑体" panose="02010609060101010101" pitchFamily="49" charset="-122"/>
                  <a:ea typeface="黑体" panose="02010609060101010101" pitchFamily="49" charset="-122"/>
                </a:rPr>
                <a:t>- </a:t>
              </a:r>
              <a:r>
                <a:rPr lang="zh-CN" altLang="en-US" sz="1800" dirty="0">
                  <a:solidFill>
                    <a:schemeClr val="bg1"/>
                  </a:solidFill>
                  <a:latin typeface="黑体" panose="02010609060101010101" pitchFamily="49" charset="-122"/>
                  <a:ea typeface="黑体" panose="02010609060101010101" pitchFamily="49" charset="-122"/>
                </a:rPr>
                <a:t>四分量</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22" name="矩形: 圆角 21">
              <a:extLst>
                <a:ext uri="{FF2B5EF4-FFF2-40B4-BE49-F238E27FC236}">
                  <a16:creationId xmlns:a16="http://schemas.microsoft.com/office/drawing/2014/main" id="{34713F4B-0470-7569-5424-51BDD81CEAF7}"/>
                </a:ext>
              </a:extLst>
            </p:cNvPr>
            <p:cNvSpPr/>
            <p:nvPr/>
          </p:nvSpPr>
          <p:spPr bwMode="auto">
            <a:xfrm>
              <a:off x="4875808" y="2686357"/>
              <a:ext cx="1867976" cy="606390"/>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bg1"/>
                  </a:solidFill>
                  <a:effectLst/>
                  <a:latin typeface="+mn-lt"/>
                  <a:ea typeface="黑体" panose="02010609060101010101" pitchFamily="49" charset="-122"/>
                </a:rPr>
                <a:t>自旋赝偶极 </a:t>
              </a:r>
              <a:r>
                <a:rPr kumimoji="1" lang="en-US" altLang="zh-CN" sz="1400" b="0" i="0" u="none" strike="noStrike" cap="none" normalizeH="0" baseline="0" dirty="0">
                  <a:ln>
                    <a:noFill/>
                  </a:ln>
                  <a:solidFill>
                    <a:schemeClr val="bg1"/>
                  </a:solidFill>
                  <a:effectLst/>
                  <a:latin typeface="+mn-lt"/>
                  <a:ea typeface="黑体" panose="02010609060101010101" pitchFamily="49" charset="-122"/>
                </a:rPr>
                <a:t>-</a:t>
              </a:r>
              <a:r>
                <a:rPr lang="en-US" altLang="zh-CN" sz="1400" dirty="0">
                  <a:solidFill>
                    <a:schemeClr val="bg1"/>
                  </a:solidFill>
                  <a:latin typeface="+mn-lt"/>
                  <a:ea typeface="黑体" panose="02010609060101010101" pitchFamily="49" charset="-122"/>
                </a:rPr>
                <a:t> </a:t>
              </a:r>
              <a:r>
                <a:rPr lang="zh-CN" altLang="en-US" sz="1400" dirty="0">
                  <a:solidFill>
                    <a:schemeClr val="bg1"/>
                  </a:solidFill>
                  <a:latin typeface="+mn-lt"/>
                  <a:ea typeface="黑体" panose="02010609060101010101" pitchFamily="49" charset="-122"/>
                </a:rPr>
                <a:t>二分量</a:t>
              </a:r>
              <a:endParaRPr kumimoji="1" lang="zh-CN" altLang="en-US" sz="1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24" name="矩形: 圆角 23">
              <a:extLst>
                <a:ext uri="{FF2B5EF4-FFF2-40B4-BE49-F238E27FC236}">
                  <a16:creationId xmlns:a16="http://schemas.microsoft.com/office/drawing/2014/main" id="{00C500A8-259C-854E-ABD5-C2D71E10AAAE}"/>
                </a:ext>
              </a:extLst>
            </p:cNvPr>
            <p:cNvSpPr/>
            <p:nvPr/>
          </p:nvSpPr>
          <p:spPr bwMode="auto">
            <a:xfrm>
              <a:off x="6965104" y="2689112"/>
              <a:ext cx="1867976" cy="606390"/>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dirty="0">
                  <a:solidFill>
                    <a:schemeClr val="bg1"/>
                  </a:solidFill>
                  <a:latin typeface="+mn-lt"/>
                  <a:ea typeface="黑体" panose="02010609060101010101" pitchFamily="49" charset="-122"/>
                </a:rPr>
                <a:t>……</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grpSp>
          <p:nvGrpSpPr>
            <p:cNvPr id="69" name="组合 68">
              <a:extLst>
                <a:ext uri="{FF2B5EF4-FFF2-40B4-BE49-F238E27FC236}">
                  <a16:creationId xmlns:a16="http://schemas.microsoft.com/office/drawing/2014/main" id="{C421DCE7-981E-BF9D-9E1B-E5EDC011DF8F}"/>
                </a:ext>
              </a:extLst>
            </p:cNvPr>
            <p:cNvGrpSpPr/>
            <p:nvPr/>
          </p:nvGrpSpPr>
          <p:grpSpPr>
            <a:xfrm>
              <a:off x="4875807" y="3728792"/>
              <a:ext cx="1944230" cy="683303"/>
              <a:chOff x="5229665" y="3452170"/>
              <a:chExt cx="1686596" cy="683303"/>
            </a:xfrm>
          </p:grpSpPr>
          <p:sp>
            <p:nvSpPr>
              <p:cNvPr id="23" name="矩形: 圆角 22">
                <a:extLst>
                  <a:ext uri="{FF2B5EF4-FFF2-40B4-BE49-F238E27FC236}">
                    <a16:creationId xmlns:a16="http://schemas.microsoft.com/office/drawing/2014/main" id="{5F640DF3-174A-7252-26F0-8FBCB45E1868}"/>
                  </a:ext>
                </a:extLst>
              </p:cNvPr>
              <p:cNvSpPr/>
              <p:nvPr/>
            </p:nvSpPr>
            <p:spPr bwMode="auto">
              <a:xfrm>
                <a:off x="5229665" y="3452170"/>
                <a:ext cx="1620446" cy="683303"/>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Tx/>
                  <a:buSzTx/>
                  <a:buFontTx/>
                  <a:buNone/>
                  <a:tabLst/>
                </a:pPr>
                <a:r>
                  <a:rPr kumimoji="1" lang="zh-CN" altLang="en-US" sz="1400" b="0" i="0" u="none" strike="noStrike" cap="none" normalizeH="0" baseline="0" dirty="0">
                    <a:ln>
                      <a:noFill/>
                    </a:ln>
                    <a:solidFill>
                      <a:schemeClr val="bg1"/>
                    </a:solidFill>
                    <a:effectLst/>
                    <a:latin typeface="+mn-lt"/>
                    <a:ea typeface="黑体" panose="02010609060101010101" pitchFamily="49" charset="-122"/>
                  </a:rPr>
                  <a:t>自旋</a:t>
                </a:r>
                <a:r>
                  <a:rPr kumimoji="1" lang="en-US" altLang="zh-CN" sz="1400" b="0" i="0" u="none" strike="noStrike" cap="none" normalizeH="0" baseline="0" dirty="0">
                    <a:ln>
                      <a:noFill/>
                    </a:ln>
                    <a:solidFill>
                      <a:schemeClr val="bg1"/>
                    </a:solidFill>
                    <a:effectLst/>
                    <a:latin typeface="+mn-lt"/>
                    <a:ea typeface="黑体" panose="02010609060101010101" pitchFamily="49" charset="-122"/>
                  </a:rPr>
                  <a:t>-</a:t>
                </a:r>
                <a:r>
                  <a:rPr kumimoji="1" lang="zh-CN" altLang="en-US" sz="1400" b="0" i="0" u="none" strike="noStrike" cap="none" normalizeH="0" baseline="0" dirty="0">
                    <a:ln>
                      <a:noFill/>
                    </a:ln>
                    <a:solidFill>
                      <a:schemeClr val="bg1"/>
                    </a:solidFill>
                    <a:effectLst/>
                    <a:latin typeface="+mn-lt"/>
                    <a:ea typeface="黑体" panose="02010609060101010101" pitchFamily="49" charset="-122"/>
                  </a:rPr>
                  <a:t>自旋耦合</a:t>
                </a:r>
                <a:endParaRPr kumimoji="1" lang="en-US" altLang="zh-CN" sz="1400" b="0" i="0" u="none" strike="noStrike" cap="none" normalizeH="0" baseline="0" dirty="0">
                  <a:ln>
                    <a:noFill/>
                  </a:ln>
                  <a:solidFill>
                    <a:schemeClr val="bg1"/>
                  </a:solidFill>
                  <a:effectLst/>
                  <a:latin typeface="+mn-lt"/>
                  <a:ea typeface="黑体" panose="02010609060101010101" pitchFamily="49" charset="-122"/>
                </a:endParaRPr>
              </a:p>
              <a:p>
                <a:pPr marR="0" algn="ctr" defTabSz="914400" rtl="0" eaLnBrk="1" fontAlgn="base" latinLnBrk="0" hangingPunct="1">
                  <a:lnSpc>
                    <a:spcPct val="150000"/>
                  </a:lnSpc>
                  <a:spcBef>
                    <a:spcPct val="0"/>
                  </a:spcBef>
                  <a:spcAft>
                    <a:spcPct val="0"/>
                  </a:spcAft>
                  <a:buClrTx/>
                  <a:buSzTx/>
                  <a:buFontTx/>
                  <a:buNone/>
                  <a:tabLst/>
                </a:pPr>
                <a:r>
                  <a:rPr lang="zh-CN" altLang="en-US" sz="1400" dirty="0">
                    <a:solidFill>
                      <a:schemeClr val="bg1"/>
                    </a:solidFill>
                    <a:latin typeface="+mn-lt"/>
                    <a:ea typeface="黑体" panose="02010609060101010101" pitchFamily="49" charset="-122"/>
                  </a:rPr>
                  <a:t>自旋</a:t>
                </a:r>
                <a:r>
                  <a:rPr lang="en-US" altLang="zh-CN" sz="1400" dirty="0">
                    <a:solidFill>
                      <a:schemeClr val="bg1"/>
                    </a:solidFill>
                    <a:latin typeface="+mn-lt"/>
                    <a:ea typeface="黑体" panose="02010609060101010101" pitchFamily="49" charset="-122"/>
                  </a:rPr>
                  <a:t>-</a:t>
                </a:r>
                <a:r>
                  <a:rPr lang="zh-CN" altLang="en-US" sz="1400" dirty="0">
                    <a:solidFill>
                      <a:schemeClr val="bg1"/>
                    </a:solidFill>
                    <a:latin typeface="+mn-lt"/>
                    <a:ea typeface="黑体" panose="02010609060101010101" pitchFamily="49" charset="-122"/>
                  </a:rPr>
                  <a:t>电磁耦合</a:t>
                </a:r>
                <a:endParaRPr lang="en-US" altLang="zh-CN" sz="1400" dirty="0">
                  <a:solidFill>
                    <a:schemeClr val="bg1"/>
                  </a:solidFill>
                  <a:latin typeface="+mn-lt"/>
                  <a:ea typeface="黑体" panose="02010609060101010101" pitchFamily="49" charset="-122"/>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E18F8A9E-7F20-8324-26E8-54F5BC587C36}"/>
                      </a:ext>
                    </a:extLst>
                  </p:cNvPr>
                  <p:cNvSpPr txBox="1"/>
                  <p:nvPr/>
                </p:nvSpPr>
                <p:spPr>
                  <a:xfrm>
                    <a:off x="6445809" y="3576352"/>
                    <a:ext cx="470452" cy="451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800" i="1" smtClean="0">
                                  <a:solidFill>
                                    <a:srgbClr val="FFFF00"/>
                                  </a:solidFill>
                                  <a:latin typeface="Cambria Math" panose="02040503050406030204" pitchFamily="18" charset="0"/>
                                  <a:ea typeface="黑体" panose="02010609060101010101" pitchFamily="49" charset="-122"/>
                                </a:rPr>
                              </m:ctrlPr>
                            </m:accPr>
                            <m:e>
                              <m:acc>
                                <m:accPr>
                                  <m:chr m:val="⃑"/>
                                  <m:ctrlPr>
                                    <a:rPr lang="en-US" altLang="zh-CN" sz="1800" i="1">
                                      <a:solidFill>
                                        <a:srgbClr val="FFFF00"/>
                                      </a:solidFill>
                                      <a:latin typeface="Cambria Math" panose="02040503050406030204" pitchFamily="18" charset="0"/>
                                      <a:ea typeface="黑体" panose="02010609060101010101" pitchFamily="49" charset="-122"/>
                                    </a:rPr>
                                  </m:ctrlPr>
                                </m:accPr>
                                <m:e>
                                  <m:r>
                                    <a:rPr lang="en-US" altLang="zh-CN" sz="1800" i="1">
                                      <a:solidFill>
                                        <a:srgbClr val="FFFF00"/>
                                      </a:solidFill>
                                      <a:latin typeface="Cambria Math" panose="02040503050406030204" pitchFamily="18" charset="0"/>
                                      <a:ea typeface="黑体" panose="02010609060101010101" pitchFamily="49" charset="-122"/>
                                    </a:rPr>
                                    <m:t>𝑆</m:t>
                                  </m:r>
                                </m:e>
                              </m:acc>
                            </m:e>
                          </m:acc>
                        </m:oMath>
                      </m:oMathPara>
                    </a14:m>
                    <a:endParaRPr lang="zh-CN" altLang="en-US" sz="1800" dirty="0">
                      <a:solidFill>
                        <a:srgbClr val="FFFF00"/>
                      </a:solidFill>
                    </a:endParaRPr>
                  </a:p>
                </p:txBody>
              </p:sp>
            </mc:Choice>
            <mc:Fallback xmlns="">
              <p:sp>
                <p:nvSpPr>
                  <p:cNvPr id="56" name="文本框 55">
                    <a:extLst>
                      <a:ext uri="{FF2B5EF4-FFF2-40B4-BE49-F238E27FC236}">
                        <a16:creationId xmlns:a16="http://schemas.microsoft.com/office/drawing/2014/main" id="{E18F8A9E-7F20-8324-26E8-54F5BC587C36}"/>
                      </a:ext>
                    </a:extLst>
                  </p:cNvPr>
                  <p:cNvSpPr txBox="1">
                    <a:spLocks noRot="1" noChangeAspect="1" noMove="1" noResize="1" noEditPoints="1" noAdjustHandles="1" noChangeArrowheads="1" noChangeShapeType="1" noTextEdit="1"/>
                  </p:cNvSpPr>
                  <p:nvPr/>
                </p:nvSpPr>
                <p:spPr>
                  <a:xfrm>
                    <a:off x="6445809" y="3576352"/>
                    <a:ext cx="470452" cy="451534"/>
                  </a:xfrm>
                  <a:prstGeom prst="rect">
                    <a:avLst/>
                  </a:prstGeom>
                  <a:blipFill>
                    <a:blip r:embed="rId8"/>
                    <a:stretch>
                      <a:fillRect r="-23596"/>
                    </a:stretch>
                  </a:blipFill>
                </p:spPr>
                <p:txBody>
                  <a:bodyPr/>
                  <a:lstStyle/>
                  <a:p>
                    <a:r>
                      <a:rPr lang="zh-CN" altLang="en-US">
                        <a:noFill/>
                      </a:rPr>
                      <a:t> </a:t>
                    </a:r>
                  </a:p>
                </p:txBody>
              </p:sp>
            </mc:Fallback>
          </mc:AlternateContent>
        </p:grpSp>
        <p:grpSp>
          <p:nvGrpSpPr>
            <p:cNvPr id="68" name="组合 67">
              <a:extLst>
                <a:ext uri="{FF2B5EF4-FFF2-40B4-BE49-F238E27FC236}">
                  <a16:creationId xmlns:a16="http://schemas.microsoft.com/office/drawing/2014/main" id="{280115BF-7215-7FBD-EE3A-A408155E3A39}"/>
                </a:ext>
              </a:extLst>
            </p:cNvPr>
            <p:cNvGrpSpPr/>
            <p:nvPr/>
          </p:nvGrpSpPr>
          <p:grpSpPr>
            <a:xfrm>
              <a:off x="7128810" y="3725768"/>
              <a:ext cx="1591120" cy="683302"/>
              <a:chOff x="7242356" y="3350173"/>
              <a:chExt cx="1591120" cy="683302"/>
            </a:xfrm>
          </p:grpSpPr>
          <p:sp>
            <p:nvSpPr>
              <p:cNvPr id="27" name="矩形: 圆角 26">
                <a:extLst>
                  <a:ext uri="{FF2B5EF4-FFF2-40B4-BE49-F238E27FC236}">
                    <a16:creationId xmlns:a16="http://schemas.microsoft.com/office/drawing/2014/main" id="{BC0A3CB3-2E56-2436-4F08-9379AAC1BEC5}"/>
                  </a:ext>
                </a:extLst>
              </p:cNvPr>
              <p:cNvSpPr/>
              <p:nvPr/>
            </p:nvSpPr>
            <p:spPr bwMode="auto">
              <a:xfrm>
                <a:off x="7242356" y="3350173"/>
                <a:ext cx="1591120" cy="683302"/>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1" lang="zh-CN" altLang="en-US" sz="1400" b="0" i="0" u="none" strike="noStrike" cap="none" normalizeH="0" baseline="0" dirty="0">
                    <a:ln>
                      <a:noFill/>
                    </a:ln>
                    <a:solidFill>
                      <a:schemeClr val="bg1"/>
                    </a:solidFill>
                    <a:effectLst/>
                    <a:latin typeface="+mn-lt"/>
                    <a:ea typeface="黑体" panose="02010609060101010101" pitchFamily="49" charset="-122"/>
                  </a:rPr>
                  <a:t>自旋</a:t>
                </a:r>
                <a:r>
                  <a:rPr kumimoji="1" lang="en-US" altLang="zh-CN" sz="1400" b="0" i="0" u="none" strike="noStrike" cap="none" normalizeH="0" baseline="0" dirty="0">
                    <a:ln>
                      <a:noFill/>
                    </a:ln>
                    <a:solidFill>
                      <a:schemeClr val="bg1"/>
                    </a:solidFill>
                    <a:effectLst/>
                    <a:latin typeface="+mn-lt"/>
                    <a:ea typeface="黑体" panose="02010609060101010101" pitchFamily="49" charset="-122"/>
                  </a:rPr>
                  <a:t>-</a:t>
                </a:r>
                <a:r>
                  <a:rPr kumimoji="1" lang="zh-CN" altLang="en-US" sz="1400" b="0" i="0" u="none" strike="noStrike" cap="none" normalizeH="0" baseline="0" dirty="0">
                    <a:ln>
                      <a:noFill/>
                    </a:ln>
                    <a:solidFill>
                      <a:schemeClr val="bg1"/>
                    </a:solidFill>
                    <a:effectLst/>
                    <a:latin typeface="+mn-lt"/>
                    <a:ea typeface="黑体" panose="02010609060101010101" pitchFamily="49" charset="-122"/>
                  </a:rPr>
                  <a:t>进动耦合</a:t>
                </a:r>
                <a:endParaRPr kumimoji="1" lang="en-US" altLang="zh-CN" sz="1400" b="0" i="0" u="none" strike="noStrike" cap="none" normalizeH="0" baseline="0" dirty="0">
                  <a:ln>
                    <a:noFill/>
                  </a:ln>
                  <a:solidFill>
                    <a:schemeClr val="bg1"/>
                  </a:solidFill>
                  <a:effectLst/>
                  <a:latin typeface="+mn-lt"/>
                  <a:ea typeface="黑体" panose="02010609060101010101" pitchFamily="49" charset="-122"/>
                </a:endParaRPr>
              </a:p>
              <a:p>
                <a:pPr marL="0" marR="0" indent="0" algn="ctr" defTabSz="914400" rtl="0" eaLnBrk="1" fontAlgn="base" latinLnBrk="0" hangingPunct="1">
                  <a:lnSpc>
                    <a:spcPct val="150000"/>
                  </a:lnSpc>
                  <a:spcBef>
                    <a:spcPct val="0"/>
                  </a:spcBef>
                  <a:spcAft>
                    <a:spcPct val="0"/>
                  </a:spcAft>
                  <a:buClrTx/>
                  <a:buSzTx/>
                  <a:buFontTx/>
                  <a:buNone/>
                  <a:tabLst/>
                </a:pPr>
                <a:endParaRPr kumimoji="1" lang="en-US" altLang="zh-CN" sz="1400" b="0" i="0" u="none" strike="noStrike" cap="none" normalizeH="0" baseline="0" dirty="0">
                  <a:ln>
                    <a:noFill/>
                  </a:ln>
                  <a:solidFill>
                    <a:schemeClr val="bg1"/>
                  </a:solidFill>
                  <a:effectLst/>
                  <a:latin typeface="+mn-lt"/>
                  <a:ea typeface="黑体" panose="02010609060101010101" pitchFamily="49"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9A1E1A2F-D485-CEC4-A110-CF0267D2EB65}"/>
                      </a:ext>
                    </a:extLst>
                  </p:cNvPr>
                  <p:cNvSpPr txBox="1"/>
                  <p:nvPr/>
                </p:nvSpPr>
                <p:spPr>
                  <a:xfrm>
                    <a:off x="7514827" y="3654003"/>
                    <a:ext cx="10335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1800" smtClean="0">
                              <a:solidFill>
                                <a:srgbClr val="FFFF00"/>
                              </a:solidFill>
                              <a:latin typeface="Cambria Math" panose="02040503050406030204" pitchFamily="18" charset="0"/>
                              <a:ea typeface="黑体" panose="02010609060101010101" pitchFamily="49" charset="-122"/>
                            </a:rPr>
                            <m:t>Γ</m:t>
                          </m:r>
                          <m:sSub>
                            <m:sSubPr>
                              <m:ctrlPr>
                                <a:rPr lang="el-GR" altLang="zh-CN" sz="1800" i="1">
                                  <a:solidFill>
                                    <a:srgbClr val="FFFF00"/>
                                  </a:solidFill>
                                  <a:latin typeface="Cambria Math" panose="02040503050406030204" pitchFamily="18" charset="0"/>
                                  <a:ea typeface="黑体" panose="02010609060101010101" pitchFamily="49" charset="-122"/>
                                </a:rPr>
                              </m:ctrlPr>
                            </m:sSubPr>
                            <m:e>
                              <m:acc>
                                <m:accPr>
                                  <m:chr m:val="⃑"/>
                                  <m:ctrlPr>
                                    <a:rPr lang="el-GR" altLang="zh-CN" sz="1800" i="1">
                                      <a:solidFill>
                                        <a:srgbClr val="FFFF00"/>
                                      </a:solidFill>
                                      <a:latin typeface="Cambria Math" panose="02040503050406030204" pitchFamily="18" charset="0"/>
                                      <a:ea typeface="黑体" panose="02010609060101010101" pitchFamily="49" charset="-122"/>
                                    </a:rPr>
                                  </m:ctrlPr>
                                </m:accPr>
                                <m:e>
                                  <m:r>
                                    <a:rPr lang="el-GR" altLang="zh-CN" sz="1800" i="1">
                                      <a:solidFill>
                                        <a:srgbClr val="FFFF00"/>
                                      </a:solidFill>
                                      <a:latin typeface="Cambria Math" panose="02040503050406030204" pitchFamily="18" charset="0"/>
                                      <a:ea typeface="黑体" panose="02010609060101010101" pitchFamily="49" charset="-122"/>
                                    </a:rPr>
                                    <m:t>𝜔</m:t>
                                  </m:r>
                                </m:e>
                              </m:acc>
                            </m:e>
                            <m:sub>
                              <m:r>
                                <a:rPr lang="en-US" altLang="zh-CN" sz="1800" i="1">
                                  <a:solidFill>
                                    <a:srgbClr val="FFFF00"/>
                                  </a:solidFill>
                                  <a:latin typeface="Cambria Math" panose="02040503050406030204" pitchFamily="18" charset="0"/>
                                  <a:ea typeface="黑体" panose="02010609060101010101" pitchFamily="49" charset="-122"/>
                                </a:rPr>
                                <m:t>𝑇</m:t>
                              </m:r>
                            </m:sub>
                          </m:sSub>
                          <m:r>
                            <a:rPr lang="el-GR" altLang="zh-CN" sz="1800" i="1">
                              <a:solidFill>
                                <a:srgbClr val="FFFF00"/>
                              </a:solidFill>
                              <a:latin typeface="Cambria Math" panose="02040503050406030204" pitchFamily="18" charset="0"/>
                              <a:ea typeface="Cambria Math" panose="02040503050406030204" pitchFamily="18" charset="0"/>
                            </a:rPr>
                            <m:t>×</m:t>
                          </m:r>
                          <m:acc>
                            <m:accPr>
                              <m:chr m:val="⃑"/>
                              <m:ctrlPr>
                                <a:rPr lang="en-US" altLang="zh-CN" sz="1800" i="1">
                                  <a:solidFill>
                                    <a:srgbClr val="FFFF00"/>
                                  </a:solidFill>
                                  <a:latin typeface="Cambria Math" panose="02040503050406030204" pitchFamily="18" charset="0"/>
                                  <a:ea typeface="Cambria Math" panose="02040503050406030204" pitchFamily="18" charset="0"/>
                                </a:rPr>
                              </m:ctrlPr>
                            </m:accPr>
                            <m:e>
                              <m:r>
                                <a:rPr lang="en-US" altLang="zh-CN" sz="1800" i="1">
                                  <a:solidFill>
                                    <a:srgbClr val="FFFF00"/>
                                  </a:solidFill>
                                  <a:latin typeface="Cambria Math" panose="02040503050406030204" pitchFamily="18" charset="0"/>
                                  <a:ea typeface="Cambria Math" panose="02040503050406030204" pitchFamily="18" charset="0"/>
                                </a:rPr>
                                <m:t>𝑠</m:t>
                              </m:r>
                            </m:e>
                          </m:acc>
                        </m:oMath>
                      </m:oMathPara>
                    </a14:m>
                    <a:endParaRPr lang="zh-CN" altLang="en-US" dirty="0">
                      <a:solidFill>
                        <a:srgbClr val="FFFF00"/>
                      </a:solidFill>
                    </a:endParaRPr>
                  </a:p>
                </p:txBody>
              </p:sp>
            </mc:Choice>
            <mc:Fallback xmlns="">
              <p:sp>
                <p:nvSpPr>
                  <p:cNvPr id="61" name="文本框 60">
                    <a:extLst>
                      <a:ext uri="{FF2B5EF4-FFF2-40B4-BE49-F238E27FC236}">
                        <a16:creationId xmlns:a16="http://schemas.microsoft.com/office/drawing/2014/main" id="{9A1E1A2F-D485-CEC4-A110-CF0267D2EB65}"/>
                      </a:ext>
                    </a:extLst>
                  </p:cNvPr>
                  <p:cNvSpPr txBox="1">
                    <a:spLocks noRot="1" noChangeAspect="1" noMove="1" noResize="1" noEditPoints="1" noAdjustHandles="1" noChangeArrowheads="1" noChangeShapeType="1" noTextEdit="1"/>
                  </p:cNvSpPr>
                  <p:nvPr/>
                </p:nvSpPr>
                <p:spPr>
                  <a:xfrm>
                    <a:off x="7514827" y="3654003"/>
                    <a:ext cx="1033559" cy="369332"/>
                  </a:xfrm>
                  <a:prstGeom prst="rect">
                    <a:avLst/>
                  </a:prstGeom>
                  <a:blipFill>
                    <a:blip r:embed="rId9"/>
                    <a:stretch>
                      <a:fillRect t="-5000" r="-20588" b="-1667"/>
                    </a:stretch>
                  </a:blipFill>
                </p:spPr>
                <p:txBody>
                  <a:bodyPr/>
                  <a:lstStyle/>
                  <a:p>
                    <a:r>
                      <a:rPr lang="zh-CN" altLang="en-US">
                        <a:noFill/>
                      </a:rPr>
                      <a:t> </a:t>
                    </a:r>
                  </a:p>
                </p:txBody>
              </p:sp>
            </mc:Fallback>
          </mc:AlternateContent>
        </p:grpSp>
        <p:sp>
          <p:nvSpPr>
            <p:cNvPr id="70" name="十字形 69">
              <a:extLst>
                <a:ext uri="{FF2B5EF4-FFF2-40B4-BE49-F238E27FC236}">
                  <a16:creationId xmlns:a16="http://schemas.microsoft.com/office/drawing/2014/main" id="{26E17B03-0EB6-BC1C-FD53-75DCA6052F66}"/>
                </a:ext>
              </a:extLst>
            </p:cNvPr>
            <p:cNvSpPr/>
            <p:nvPr/>
          </p:nvSpPr>
          <p:spPr bwMode="auto">
            <a:xfrm>
              <a:off x="6808723" y="3949287"/>
              <a:ext cx="268398" cy="258908"/>
            </a:xfrm>
            <a:prstGeom prst="plus">
              <a:avLst>
                <a:gd name="adj" fmla="val 36829"/>
              </a:avLst>
            </a:prstGeom>
            <a:solidFill>
              <a:schemeClr val="tx2">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 name="任意多边形: 形状 9">
              <a:extLst>
                <a:ext uri="{FF2B5EF4-FFF2-40B4-BE49-F238E27FC236}">
                  <a16:creationId xmlns:a16="http://schemas.microsoft.com/office/drawing/2014/main" id="{9D0FA79D-60A3-ABA6-1F26-F30AAB4A87A3}"/>
                </a:ext>
              </a:extLst>
            </p:cNvPr>
            <p:cNvSpPr/>
            <p:nvPr/>
          </p:nvSpPr>
          <p:spPr>
            <a:xfrm rot="5400000">
              <a:off x="6677255" y="2242145"/>
              <a:ext cx="363493" cy="386051"/>
            </a:xfrm>
            <a:custGeom>
              <a:avLst/>
              <a:gdLst>
                <a:gd name="T0" fmla="*/ 6890 w 7168"/>
                <a:gd name="T1" fmla="*/ 4600 h 5640"/>
                <a:gd name="T2" fmla="*/ 6611 w 7168"/>
                <a:gd name="T3" fmla="*/ 3560 h 5640"/>
                <a:gd name="T4" fmla="*/ 6109 w 7168"/>
                <a:gd name="T5" fmla="*/ 4062 h 5640"/>
                <a:gd name="T6" fmla="*/ 4818 w 7168"/>
                <a:gd name="T7" fmla="*/ 2771 h 5640"/>
                <a:gd name="T8" fmla="*/ 6060 w 7168"/>
                <a:gd name="T9" fmla="*/ 1529 h 5640"/>
                <a:gd name="T10" fmla="*/ 6611 w 7168"/>
                <a:gd name="T11" fmla="*/ 2080 h 5640"/>
                <a:gd name="T12" fmla="*/ 6890 w 7168"/>
                <a:gd name="T13" fmla="*/ 1040 h 5640"/>
                <a:gd name="T14" fmla="*/ 7168 w 7168"/>
                <a:gd name="T15" fmla="*/ 0 h 5640"/>
                <a:gd name="T16" fmla="*/ 6128 w 7168"/>
                <a:gd name="T17" fmla="*/ 279 h 5640"/>
                <a:gd name="T18" fmla="*/ 5089 w 7168"/>
                <a:gd name="T19" fmla="*/ 558 h 5640"/>
                <a:gd name="T20" fmla="*/ 5533 w 7168"/>
                <a:gd name="T21" fmla="*/ 1002 h 5640"/>
                <a:gd name="T22" fmla="*/ 4127 w 7168"/>
                <a:gd name="T23" fmla="*/ 2407 h 5640"/>
                <a:gd name="T24" fmla="*/ 0 w 7168"/>
                <a:gd name="T25" fmla="*/ 2407 h 5640"/>
                <a:gd name="T26" fmla="*/ 0 w 7168"/>
                <a:gd name="T27" fmla="*/ 3152 h 5640"/>
                <a:gd name="T28" fmla="*/ 4129 w 7168"/>
                <a:gd name="T29" fmla="*/ 3152 h 5640"/>
                <a:gd name="T30" fmla="*/ 5582 w 7168"/>
                <a:gd name="T31" fmla="*/ 4590 h 5640"/>
                <a:gd name="T32" fmla="*/ 5089 w 7168"/>
                <a:gd name="T33" fmla="*/ 5083 h 5640"/>
                <a:gd name="T34" fmla="*/ 6128 w 7168"/>
                <a:gd name="T35" fmla="*/ 5361 h 5640"/>
                <a:gd name="T36" fmla="*/ 7168 w 7168"/>
                <a:gd name="T37" fmla="*/ 5640 h 5640"/>
                <a:gd name="T38" fmla="*/ 6890 w 7168"/>
                <a:gd name="T39" fmla="*/ 4600 h 5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68" h="5640">
                  <a:moveTo>
                    <a:pt x="6890" y="4600"/>
                  </a:moveTo>
                  <a:lnTo>
                    <a:pt x="6611" y="3560"/>
                  </a:lnTo>
                  <a:lnTo>
                    <a:pt x="6109" y="4062"/>
                  </a:lnTo>
                  <a:lnTo>
                    <a:pt x="4818" y="2771"/>
                  </a:lnTo>
                  <a:lnTo>
                    <a:pt x="6060" y="1529"/>
                  </a:lnTo>
                  <a:lnTo>
                    <a:pt x="6611" y="2080"/>
                  </a:lnTo>
                  <a:lnTo>
                    <a:pt x="6890" y="1040"/>
                  </a:lnTo>
                  <a:lnTo>
                    <a:pt x="7168" y="0"/>
                  </a:lnTo>
                  <a:lnTo>
                    <a:pt x="6128" y="279"/>
                  </a:lnTo>
                  <a:lnTo>
                    <a:pt x="5089" y="558"/>
                  </a:lnTo>
                  <a:lnTo>
                    <a:pt x="5533" y="1002"/>
                  </a:lnTo>
                  <a:lnTo>
                    <a:pt x="4127" y="2407"/>
                  </a:lnTo>
                  <a:lnTo>
                    <a:pt x="0" y="2407"/>
                  </a:lnTo>
                  <a:lnTo>
                    <a:pt x="0" y="3152"/>
                  </a:lnTo>
                  <a:lnTo>
                    <a:pt x="4129" y="3152"/>
                  </a:lnTo>
                  <a:lnTo>
                    <a:pt x="5582" y="4590"/>
                  </a:lnTo>
                  <a:lnTo>
                    <a:pt x="5089" y="5083"/>
                  </a:lnTo>
                  <a:lnTo>
                    <a:pt x="6128" y="5361"/>
                  </a:lnTo>
                  <a:lnTo>
                    <a:pt x="7168" y="5640"/>
                  </a:lnTo>
                  <a:lnTo>
                    <a:pt x="6890" y="460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任意多边形: 形状 10">
              <a:extLst>
                <a:ext uri="{FF2B5EF4-FFF2-40B4-BE49-F238E27FC236}">
                  <a16:creationId xmlns:a16="http://schemas.microsoft.com/office/drawing/2014/main" id="{3F6BE9CD-0593-C3E2-0B33-AF6E83CA76DB}"/>
                </a:ext>
              </a:extLst>
            </p:cNvPr>
            <p:cNvSpPr/>
            <p:nvPr/>
          </p:nvSpPr>
          <p:spPr>
            <a:xfrm rot="5400000">
              <a:off x="5668021" y="3457500"/>
              <a:ext cx="283545" cy="132234"/>
            </a:xfrm>
            <a:custGeom>
              <a:avLst/>
              <a:gdLst>
                <a:gd name="T0" fmla="*/ 1893 w 3764"/>
                <a:gd name="T1" fmla="*/ 2564 h 2564"/>
                <a:gd name="T2" fmla="*/ 3764 w 3764"/>
                <a:gd name="T3" fmla="*/ 1282 h 2564"/>
                <a:gd name="T4" fmla="*/ 1893 w 3764"/>
                <a:gd name="T5" fmla="*/ 0 h 2564"/>
                <a:gd name="T6" fmla="*/ 1893 w 3764"/>
                <a:gd name="T7" fmla="*/ 674 h 2564"/>
                <a:gd name="T8" fmla="*/ 0 w 3764"/>
                <a:gd name="T9" fmla="*/ 674 h 2564"/>
                <a:gd name="T10" fmla="*/ 0 w 3764"/>
                <a:gd name="T11" fmla="*/ 1890 h 2564"/>
                <a:gd name="T12" fmla="*/ 1893 w 3764"/>
                <a:gd name="T13" fmla="*/ 1890 h 2564"/>
                <a:gd name="T14" fmla="*/ 1893 w 3764"/>
                <a:gd name="T15" fmla="*/ 2564 h 2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4" h="2564">
                  <a:moveTo>
                    <a:pt x="1893" y="2564"/>
                  </a:moveTo>
                  <a:lnTo>
                    <a:pt x="3764" y="1282"/>
                  </a:lnTo>
                  <a:lnTo>
                    <a:pt x="1893" y="0"/>
                  </a:lnTo>
                  <a:lnTo>
                    <a:pt x="1893" y="674"/>
                  </a:lnTo>
                  <a:lnTo>
                    <a:pt x="0" y="674"/>
                  </a:lnTo>
                  <a:lnTo>
                    <a:pt x="0" y="1890"/>
                  </a:lnTo>
                  <a:lnTo>
                    <a:pt x="1893" y="1890"/>
                  </a:lnTo>
                  <a:lnTo>
                    <a:pt x="1893" y="256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灯片编号占位符 5">
            <a:extLst>
              <a:ext uri="{FF2B5EF4-FFF2-40B4-BE49-F238E27FC236}">
                <a16:creationId xmlns:a16="http://schemas.microsoft.com/office/drawing/2014/main" id="{B310A180-12CC-4A58-EA6B-F65F88275336}"/>
              </a:ext>
            </a:extLst>
          </p:cNvPr>
          <p:cNvSpPr>
            <a:spLocks noGrp="1"/>
          </p:cNvSpPr>
          <p:nvPr>
            <p:ph type="sldNum" sz="quarter" idx="10"/>
          </p:nvPr>
        </p:nvSpPr>
        <p:spPr/>
        <p:txBody>
          <a:bodyPr/>
          <a:lstStyle/>
          <a:p>
            <a:fld id="{6555F715-00A2-473B-A4E8-D5771EBCED9A}" type="slidenum">
              <a:rPr lang="zh-CN" altLang="en-US" smtClean="0"/>
              <a:pPr/>
              <a:t>32</a:t>
            </a:fld>
            <a:endParaRPr lang="zh-CN" altLang="en-US" dirty="0"/>
          </a:p>
        </p:txBody>
      </p:sp>
    </p:spTree>
    <p:extLst>
      <p:ext uri="{BB962C8B-B14F-4D97-AF65-F5344CB8AC3E}">
        <p14:creationId xmlns:p14="http://schemas.microsoft.com/office/powerpoint/2010/main" val="132408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627268DF-35F1-2E1A-89E0-E0CF8A4DCD95}"/>
              </a:ext>
            </a:extLst>
          </p:cNvPr>
          <p:cNvGraphicFramePr>
            <a:graphicFrameLocks noChangeAspect="1"/>
          </p:cNvGraphicFramePr>
          <p:nvPr>
            <p:extLst>
              <p:ext uri="{D42A27DB-BD31-4B8C-83A1-F6EECF244321}">
                <p14:modId xmlns:p14="http://schemas.microsoft.com/office/powerpoint/2010/main" val="4118148744"/>
              </p:ext>
            </p:extLst>
          </p:nvPr>
        </p:nvGraphicFramePr>
        <p:xfrm>
          <a:off x="2284413" y="1773238"/>
          <a:ext cx="4575175" cy="1063625"/>
        </p:xfrm>
        <a:graphic>
          <a:graphicData uri="http://schemas.openxmlformats.org/presentationml/2006/ole">
            <mc:AlternateContent xmlns:mc="http://schemas.openxmlformats.org/markup-compatibility/2006">
              <mc:Choice xmlns:v="urn:schemas-microsoft-com:vml" Requires="v">
                <p:oleObj name="AxMath" r:id="rId3" imgW="3255840" imgH="761400" progId="Equation.AxMath">
                  <p:embed/>
                </p:oleObj>
              </mc:Choice>
              <mc:Fallback>
                <p:oleObj name="AxMath" r:id="rId3" imgW="3255840" imgH="761400" progId="Equation.AxMath">
                  <p:embed/>
                  <p:pic>
                    <p:nvPicPr>
                      <p:cNvPr id="3" name="对象 2">
                        <a:extLst>
                          <a:ext uri="{FF2B5EF4-FFF2-40B4-BE49-F238E27FC236}">
                            <a16:creationId xmlns:a16="http://schemas.microsoft.com/office/drawing/2014/main" id="{9DD4B95D-5E2E-67A7-F7BD-844F82EFB8A9}"/>
                          </a:ext>
                        </a:extLst>
                      </p:cNvPr>
                      <p:cNvPicPr/>
                      <p:nvPr/>
                    </p:nvPicPr>
                    <p:blipFill>
                      <a:blip r:embed="rId4"/>
                      <a:stretch>
                        <a:fillRect/>
                      </a:stretch>
                    </p:blipFill>
                    <p:spPr>
                      <a:xfrm>
                        <a:off x="2284413" y="1773238"/>
                        <a:ext cx="4575175" cy="10636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49D8866-693B-9DFE-77D6-0A50DE455EAD}"/>
                  </a:ext>
                </a:extLst>
              </p:cNvPr>
              <p:cNvSpPr txBox="1"/>
              <p:nvPr/>
            </p:nvSpPr>
            <p:spPr>
              <a:xfrm>
                <a:off x="0" y="775905"/>
                <a:ext cx="9202522" cy="979499"/>
              </a:xfrm>
              <a:prstGeom prst="rect">
                <a:avLst/>
              </a:prstGeom>
              <a:noFill/>
            </p:spPr>
            <p:txBody>
              <a:bodyPr wrap="square">
                <a:spAutoFit/>
              </a:bodyPr>
              <a:lstStyle/>
              <a:p>
                <a:pPr indent="457200">
                  <a:lnSpc>
                    <a:spcPct val="150000"/>
                  </a:lnSpc>
                </a:pP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对于自旋偶极</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4*4</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张量模型，自旋磁偶极</a:t>
                </a:r>
                <a14:m>
                  <m:oMath xmlns:m="http://schemas.openxmlformats.org/officeDocument/2006/math">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oMath>
                </a14:m>
                <a:r>
                  <a:rPr lang="zh-CN" altLang="en-US" sz="1800" dirty="0">
                    <a:solidFill>
                      <a:srgbClr val="000000"/>
                    </a:solidFill>
                    <a:latin typeface="Arial" panose="020B0604020202020204" pitchFamily="34" charset="0"/>
                    <a:ea typeface="黑体" panose="02010609060101010101" pitchFamily="49" charset="-122"/>
                  </a:rPr>
                  <a:t>是偶极张量的空间分量，</a:t>
                </a:r>
                <a:r>
                  <a:rPr lang="zh-CN" altLang="en-US" sz="1800" dirty="0">
                    <a:solidFill>
                      <a:srgbClr val="000000"/>
                    </a:solidFill>
                    <a:ea typeface="黑体" panose="02010609060101010101" pitchFamily="49" charset="-122"/>
                  </a:rPr>
                  <a:t> </a:t>
                </a:r>
                <a14:m>
                  <m:oMath xmlns:m="http://schemas.openxmlformats.org/officeDocument/2006/math">
                    <m:r>
                      <m:rPr>
                        <m:sty m:val="p"/>
                      </m:rPr>
                      <a:rPr lang="en-US" altLang="zh-CN" sz="1800" b="0" i="0" smtClean="0">
                        <a:solidFill>
                          <a:srgbClr val="000000"/>
                        </a:solidFill>
                        <a:latin typeface="Cambria Math" panose="02040503050406030204" pitchFamily="18" charset="0"/>
                        <a:ea typeface="黑体" panose="02010609060101010101" pitchFamily="49" charset="-122"/>
                      </a:rPr>
                      <m:t>c</m:t>
                    </m:r>
                    <m:acc>
                      <m:accPr>
                        <m:chr m:val="⃑"/>
                        <m:ctrlPr>
                          <a:rPr lang="zh-CN" altLang="en-US" sz="1800" i="1">
                            <a:solidFill>
                              <a:srgbClr val="000000"/>
                            </a:solidFill>
                            <a:latin typeface="Cambria Math" panose="02040503050406030204" pitchFamily="18" charset="0"/>
                            <a:ea typeface="黑体" panose="02010609060101010101" pitchFamily="49" charset="-122"/>
                          </a:rPr>
                        </m:ctrlPr>
                      </m:accPr>
                      <m:e>
                        <m:r>
                          <a:rPr lang="en-US" altLang="zh-CN" sz="1800" b="0" i="1" smtClean="0">
                            <a:solidFill>
                              <a:srgbClr val="000000"/>
                            </a:solidFill>
                            <a:latin typeface="Cambria Math" panose="02040503050406030204" pitchFamily="18" charset="0"/>
                            <a:ea typeface="黑体" panose="02010609060101010101" pitchFamily="49" charset="-122"/>
                          </a:rPr>
                          <m:t>𝑑</m:t>
                        </m:r>
                      </m:e>
                    </m:acc>
                  </m:oMath>
                </a14:m>
                <a:r>
                  <a:rPr lang="zh-CN" altLang="en-US" sz="1800" dirty="0">
                    <a:solidFill>
                      <a:srgbClr val="000000"/>
                    </a:solidFill>
                    <a:latin typeface="Arial" panose="020B0604020202020204" pitchFamily="34" charset="0"/>
                    <a:ea typeface="黑体" panose="02010609060101010101" pitchFamily="49" charset="-122"/>
                  </a:rPr>
                  <a:t>是偶极张量的时间分量。除</a:t>
                </a:r>
                <a:r>
                  <a:rPr lang="en-US" altLang="zh-CN" sz="1800" dirty="0">
                    <a:solidFill>
                      <a:srgbClr val="000000"/>
                    </a:solidFill>
                    <a:latin typeface="Arial" panose="020B0604020202020204" pitchFamily="34" charset="0"/>
                    <a:ea typeface="黑体" panose="02010609060101010101" pitchFamily="49" charset="-122"/>
                  </a:rPr>
                  <a:t>Larmor</a:t>
                </a:r>
                <a:r>
                  <a:rPr lang="zh-CN" altLang="en-US" sz="1800" dirty="0">
                    <a:solidFill>
                      <a:srgbClr val="000000"/>
                    </a:solidFill>
                    <a:latin typeface="Arial" panose="020B0604020202020204" pitchFamily="34" charset="0"/>
                    <a:ea typeface="黑体" panose="02010609060101010101" pitchFamily="49" charset="-122"/>
                  </a:rPr>
                  <a:t>进动和</a:t>
                </a:r>
                <a:r>
                  <a:rPr lang="en-US" altLang="zh-CN" sz="1800" dirty="0">
                    <a:solidFill>
                      <a:srgbClr val="000000"/>
                    </a:solidFill>
                    <a:latin typeface="Arial" panose="020B0604020202020204" pitchFamily="34" charset="0"/>
                    <a:ea typeface="黑体" panose="02010609060101010101" pitchFamily="49" charset="-122"/>
                  </a:rPr>
                  <a:t>Thomas</a:t>
                </a:r>
                <a:r>
                  <a:rPr lang="zh-CN" altLang="en-US" sz="1800" dirty="0">
                    <a:solidFill>
                      <a:srgbClr val="000000"/>
                    </a:solidFill>
                    <a:latin typeface="Arial" panose="020B0604020202020204" pitchFamily="34" charset="0"/>
                    <a:ea typeface="黑体" panose="02010609060101010101" pitchFamily="49" charset="-122"/>
                  </a:rPr>
                  <a:t>进动外，</a:t>
                </a:r>
                <a14:m>
                  <m:oMath xmlns:m="http://schemas.openxmlformats.org/officeDocument/2006/math">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𝑆</m:t>
                        </m:r>
                      </m:e>
                    </m:acc>
                  </m:oMath>
                </a14:m>
                <a:r>
                  <a:rPr lang="zh-CN" altLang="en-US" sz="1800" dirty="0">
                    <a:solidFill>
                      <a:srgbClr val="000000"/>
                    </a:solidFill>
                    <a:latin typeface="Arial" panose="020B0604020202020204" pitchFamily="34" charset="0"/>
                    <a:ea typeface="黑体" panose="02010609060101010101" pitchFamily="49" charset="-122"/>
                  </a:rPr>
                  <a:t>的演化还会受到</a:t>
                </a:r>
                <a14:m>
                  <m:oMath xmlns:m="http://schemas.openxmlformats.org/officeDocument/2006/math">
                    <m:r>
                      <m:rPr>
                        <m:sty m:val="p"/>
                      </m:rPr>
                      <a:rPr lang="en-US" altLang="zh-CN" sz="1800">
                        <a:solidFill>
                          <a:srgbClr val="000000"/>
                        </a:solidFill>
                        <a:latin typeface="Cambria Math" panose="02040503050406030204" pitchFamily="18" charset="0"/>
                        <a:ea typeface="黑体" panose="02010609060101010101" pitchFamily="49" charset="-122"/>
                      </a:rPr>
                      <m:t>c</m:t>
                    </m:r>
                    <m:acc>
                      <m:accPr>
                        <m:chr m:val="⃑"/>
                        <m:ctrlPr>
                          <a:rPr lang="zh-CN" altLang="en-US" sz="1800" i="1">
                            <a:solidFill>
                              <a:srgbClr val="000000"/>
                            </a:solidFill>
                            <a:latin typeface="Cambria Math" panose="02040503050406030204" pitchFamily="18" charset="0"/>
                            <a:ea typeface="黑体" panose="02010609060101010101" pitchFamily="49" charset="-122"/>
                          </a:rPr>
                        </m:ctrlPr>
                      </m:accPr>
                      <m:e>
                        <m:r>
                          <a:rPr lang="en-US" altLang="zh-CN" sz="1800" i="1">
                            <a:solidFill>
                              <a:srgbClr val="000000"/>
                            </a:solidFill>
                            <a:latin typeface="Cambria Math" panose="02040503050406030204" pitchFamily="18" charset="0"/>
                            <a:ea typeface="黑体" panose="02010609060101010101" pitchFamily="49" charset="-122"/>
                          </a:rPr>
                          <m:t>𝑑</m:t>
                        </m:r>
                      </m:e>
                    </m:acc>
                  </m:oMath>
                </a14:m>
                <a:r>
                  <a:rPr lang="zh-CN" altLang="en-US" sz="1800" dirty="0">
                    <a:solidFill>
                      <a:srgbClr val="000000"/>
                    </a:solidFill>
                    <a:latin typeface="Arial" panose="020B0604020202020204" pitchFamily="34" charset="0"/>
                    <a:ea typeface="黑体" panose="02010609060101010101" pitchFamily="49" charset="-122"/>
                  </a:rPr>
                  <a:t>影响：</a:t>
                </a:r>
                <a:endParaRPr lang="en-US" altLang="zh-CN" sz="1800" dirty="0">
                  <a:solidFill>
                    <a:srgbClr val="000000"/>
                  </a:solidFill>
                  <a:latin typeface="Arial" panose="020B0604020202020204" pitchFamily="34" charset="0"/>
                  <a:ea typeface="黑体" panose="02010609060101010101" pitchFamily="49" charset="-122"/>
                </a:endParaRPr>
              </a:p>
            </p:txBody>
          </p:sp>
        </mc:Choice>
        <mc:Fallback xmlns="">
          <p:sp>
            <p:nvSpPr>
              <p:cNvPr id="11" name="文本框 10">
                <a:extLst>
                  <a:ext uri="{FF2B5EF4-FFF2-40B4-BE49-F238E27FC236}">
                    <a16:creationId xmlns:a16="http://schemas.microsoft.com/office/drawing/2014/main" id="{249D8866-693B-9DFE-77D6-0A50DE455EAD}"/>
                  </a:ext>
                </a:extLst>
              </p:cNvPr>
              <p:cNvSpPr txBox="1">
                <a:spLocks noRot="1" noChangeAspect="1" noMove="1" noResize="1" noEditPoints="1" noAdjustHandles="1" noChangeArrowheads="1" noChangeShapeType="1" noTextEdit="1"/>
              </p:cNvSpPr>
              <p:nvPr/>
            </p:nvSpPr>
            <p:spPr>
              <a:xfrm>
                <a:off x="0" y="775905"/>
                <a:ext cx="9202522" cy="979499"/>
              </a:xfrm>
              <a:prstGeom prst="rect">
                <a:avLst/>
              </a:prstGeom>
              <a:blipFill>
                <a:blip r:embed="rId5"/>
                <a:stretch>
                  <a:fillRect l="-530" r="-464" b="-9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3517D75-02D2-0B58-EE60-1C27F70BFE4C}"/>
                  </a:ext>
                </a:extLst>
              </p:cNvPr>
              <p:cNvSpPr txBox="1"/>
              <p:nvPr/>
            </p:nvSpPr>
            <p:spPr>
              <a:xfrm>
                <a:off x="0" y="2779739"/>
                <a:ext cx="9144000" cy="3662990"/>
              </a:xfrm>
              <a:prstGeom prst="rect">
                <a:avLst/>
              </a:prstGeom>
              <a:noFill/>
            </p:spPr>
            <p:txBody>
              <a:bodyPr wrap="square">
                <a:spAutoFit/>
              </a:bodyPr>
              <a:lstStyle/>
              <a:p>
                <a:pPr indent="457200">
                  <a:lnSpc>
                    <a:spcPct val="150000"/>
                  </a:lnSpc>
                </a:pP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则球坐标系下演化“推动力”</a:t>
                </a:r>
                <a:r>
                  <a:rPr lang="zh-CN" altLang="en-US" sz="1800" dirty="0">
                    <a:solidFill>
                      <a:srgbClr val="000000"/>
                    </a:solidFill>
                    <a:latin typeface="Arial" panose="020B0604020202020204" pitchFamily="34" charset="0"/>
                    <a:ea typeface="黑体" panose="02010609060101010101" pitchFamily="49" charset="-122"/>
                  </a:rPr>
                  <a:t>方程相应添加：</a:t>
                </a:r>
                <a:endParaRPr lang="en-US" altLang="zh-CN" sz="1800" dirty="0">
                  <a:solidFill>
                    <a:srgbClr val="000000"/>
                  </a:solidFill>
                  <a:latin typeface="Arial" panose="020B0604020202020204" pitchFamily="34"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kumimoji="1" lang="el-G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rPr>
                        <m:t>𝜇</m:t>
                      </m:r>
                      <m:sSub>
                        <m:sSubPr>
                          <m:ctrlPr>
                            <a:rPr kumimoji="1" lang="el-G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rPr>
                          </m:ctrlPr>
                        </m:sSubPr>
                        <m:e>
                          <m:d>
                            <m:dPr>
                              <m:begChr m:val=""/>
                              <m:endChr m:val="|"/>
                              <m:ctrlPr>
                                <a:rPr lang="el-GR" altLang="zh-CN" sz="1800" i="1">
                                  <a:solidFill>
                                    <a:srgbClr val="000000"/>
                                  </a:solidFill>
                                  <a:latin typeface="Cambria Math" panose="02040503050406030204" pitchFamily="18" charset="0"/>
                                  <a:ea typeface="黑体" panose="02010609060101010101" pitchFamily="49" charset="-122"/>
                                </a:rPr>
                              </m:ctrlPr>
                            </m:dPr>
                            <m:e>
                              <m:f>
                                <m:fPr>
                                  <m:ctrlPr>
                                    <a:rPr lang="en-US" altLang="zh-CN" sz="1800" i="1">
                                      <a:solidFill>
                                        <a:srgbClr val="000000"/>
                                      </a:solidFill>
                                      <a:latin typeface="Cambria Math" panose="02040503050406030204" pitchFamily="18" charset="0"/>
                                      <a:ea typeface="黑体" panose="02010609060101010101" pitchFamily="49" charset="-122"/>
                                    </a:rPr>
                                  </m:ctrlPr>
                                </m:fPr>
                                <m:num>
                                  <m:r>
                                    <m:rPr>
                                      <m:sty m:val="p"/>
                                    </m:rPr>
                                    <a:rPr lang="en-US" altLang="zh-CN" sz="1800" i="0">
                                      <a:solidFill>
                                        <a:srgbClr val="000000"/>
                                      </a:solidFill>
                                      <a:latin typeface="Cambria Math" panose="02040503050406030204" pitchFamily="18" charset="0"/>
                                      <a:ea typeface="黑体" panose="02010609060101010101" pitchFamily="49" charset="-122"/>
                                    </a:rPr>
                                    <m:t>d</m:t>
                                  </m:r>
                                  <m:acc>
                                    <m:accPr>
                                      <m:chr m:val="⃑"/>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rPr>
                                      </m:ctrlPr>
                                    </m:accPr>
                                    <m:e>
                                      <m:r>
                                        <a:rPr lang="en-US" altLang="zh-CN" sz="1800" i="1">
                                          <a:solidFill>
                                            <a:srgbClr val="000000"/>
                                          </a:solidFill>
                                          <a:latin typeface="Cambria Math" panose="02040503050406030204" pitchFamily="18" charset="0"/>
                                          <a:ea typeface="黑体" panose="02010609060101010101" pitchFamily="49" charset="-122"/>
                                        </a:rPr>
                                        <m:t>𝑆</m:t>
                                      </m:r>
                                    </m:e>
                                  </m:acc>
                                </m:num>
                                <m:den>
                                  <m:r>
                                    <m:rPr>
                                      <m:sty m:val="p"/>
                                    </m:rPr>
                                    <a:rPr lang="en-US" altLang="zh-CN" sz="1800" i="0">
                                      <a:solidFill>
                                        <a:srgbClr val="000000"/>
                                      </a:solidFill>
                                      <a:latin typeface="Cambria Math" panose="02040503050406030204" pitchFamily="18" charset="0"/>
                                      <a:ea typeface="黑体" panose="02010609060101010101" pitchFamily="49" charset="-122"/>
                                    </a:rPr>
                                    <m:t>d</m:t>
                                  </m:r>
                                  <m:r>
                                    <a:rPr lang="en-US" altLang="zh-CN" sz="1800" b="0" i="1" smtClean="0">
                                      <a:solidFill>
                                        <a:srgbClr val="000000"/>
                                      </a:solidFill>
                                      <a:latin typeface="Cambria Math" panose="02040503050406030204" pitchFamily="18" charset="0"/>
                                      <a:ea typeface="黑体" panose="02010609060101010101" pitchFamily="49" charset="-122"/>
                                    </a:rPr>
                                    <m:t>𝑡</m:t>
                                  </m:r>
                                </m:den>
                              </m:f>
                            </m:e>
                          </m:d>
                        </m:e>
                        <m:sub>
                          <m:r>
                            <m:rPr>
                              <m:sty m:val="p"/>
                            </m:rPr>
                            <a:rPr kumimoji="1" lang="el-GR" altLang="zh-CN" sz="1800" b="0" i="0"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rPr>
                            <m:t>Χ</m:t>
                          </m:r>
                        </m:sub>
                      </m:sSub>
                      <m:r>
                        <a:rPr kumimoji="1"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rPr>
                        <m:t>=</m:t>
                      </m:r>
                      <m:f>
                        <m:fPr>
                          <m:ctrlPr>
                            <a:rPr lang="en-US" altLang="zh-CN" sz="1800" i="1">
                              <a:solidFill>
                                <a:srgbClr val="000000"/>
                              </a:solidFill>
                              <a:latin typeface="Cambria Math" panose="02040503050406030204" pitchFamily="18" charset="0"/>
                              <a:ea typeface="Cambria Math" panose="02040503050406030204" pitchFamily="18" charset="0"/>
                            </a:rPr>
                          </m:ctrlPr>
                        </m:fPr>
                        <m:num>
                          <m:r>
                            <a:rPr lang="en-US" altLang="zh-CN" sz="1800" i="1">
                              <a:solidFill>
                                <a:srgbClr val="000000"/>
                              </a:solidFill>
                              <a:latin typeface="Cambria Math" panose="02040503050406030204" pitchFamily="18" charset="0"/>
                              <a:ea typeface="Cambria Math" panose="02040503050406030204" pitchFamily="18" charset="0"/>
                            </a:rPr>
                            <m:t>𝜕</m:t>
                          </m:r>
                          <m:sSub>
                            <m:sSubPr>
                              <m:ctrlPr>
                                <a:rPr lang="en-US" altLang="zh-CN" sz="1800" i="1" smtClean="0">
                                  <a:solidFill>
                                    <a:srgbClr val="000000"/>
                                  </a:solidFill>
                                  <a:latin typeface="Cambria Math" panose="02040503050406030204" pitchFamily="18" charset="0"/>
                                  <a:ea typeface="黑体" panose="02010609060101010101" pitchFamily="49" charset="-122"/>
                                </a:rPr>
                              </m:ctrlPr>
                            </m:sSubPr>
                            <m:e>
                              <m:r>
                                <a:rPr lang="en-US" altLang="zh-CN" sz="1800" i="1">
                                  <a:solidFill>
                                    <a:srgbClr val="000000"/>
                                  </a:solidFill>
                                  <a:latin typeface="Cambria Math" panose="02040503050406030204" pitchFamily="18" charset="0"/>
                                  <a:ea typeface="黑体" panose="02010609060101010101" pitchFamily="49" charset="-122"/>
                                </a:rPr>
                                <m:t>𝑈</m:t>
                              </m:r>
                            </m:e>
                            <m:sub>
                              <m:r>
                                <m:rPr>
                                  <m:sty m:val="p"/>
                                </m:rPr>
                                <a:rPr lang="el-GR" altLang="zh-CN" sz="1800" b="0" i="0" smtClean="0">
                                  <a:solidFill>
                                    <a:srgbClr val="000000"/>
                                  </a:solidFill>
                                  <a:latin typeface="Cambria Math" panose="02040503050406030204" pitchFamily="18" charset="0"/>
                                  <a:ea typeface="黑体" panose="02010609060101010101" pitchFamily="49" charset="-122"/>
                                </a:rPr>
                                <m:t>Χ</m:t>
                              </m:r>
                            </m:sub>
                          </m:sSub>
                        </m:num>
                        <m:den>
                          <m:r>
                            <a:rPr lang="en-US" altLang="zh-CN" sz="1800" i="1">
                              <a:solidFill>
                                <a:srgbClr val="000000"/>
                              </a:solidFill>
                              <a:latin typeface="Cambria Math" panose="02040503050406030204" pitchFamily="18" charset="0"/>
                              <a:ea typeface="Cambria Math" panose="02040503050406030204" pitchFamily="18" charset="0"/>
                            </a:rPr>
                            <m:t>𝜕</m:t>
                          </m:r>
                          <m:r>
                            <a:rPr lang="el-GR" altLang="zh-CN" sz="1800" i="1">
                              <a:solidFill>
                                <a:srgbClr val="000000"/>
                              </a:solidFill>
                              <a:latin typeface="Cambria Math" panose="02040503050406030204" pitchFamily="18" charset="0"/>
                              <a:ea typeface="Cambria Math" panose="02040503050406030204" pitchFamily="18" charset="0"/>
                            </a:rPr>
                            <m:t>𝜃</m:t>
                          </m:r>
                        </m:den>
                      </m:f>
                      <m:sSub>
                        <m:sSubPr>
                          <m:ctrlPr>
                            <a:rPr lang="en-US" altLang="zh-CN" sz="1800" i="1">
                              <a:solidFill>
                                <a:srgbClr val="000000"/>
                              </a:solidFill>
                              <a:latin typeface="Cambria Math" panose="02040503050406030204" pitchFamily="18" charset="0"/>
                              <a:ea typeface="Cambria Math" panose="02040503050406030204" pitchFamily="18" charset="0"/>
                            </a:rPr>
                          </m:ctrlPr>
                        </m:sSubPr>
                        <m:e>
                          <m:acc>
                            <m:accPr>
                              <m:chr m:val="⃑"/>
                              <m:ctrlPr>
                                <a:rPr lang="en-US" altLang="zh-CN" sz="1800" i="1">
                                  <a:solidFill>
                                    <a:srgbClr val="000000"/>
                                  </a:solidFill>
                                  <a:latin typeface="Cambria Math" panose="02040503050406030204" pitchFamily="18" charset="0"/>
                                  <a:ea typeface="Cambria Math" panose="02040503050406030204" pitchFamily="18" charset="0"/>
                                </a:rPr>
                              </m:ctrlPr>
                            </m:accPr>
                            <m:e>
                              <m:r>
                                <a:rPr lang="en-US" altLang="zh-CN" sz="1800" i="1">
                                  <a:solidFill>
                                    <a:srgbClr val="000000"/>
                                  </a:solidFill>
                                  <a:latin typeface="Cambria Math" panose="02040503050406030204" pitchFamily="18" charset="0"/>
                                  <a:ea typeface="Cambria Math" panose="02040503050406030204" pitchFamily="18" charset="0"/>
                                </a:rPr>
                                <m:t>𝑒</m:t>
                              </m:r>
                            </m:e>
                          </m:acc>
                        </m:e>
                        <m:sub>
                          <m:r>
                            <a:rPr lang="el-GR" altLang="zh-CN" sz="1800" i="1">
                              <a:solidFill>
                                <a:srgbClr val="000000"/>
                              </a:solidFill>
                              <a:latin typeface="Cambria Math" panose="02040503050406030204" pitchFamily="18" charset="0"/>
                              <a:ea typeface="Cambria Math" panose="02040503050406030204" pitchFamily="18" charset="0"/>
                            </a:rPr>
                            <m:t>𝜑</m:t>
                          </m:r>
                        </m:sub>
                      </m:sSub>
                      <m:r>
                        <a:rPr lang="en-US" altLang="zh-CN" sz="1800" b="0" i="1" smtClean="0">
                          <a:solidFill>
                            <a:srgbClr val="000000"/>
                          </a:solidFill>
                          <a:latin typeface="Cambria Math" panose="02040503050406030204" pitchFamily="18" charset="0"/>
                          <a:ea typeface="Cambria Math" panose="02040503050406030204" pitchFamily="18" charset="0"/>
                        </a:rPr>
                        <m:t>=</m:t>
                      </m:r>
                      <m:r>
                        <a:rPr lang="en-US" altLang="zh-CN" sz="1800" i="1">
                          <a:solidFill>
                            <a:srgbClr val="000000"/>
                          </a:solidFill>
                          <a:latin typeface="Cambria Math" panose="02040503050406030204" pitchFamily="18" charset="0"/>
                          <a:ea typeface="黑体" panose="02010609060101010101" pitchFamily="49" charset="-122"/>
                        </a:rPr>
                        <m:t>𝑐</m:t>
                      </m:r>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n-US" altLang="zh-CN" sz="1800" b="0" i="1" smtClean="0">
                              <a:solidFill>
                                <a:srgbClr val="000000"/>
                              </a:solidFill>
                              <a:latin typeface="Cambria Math" panose="02040503050406030204" pitchFamily="18" charset="0"/>
                              <a:ea typeface="黑体" panose="02010609060101010101" pitchFamily="49" charset="-122"/>
                            </a:rPr>
                            <m:t>𝐷</m:t>
                          </m:r>
                        </m:e>
                      </m:acc>
                      <m:r>
                        <a:rPr lang="en-US" altLang="zh-CN" sz="1800" i="1" smtClean="0">
                          <a:solidFill>
                            <a:srgbClr val="000000"/>
                          </a:solidFill>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panose="02010609060101010101" pitchFamily="49" charset="-122"/>
                            </a:rPr>
                          </m:ctrlPr>
                        </m:sSubPr>
                        <m:e>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l-GR" altLang="zh-CN" sz="1800" i="1">
                                  <a:solidFill>
                                    <a:srgbClr val="000000"/>
                                  </a:solidFill>
                                  <a:latin typeface="Cambria Math" panose="02040503050406030204" pitchFamily="18" charset="0"/>
                                  <a:ea typeface="黑体" panose="02010609060101010101" pitchFamily="49" charset="-122"/>
                                </a:rPr>
                                <m:t>𝜔</m:t>
                              </m:r>
                            </m:e>
                          </m:acc>
                        </m:e>
                        <m:sub>
                          <m:r>
                            <m:rPr>
                              <m:sty m:val="p"/>
                            </m:rPr>
                            <a:rPr lang="en-US" altLang="zh-CN" sz="1800">
                              <a:solidFill>
                                <a:srgbClr val="000000"/>
                              </a:solidFill>
                              <a:latin typeface="Cambria Math" panose="02040503050406030204" pitchFamily="18" charset="0"/>
                              <a:ea typeface="黑体" panose="02010609060101010101" pitchFamily="49" charset="-122"/>
                            </a:rPr>
                            <m:t>X</m:t>
                          </m:r>
                        </m:sub>
                      </m:sSub>
                      <m:r>
                        <a:rPr lang="en-US" altLang="zh-CN" sz="1800" b="0" i="1" smtClean="0">
                          <a:solidFill>
                            <a:srgbClr val="000000"/>
                          </a:solidFill>
                          <a:latin typeface="Cambria Math" panose="02040503050406030204" pitchFamily="18" charset="0"/>
                          <a:ea typeface="Cambria Math" panose="02040503050406030204" pitchFamily="18" charset="0"/>
                        </a:rPr>
                        <m:t>=</m:t>
                      </m:r>
                      <m:d>
                        <m:dPr>
                          <m:begChr m:val="|"/>
                          <m:endChr m:val="|"/>
                          <m:ctrlPr>
                            <a:rPr lang="en-US" altLang="zh-CN" sz="1800" i="1">
                              <a:solidFill>
                                <a:srgbClr val="000000"/>
                              </a:solidFill>
                              <a:latin typeface="Cambria Math" panose="02040503050406030204" pitchFamily="18" charset="0"/>
                              <a:ea typeface="黑体" panose="02010609060101010101" pitchFamily="49" charset="-122"/>
                            </a:rPr>
                          </m:ctrlPr>
                        </m:dPr>
                        <m:e>
                          <m:r>
                            <a:rPr lang="en-US" altLang="zh-CN" sz="1800" b="0" i="1" smtClean="0">
                              <a:solidFill>
                                <a:srgbClr val="000000"/>
                              </a:solidFill>
                              <a:latin typeface="Cambria Math" panose="02040503050406030204" pitchFamily="18" charset="0"/>
                              <a:ea typeface="黑体" panose="02010609060101010101" pitchFamily="49" charset="-122"/>
                            </a:rPr>
                            <m:t>𝑐</m:t>
                          </m:r>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n-US" altLang="zh-CN" sz="1800" b="0" i="1" smtClean="0">
                                  <a:solidFill>
                                    <a:srgbClr val="000000"/>
                                  </a:solidFill>
                                  <a:latin typeface="Cambria Math" panose="02040503050406030204" pitchFamily="18" charset="0"/>
                                  <a:ea typeface="黑体" panose="02010609060101010101" pitchFamily="49" charset="-122"/>
                                </a:rPr>
                                <m:t>𝐷</m:t>
                              </m:r>
                            </m:e>
                          </m:acc>
                        </m:e>
                      </m:d>
                      <m:d>
                        <m:dPr>
                          <m:begChr m:val="|"/>
                          <m:endChr m:val="|"/>
                          <m:ctrlPr>
                            <a:rPr lang="en-US" altLang="zh-CN" sz="1800" i="1">
                              <a:solidFill>
                                <a:srgbClr val="000000"/>
                              </a:solidFill>
                              <a:latin typeface="Cambria Math" panose="02040503050406030204" pitchFamily="18" charset="0"/>
                              <a:ea typeface="黑体" panose="02010609060101010101" pitchFamily="49" charset="-122"/>
                            </a:rPr>
                          </m:ctrlPr>
                        </m:dPr>
                        <m:e>
                          <m:sSub>
                            <m:sSubPr>
                              <m:ctrlPr>
                                <a:rPr lang="en-US" altLang="zh-CN" sz="1800" i="1" smtClean="0">
                                  <a:solidFill>
                                    <a:srgbClr val="000000"/>
                                  </a:solidFill>
                                  <a:latin typeface="Cambria Math" panose="02040503050406030204" pitchFamily="18" charset="0"/>
                                  <a:ea typeface="黑体" panose="02010609060101010101" pitchFamily="49" charset="-122"/>
                                </a:rPr>
                              </m:ctrlPr>
                            </m:sSubPr>
                            <m:e>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l-GR" altLang="zh-CN" sz="1800" i="1">
                                      <a:solidFill>
                                        <a:srgbClr val="000000"/>
                                      </a:solidFill>
                                      <a:latin typeface="Cambria Math" panose="02040503050406030204" pitchFamily="18" charset="0"/>
                                      <a:ea typeface="黑体" panose="02010609060101010101" pitchFamily="49" charset="-122"/>
                                    </a:rPr>
                                    <m:t>𝜔</m:t>
                                  </m:r>
                                </m:e>
                              </m:acc>
                            </m:e>
                            <m:sub>
                              <m:r>
                                <m:rPr>
                                  <m:sty m:val="p"/>
                                </m:rPr>
                                <a:rPr lang="en-US" altLang="zh-CN" sz="1800" b="0" i="0" smtClean="0">
                                  <a:solidFill>
                                    <a:srgbClr val="000000"/>
                                  </a:solidFill>
                                  <a:latin typeface="Cambria Math" panose="02040503050406030204" pitchFamily="18" charset="0"/>
                                  <a:ea typeface="黑体" panose="02010609060101010101" pitchFamily="49" charset="-122"/>
                                </a:rPr>
                                <m:t>X</m:t>
                              </m:r>
                            </m:sub>
                          </m:sSub>
                        </m:e>
                      </m:d>
                      <m:r>
                        <m:rPr>
                          <m:sty m:val="p"/>
                        </m:rPr>
                        <a:rPr lang="en-US" altLang="zh-CN" sz="1800">
                          <a:latin typeface="Cambria Math" panose="02040503050406030204" pitchFamily="18" charset="0"/>
                          <a:ea typeface="黑体" panose="02010609060101010101" pitchFamily="49" charset="-122"/>
                        </a:rPr>
                        <m:t>sin</m:t>
                      </m:r>
                      <m:r>
                        <m:rPr>
                          <m:sty m:val="p"/>
                        </m:rPr>
                        <a:rPr lang="el-GR" altLang="zh-CN" sz="1800">
                          <a:latin typeface="Cambria Math" panose="02040503050406030204" pitchFamily="18" charset="0"/>
                          <a:ea typeface="黑体" panose="02010609060101010101" pitchFamily="49" charset="-122"/>
                        </a:rPr>
                        <m:t>θ</m:t>
                      </m:r>
                    </m:oMath>
                  </m:oMathPara>
                </a14:m>
                <a:endParaRPr lang="en-US" altLang="zh-CN" sz="1800" dirty="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panose="02010609060101010101" pitchFamily="49" charset="-122"/>
                            </a:rPr>
                          </m:ctrlPr>
                        </m:sSubPr>
                        <m:e>
                          <m:r>
                            <a:rPr lang="en-US" altLang="zh-CN" sz="1800" i="1">
                              <a:solidFill>
                                <a:srgbClr val="000000"/>
                              </a:solidFill>
                              <a:latin typeface="Cambria Math" panose="02040503050406030204" pitchFamily="18" charset="0"/>
                              <a:ea typeface="黑体" panose="02010609060101010101" pitchFamily="49" charset="-122"/>
                            </a:rPr>
                            <m:t>𝑈</m:t>
                          </m:r>
                        </m:e>
                        <m:sub>
                          <m:r>
                            <m:rPr>
                              <m:sty m:val="p"/>
                            </m:rPr>
                            <a:rPr lang="el-GR" altLang="zh-CN" sz="1800">
                              <a:solidFill>
                                <a:srgbClr val="000000"/>
                              </a:solidFill>
                              <a:latin typeface="Cambria Math" panose="02040503050406030204" pitchFamily="18" charset="0"/>
                              <a:ea typeface="黑体" panose="02010609060101010101" pitchFamily="49" charset="-122"/>
                            </a:rPr>
                            <m:t>Χ</m:t>
                          </m:r>
                        </m:sub>
                      </m:sSub>
                      <m:r>
                        <a:rPr lang="en-US" altLang="zh-CN" sz="1800" b="0" i="0" smtClean="0">
                          <a:solidFill>
                            <a:srgbClr val="000000"/>
                          </a:solidFill>
                          <a:latin typeface="Cambria Math" panose="02040503050406030204" pitchFamily="18" charset="0"/>
                          <a:ea typeface="黑体" panose="02010609060101010101" pitchFamily="49" charset="-122"/>
                        </a:rPr>
                        <m:t>=</m:t>
                      </m:r>
                      <m:r>
                        <a:rPr lang="el-GR" altLang="zh-CN" sz="1800" b="0" i="1" smtClean="0">
                          <a:solidFill>
                            <a:srgbClr val="000000"/>
                          </a:solidFill>
                          <a:latin typeface="Cambria Math" panose="02040503050406030204" pitchFamily="18" charset="0"/>
                          <a:ea typeface="黑体" panose="02010609060101010101" pitchFamily="49" charset="-122"/>
                        </a:rPr>
                        <m:t>−</m:t>
                      </m:r>
                      <m:f>
                        <m:fPr>
                          <m:ctrlPr>
                            <a:rPr lang="el-GR" altLang="zh-CN" sz="1800" b="0" i="1" smtClean="0">
                              <a:solidFill>
                                <a:srgbClr val="000000"/>
                              </a:solidFill>
                              <a:latin typeface="Cambria Math" panose="02040503050406030204" pitchFamily="18" charset="0"/>
                              <a:ea typeface="黑体" panose="02010609060101010101" pitchFamily="49" charset="-122"/>
                            </a:rPr>
                          </m:ctrlPr>
                        </m:fPr>
                        <m:num>
                          <m:r>
                            <a:rPr lang="en-US" altLang="zh-CN" sz="1800" i="1">
                              <a:solidFill>
                                <a:srgbClr val="000000"/>
                              </a:solidFill>
                              <a:latin typeface="Cambria Math" panose="02040503050406030204" pitchFamily="18" charset="0"/>
                              <a:ea typeface="黑体" panose="02010609060101010101" pitchFamily="49" charset="-122"/>
                            </a:rPr>
                            <m:t>𝑐</m:t>
                          </m:r>
                        </m:num>
                        <m:den>
                          <m:r>
                            <a:rPr lang="el-GR" altLang="zh-CN" sz="1800" i="1">
                              <a:solidFill>
                                <a:srgbClr val="000000"/>
                              </a:solidFill>
                              <a:latin typeface="Cambria Math" panose="02040503050406030204" pitchFamily="18" charset="0"/>
                              <a:ea typeface="黑体" panose="02010609060101010101" pitchFamily="49" charset="-122"/>
                            </a:rPr>
                            <m:t>𝜇</m:t>
                          </m:r>
                        </m:den>
                      </m:f>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n-US" altLang="zh-CN" sz="1800" b="0" i="1" smtClean="0">
                              <a:solidFill>
                                <a:srgbClr val="000000"/>
                              </a:solidFill>
                              <a:latin typeface="Cambria Math" panose="02040503050406030204" pitchFamily="18" charset="0"/>
                              <a:ea typeface="黑体" panose="02010609060101010101" pitchFamily="49" charset="-122"/>
                            </a:rPr>
                            <m:t>𝐷</m:t>
                          </m:r>
                        </m:e>
                      </m:acc>
                      <m:r>
                        <a:rPr lang="en-US" altLang="zh-CN" sz="1800" i="1" smtClean="0">
                          <a:solidFill>
                            <a:srgbClr val="000000"/>
                          </a:solidFill>
                          <a:latin typeface="Cambria Math" panose="02040503050406030204" pitchFamily="18" charset="0"/>
                          <a:ea typeface="Cambria Math" panose="02040503050406030204" pitchFamily="18" charset="0"/>
                        </a:rPr>
                        <m:t>∙</m:t>
                      </m:r>
                      <m:sSub>
                        <m:sSubPr>
                          <m:ctrlPr>
                            <a:rPr lang="en-US" altLang="zh-CN" sz="1800" i="1">
                              <a:solidFill>
                                <a:srgbClr val="000000"/>
                              </a:solidFill>
                              <a:latin typeface="Cambria Math" panose="02040503050406030204" pitchFamily="18" charset="0"/>
                              <a:ea typeface="黑体" panose="02010609060101010101" pitchFamily="49" charset="-122"/>
                            </a:rPr>
                          </m:ctrlPr>
                        </m:sSubPr>
                        <m:e>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l-GR" altLang="zh-CN" sz="1800" i="1">
                                  <a:solidFill>
                                    <a:srgbClr val="000000"/>
                                  </a:solidFill>
                                  <a:latin typeface="Cambria Math" panose="02040503050406030204" pitchFamily="18" charset="0"/>
                                  <a:ea typeface="黑体" panose="02010609060101010101" pitchFamily="49" charset="-122"/>
                                </a:rPr>
                                <m:t>𝜔</m:t>
                              </m:r>
                            </m:e>
                          </m:acc>
                        </m:e>
                        <m:sub>
                          <m:r>
                            <m:rPr>
                              <m:sty m:val="p"/>
                            </m:rPr>
                            <a:rPr lang="en-US" altLang="zh-CN" sz="1800">
                              <a:solidFill>
                                <a:srgbClr val="000000"/>
                              </a:solidFill>
                              <a:latin typeface="Cambria Math" panose="02040503050406030204" pitchFamily="18" charset="0"/>
                              <a:ea typeface="黑体" panose="02010609060101010101" pitchFamily="49" charset="-122"/>
                            </a:rPr>
                            <m:t>X</m:t>
                          </m:r>
                        </m:sub>
                      </m:sSub>
                      <m:r>
                        <a:rPr lang="el-GR" altLang="zh-CN" sz="1800">
                          <a:latin typeface="Cambria Math" panose="02040503050406030204" pitchFamily="18" charset="0"/>
                          <a:ea typeface="黑体" panose="02010609060101010101" pitchFamily="49" charset="-122"/>
                        </a:rPr>
                        <m:t> </m:t>
                      </m:r>
                      <m:r>
                        <a:rPr lang="el-GR" altLang="zh-CN" sz="1800" b="0" i="0" smtClean="0">
                          <a:latin typeface="Cambria Math" panose="02040503050406030204" pitchFamily="18" charset="0"/>
                          <a:ea typeface="黑体" panose="02010609060101010101" pitchFamily="49" charset="-122"/>
                        </a:rPr>
                        <m:t>    </m:t>
                      </m:r>
                      <m:r>
                        <m:rPr>
                          <m:sty m:val="p"/>
                        </m:rPr>
                        <a:rPr lang="en-US" altLang="zh-CN" sz="1800">
                          <a:latin typeface="Cambria Math" panose="02040503050406030204" pitchFamily="18" charset="0"/>
                          <a:ea typeface="黑体" panose="02010609060101010101" pitchFamily="49" charset="-122"/>
                        </a:rPr>
                        <m:t>or</m:t>
                      </m:r>
                      <m:sSub>
                        <m:sSubPr>
                          <m:ctrlPr>
                            <a:rPr lang="en-US" altLang="zh-CN" sz="1800" i="1">
                              <a:latin typeface="Cambria Math" panose="02040503050406030204" pitchFamily="18" charset="0"/>
                              <a:ea typeface="黑体" panose="02010609060101010101" pitchFamily="49" charset="-122"/>
                            </a:rPr>
                          </m:ctrlPr>
                        </m:sSubPr>
                        <m:e>
                          <m:r>
                            <a:rPr lang="en-US" altLang="zh-CN" sz="1800" i="1">
                              <a:latin typeface="Cambria Math" panose="02040503050406030204" pitchFamily="18" charset="0"/>
                              <a:ea typeface="黑体" panose="02010609060101010101" pitchFamily="49" charset="-122"/>
                            </a:rPr>
                            <m:t>    </m:t>
                          </m: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𝐻</m:t>
                              </m:r>
                            </m:e>
                          </m:acc>
                        </m:e>
                        <m:sub>
                          <m:r>
                            <m:rPr>
                              <m:sty m:val="p"/>
                            </m:rPr>
                            <a:rPr lang="el-GR" altLang="zh-CN" sz="1800" b="0" i="0" smtClean="0">
                              <a:latin typeface="Cambria Math" panose="02040503050406030204" pitchFamily="18" charset="0"/>
                              <a:ea typeface="黑体" panose="02010609060101010101" pitchFamily="49" charset="-122"/>
                            </a:rPr>
                            <m:t>Χ</m:t>
                          </m:r>
                        </m:sub>
                      </m:sSub>
                      <m:r>
                        <a:rPr lang="en-US" altLang="zh-CN" sz="1800" i="1">
                          <a:latin typeface="Cambria Math" panose="02040503050406030204" pitchFamily="18" charset="0"/>
                          <a:ea typeface="黑体" panose="02010609060101010101" pitchFamily="49" charset="-122"/>
                        </a:rPr>
                        <m:t>=−</m:t>
                      </m:r>
                      <m:f>
                        <m:fPr>
                          <m:ctrlPr>
                            <a:rPr lang="el-GR" altLang="zh-CN" sz="1800" i="1">
                              <a:solidFill>
                                <a:srgbClr val="000000"/>
                              </a:solidFill>
                              <a:latin typeface="Cambria Math" panose="02040503050406030204" pitchFamily="18" charset="0"/>
                              <a:ea typeface="黑体" panose="02010609060101010101" pitchFamily="49" charset="-122"/>
                            </a:rPr>
                          </m:ctrlPr>
                        </m:fPr>
                        <m:num>
                          <m:r>
                            <a:rPr lang="en-US" altLang="zh-CN" sz="1800" i="1">
                              <a:solidFill>
                                <a:srgbClr val="000000"/>
                              </a:solidFill>
                              <a:latin typeface="Cambria Math" panose="02040503050406030204" pitchFamily="18" charset="0"/>
                              <a:ea typeface="黑体" panose="02010609060101010101" pitchFamily="49" charset="-122"/>
                            </a:rPr>
                            <m:t>𝑐</m:t>
                          </m:r>
                        </m:num>
                        <m:den>
                          <m:r>
                            <a:rPr lang="el-GR" altLang="zh-CN" sz="1800" i="1">
                              <a:solidFill>
                                <a:srgbClr val="000000"/>
                              </a:solidFill>
                              <a:latin typeface="Cambria Math" panose="02040503050406030204" pitchFamily="18" charset="0"/>
                              <a:ea typeface="黑体" panose="02010609060101010101" pitchFamily="49" charset="-122"/>
                            </a:rPr>
                            <m:t>𝜇</m:t>
                          </m:r>
                        </m:den>
                      </m:f>
                      <m:sSub>
                        <m:sSubPr>
                          <m:ctrlPr>
                            <a:rPr lang="zh-CN" altLang="en-US" sz="1800" i="1" dirty="0">
                              <a:latin typeface="Cambria Math" panose="02040503050406030204" pitchFamily="18" charset="0"/>
                              <a:ea typeface="黑体" panose="02010609060101010101" pitchFamily="49" charset="-122"/>
                            </a:rPr>
                          </m:ctrlPr>
                        </m:sSubPr>
                        <m:e>
                          <m:acc>
                            <m:accPr>
                              <m:chr m:val="⃑"/>
                              <m:ctrlPr>
                                <a:rPr lang="el-GR" altLang="zh-CN" sz="1800" i="1" dirty="0">
                                  <a:latin typeface="Cambria Math" panose="02040503050406030204" pitchFamily="18" charset="0"/>
                                  <a:ea typeface="黑体" panose="02010609060101010101" pitchFamily="49" charset="-122"/>
                                </a:rPr>
                              </m:ctrlPr>
                            </m:accPr>
                            <m:e>
                              <m:r>
                                <a:rPr lang="el-GR" altLang="zh-CN" sz="1800" i="1" dirty="0">
                                  <a:latin typeface="Cambria Math" panose="02040503050406030204" pitchFamily="18" charset="0"/>
                                  <a:ea typeface="黑体" panose="02010609060101010101" pitchFamily="49" charset="-122"/>
                                </a:rPr>
                                <m:t>𝜔</m:t>
                              </m:r>
                            </m:e>
                          </m:acc>
                        </m:e>
                        <m:sub>
                          <m:r>
                            <m:rPr>
                              <m:sty m:val="p"/>
                            </m:rPr>
                            <a:rPr lang="en-US" altLang="zh-CN" sz="1800" b="0" i="0" dirty="0" smtClean="0">
                              <a:latin typeface="Cambria Math" panose="02040503050406030204" pitchFamily="18" charset="0"/>
                              <a:ea typeface="黑体" panose="02010609060101010101" pitchFamily="49" charset="-122"/>
                            </a:rPr>
                            <m:t>X</m:t>
                          </m:r>
                        </m:sub>
                      </m:sSub>
                      <m:r>
                        <a:rPr lang="en-US" altLang="zh-CN" sz="1800" i="1">
                          <a:latin typeface="Cambria Math" panose="02040503050406030204" pitchFamily="18" charset="0"/>
                          <a:ea typeface="Cambria Math" panose="02040503050406030204" pitchFamily="18" charset="0"/>
                        </a:rPr>
                        <m:t>∙</m:t>
                      </m:r>
                      <m:acc>
                        <m:accPr>
                          <m:chr m:val="̂"/>
                          <m:ctrlPr>
                            <a:rPr lang="en-US" altLang="zh-CN" sz="1800" i="1">
                              <a:latin typeface="Cambria Math" panose="02040503050406030204" pitchFamily="18" charset="0"/>
                              <a:ea typeface="Cambria Math" panose="02040503050406030204" pitchFamily="18" charset="0"/>
                            </a:rPr>
                          </m:ctrlPr>
                        </m:accPr>
                        <m:e>
                          <m:acc>
                            <m:accPr>
                              <m:chr m:val="⃑"/>
                              <m:ctrlPr>
                                <a:rPr lang="en-US" altLang="zh-CN" sz="1800" i="1">
                                  <a:latin typeface="Cambria Math" panose="02040503050406030204" pitchFamily="18" charset="0"/>
                                  <a:ea typeface="Cambria Math" panose="02040503050406030204" pitchFamily="18" charset="0"/>
                                </a:rPr>
                              </m:ctrlPr>
                            </m:accPr>
                            <m:e>
                              <m:r>
                                <a:rPr lang="en-US" altLang="zh-CN" sz="1800" b="0" i="1" smtClean="0">
                                  <a:latin typeface="Cambria Math" panose="02040503050406030204" pitchFamily="18" charset="0"/>
                                  <a:ea typeface="Cambria Math" panose="02040503050406030204" pitchFamily="18" charset="0"/>
                                </a:rPr>
                                <m:t>𝐷</m:t>
                              </m:r>
                            </m:e>
                          </m:acc>
                        </m:e>
                      </m:acc>
                    </m:oMath>
                  </m:oMathPara>
                </a14:m>
                <a:endParaRPr lang="en-US" altLang="zh-CN" sz="1800" dirty="0"/>
              </a:p>
              <a:p>
                <a:pPr indent="457200">
                  <a:lnSpc>
                    <a:spcPct val="150000"/>
                  </a:lnSpc>
                </a:pPr>
                <a:r>
                  <a:rPr lang="zh-CN" altLang="en-US" sz="1800" dirty="0">
                    <a:latin typeface="黑体" panose="02010609060101010101" pitchFamily="49" charset="-122"/>
                    <a:ea typeface="黑体" panose="02010609060101010101" pitchFamily="49" charset="-122"/>
                  </a:rPr>
                  <a:t>值得注意的是，尽管自旋电偶极</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不满足演化不变性</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，但并不改变自旋磁偶极演化的简洁结果，推导见上页。且电子静止系</a:t>
                </a:r>
                <a14:m>
                  <m:oMath xmlns:m="http://schemas.openxmlformats.org/officeDocument/2006/math">
                    <m:acc>
                      <m:accPr>
                        <m:chr m:val="⃑"/>
                        <m:ctrlPr>
                          <a:rPr lang="en-US" altLang="zh-CN" sz="1800" i="1">
                            <a:solidFill>
                              <a:srgbClr val="000000"/>
                            </a:solidFill>
                            <a:latin typeface="Cambria Math" panose="02040503050406030204" pitchFamily="18" charset="0"/>
                            <a:ea typeface="黑体" panose="02010609060101010101" pitchFamily="49" charset="-122"/>
                          </a:rPr>
                        </m:ctrlPr>
                      </m:accPr>
                      <m:e>
                        <m:r>
                          <a:rPr lang="en-US" altLang="zh-CN" sz="1800" i="1">
                            <a:solidFill>
                              <a:srgbClr val="000000"/>
                            </a:solidFill>
                            <a:latin typeface="Cambria Math" panose="02040503050406030204" pitchFamily="18" charset="0"/>
                            <a:ea typeface="黑体" panose="02010609060101010101" pitchFamily="49" charset="-122"/>
                          </a:rPr>
                          <m:t>𝑑</m:t>
                        </m:r>
                      </m:e>
                    </m:acc>
                    <m:r>
                      <a:rPr lang="en-US" altLang="zh-CN" sz="1800" b="0" i="0" smtClean="0">
                        <a:solidFill>
                          <a:srgbClr val="000000"/>
                        </a:solidFill>
                        <a:latin typeface="Cambria Math" panose="02040503050406030204" pitchFamily="18" charset="0"/>
                        <a:ea typeface="黑体" panose="02010609060101010101" pitchFamily="49" charset="-122"/>
                      </a:rPr>
                      <m:t>=</m:t>
                    </m:r>
                    <m:f>
                      <m:fPr>
                        <m:ctrlPr>
                          <a:rPr kumimoji="0" lang="en-US" altLang="zh-CN" sz="1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kumimoji="0" lang="en-US"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t>1</m:t>
                        </m:r>
                      </m:num>
                      <m:den>
                        <m:r>
                          <a:rPr kumimoji="0" lang="en-US"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d>
                      <m:dPr>
                        <m:ctrlPr>
                          <a:rPr kumimoji="0" lang="en-US"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acc>
                          <m:accPr>
                            <m:chr m:val="⃑"/>
                            <m:ctrlPr>
                              <a:rPr kumimoji="0" lang="el-GR"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m:rPr>
                                <m:nor/>
                              </m:rPr>
                              <a:rPr kumimoji="0"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s</m:t>
                            </m:r>
                          </m:e>
                        </m:acc>
                        <m:r>
                          <a:rPr kumimoji="0" lang="el-GR" altLang="zh-CN" sz="18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acc>
                          <m:accPr>
                            <m:chr m:val="⃑"/>
                            <m:ctrlPr>
                              <a:rPr kumimoji="0" lang="el-GR"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kumimoji="0" lang="el-GR" altLang="zh-CN" sz="1800" i="1">
                                <a:latin typeface="Cambria Math" panose="02040503050406030204" pitchFamily="18" charset="0"/>
                                <a:ea typeface="Cambria Math" panose="02040503050406030204" pitchFamily="18" charset="0"/>
                                <a:cs typeface="Arial" panose="020B0604020202020204" pitchFamily="34" charset="0"/>
                              </a:rPr>
                              <m:t>𝛽</m:t>
                            </m:r>
                          </m:e>
                        </m:acc>
                      </m:e>
                    </m:d>
                    <m:r>
                      <a:rPr kumimoji="0" lang="en-US" altLang="zh-CN" sz="1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=0</m:t>
                    </m:r>
                  </m:oMath>
                </a14:m>
                <a:r>
                  <a:rPr lang="zh-CN" altLang="en-US" sz="1800" dirty="0">
                    <a:latin typeface="黑体" panose="02010609060101010101" pitchFamily="49" charset="-122"/>
                    <a:ea typeface="黑体" panose="02010609060101010101" pitchFamily="49" charset="-122"/>
                  </a:rPr>
                  <a:t>，所以在静止系自旋偶极张量中并不存在</a:t>
                </a:r>
                <a14:m>
                  <m:oMath xmlns:m="http://schemas.openxmlformats.org/officeDocument/2006/math">
                    <m:sSub>
                      <m:sSubPr>
                        <m:ctrlPr>
                          <a:rPr lang="en-US" altLang="zh-CN" sz="1800" i="1">
                            <a:solidFill>
                              <a:srgbClr val="000000"/>
                            </a:solidFill>
                            <a:latin typeface="Cambria Math" panose="02040503050406030204" pitchFamily="18" charset="0"/>
                            <a:ea typeface="黑体" panose="02010609060101010101" pitchFamily="49" charset="-122"/>
                          </a:rPr>
                        </m:ctrlPr>
                      </m:sSubPr>
                      <m:e>
                        <m:r>
                          <a:rPr lang="en-US" altLang="zh-CN" sz="1800" i="1">
                            <a:solidFill>
                              <a:srgbClr val="000000"/>
                            </a:solidFill>
                            <a:latin typeface="Cambria Math" panose="02040503050406030204" pitchFamily="18" charset="0"/>
                            <a:ea typeface="黑体" panose="02010609060101010101" pitchFamily="49" charset="-122"/>
                          </a:rPr>
                          <m:t>𝑈</m:t>
                        </m:r>
                      </m:e>
                      <m:sub>
                        <m:r>
                          <m:rPr>
                            <m:sty m:val="p"/>
                          </m:rPr>
                          <a:rPr lang="el-GR" altLang="zh-CN" sz="1800">
                            <a:solidFill>
                              <a:srgbClr val="000000"/>
                            </a:solidFill>
                            <a:latin typeface="Cambria Math" panose="02040503050406030204" pitchFamily="18" charset="0"/>
                            <a:ea typeface="黑体" panose="02010609060101010101" pitchFamily="49" charset="-122"/>
                          </a:rPr>
                          <m:t>Χ</m:t>
                        </m:r>
                      </m:sub>
                    </m:sSub>
                  </m:oMath>
                </a14:m>
                <a:r>
                  <a:rPr lang="zh-CN" altLang="en-US" sz="1800" dirty="0">
                    <a:latin typeface="黑体" panose="02010609060101010101" pitchFamily="49" charset="-122"/>
                    <a:ea typeface="黑体" panose="02010609060101010101" pitchFamily="49" charset="-122"/>
                  </a:rPr>
                  <a:t>修正项。</a:t>
                </a:r>
              </a:p>
            </p:txBody>
          </p:sp>
        </mc:Choice>
        <mc:Fallback xmlns="">
          <p:sp>
            <p:nvSpPr>
              <p:cNvPr id="28" name="文本框 27">
                <a:extLst>
                  <a:ext uri="{FF2B5EF4-FFF2-40B4-BE49-F238E27FC236}">
                    <a16:creationId xmlns:a16="http://schemas.microsoft.com/office/drawing/2014/main" id="{C3517D75-02D2-0B58-EE60-1C27F70BFE4C}"/>
                  </a:ext>
                </a:extLst>
              </p:cNvPr>
              <p:cNvSpPr txBox="1">
                <a:spLocks noRot="1" noChangeAspect="1" noMove="1" noResize="1" noEditPoints="1" noAdjustHandles="1" noChangeArrowheads="1" noChangeShapeType="1" noTextEdit="1"/>
              </p:cNvSpPr>
              <p:nvPr/>
            </p:nvSpPr>
            <p:spPr>
              <a:xfrm>
                <a:off x="0" y="2779739"/>
                <a:ext cx="9144000" cy="3662990"/>
              </a:xfrm>
              <a:prstGeom prst="rect">
                <a:avLst/>
              </a:prstGeom>
              <a:blipFill>
                <a:blip r:embed="rId6"/>
                <a:stretch>
                  <a:fillRect l="-533" b="-33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E0D26E2-D522-667E-76A0-C1B157272A5D}"/>
              </a:ext>
            </a:extLst>
          </p:cNvPr>
          <p:cNvSpPr txBox="1"/>
          <p:nvPr/>
        </p:nvSpPr>
        <p:spPr>
          <a:xfrm>
            <a:off x="196503" y="194358"/>
            <a:ext cx="3832076"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自旋</a:t>
            </a:r>
            <a:r>
              <a:rPr lang="en-US" altLang="zh-CN" dirty="0">
                <a:solidFill>
                  <a:schemeClr val="bg1"/>
                </a:solidFill>
                <a:latin typeface="+mn-lt"/>
                <a:ea typeface="黑体" panose="02010609060101010101" pitchFamily="49" charset="-122"/>
              </a:rPr>
              <a:t>-</a:t>
            </a:r>
            <a:r>
              <a:rPr lang="zh-CN" altLang="en-US" dirty="0">
                <a:solidFill>
                  <a:schemeClr val="bg1"/>
                </a:solidFill>
                <a:latin typeface="+mn-lt"/>
                <a:ea typeface="黑体" panose="02010609060101010101" pitchFamily="49" charset="-122"/>
              </a:rPr>
              <a:t>进动耦合</a:t>
            </a:r>
            <a:r>
              <a:rPr lang="en-US" altLang="zh-CN" dirty="0">
                <a:solidFill>
                  <a:schemeClr val="bg1"/>
                </a:solidFill>
                <a:latin typeface="+mn-lt"/>
                <a:ea typeface="黑体" panose="02010609060101010101" pitchFamily="49" charset="-122"/>
              </a:rPr>
              <a:t>Hamiltonian</a:t>
            </a:r>
            <a:endParaRPr lang="zh-CN" altLang="en-US" dirty="0">
              <a:solidFill>
                <a:schemeClr val="bg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6B7D1C4-0A97-17EA-BADB-F94F9D50B62E}"/>
              </a:ext>
            </a:extLst>
          </p:cNvPr>
          <p:cNvSpPr>
            <a:spLocks noGrp="1"/>
          </p:cNvSpPr>
          <p:nvPr>
            <p:ph type="sldNum" sz="quarter" idx="10"/>
          </p:nvPr>
        </p:nvSpPr>
        <p:spPr/>
        <p:txBody>
          <a:bodyPr/>
          <a:lstStyle/>
          <a:p>
            <a:fld id="{6555F715-00A2-473B-A4E8-D5771EBCED9A}" type="slidenum">
              <a:rPr lang="zh-CN" altLang="en-US" smtClean="0"/>
              <a:pPr/>
              <a:t>33</a:t>
            </a:fld>
            <a:endParaRPr lang="zh-CN" altLang="en-US" dirty="0"/>
          </a:p>
        </p:txBody>
      </p:sp>
    </p:spTree>
    <p:extLst>
      <p:ext uri="{BB962C8B-B14F-4D97-AF65-F5344CB8AC3E}">
        <p14:creationId xmlns:p14="http://schemas.microsoft.com/office/powerpoint/2010/main" val="224159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9AE4DBB-14E5-DD2E-8107-E2666D11D163}"/>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E7585EC-A9F1-998C-6A05-C81DD0F61140}"/>
                  </a:ext>
                </a:extLst>
              </p:cNvPr>
              <p:cNvSpPr txBox="1"/>
              <p:nvPr/>
            </p:nvSpPr>
            <p:spPr>
              <a:xfrm>
                <a:off x="1" y="807438"/>
                <a:ext cx="9143999" cy="1700209"/>
              </a:xfrm>
              <a:prstGeom prst="rect">
                <a:avLst/>
              </a:prstGeom>
              <a:noFill/>
            </p:spPr>
            <p:txBody>
              <a:bodyPr wrap="square" rtlCol="0">
                <a:spAutoFit/>
              </a:bodyPr>
              <a:lstStyle/>
              <a:p>
                <a:pPr indent="457200" algn="l">
                  <a:lnSpc>
                    <a:spcPct val="150000"/>
                  </a:lnSpc>
                </a:pPr>
                <a:r>
                  <a:rPr lang="zh-CN" altLang="en-US" sz="1800" dirty="0">
                    <a:latin typeface="黑体" panose="02010609060101010101" pitchFamily="49" charset="-122"/>
                    <a:ea typeface="黑体" panose="02010609060101010101" pitchFamily="49" charset="-122"/>
                  </a:rPr>
                  <a:t>自旋偶极的定义与性质与</a:t>
                </a:r>
                <a:r>
                  <a:rPr lang="en-US" altLang="zh-CN" sz="1800" dirty="0">
                    <a:latin typeface="+mn-lt"/>
                    <a:ea typeface="黑体" panose="02010609060101010101" pitchFamily="49" charset="-122"/>
                  </a:rPr>
                  <a:t>Dirac</a:t>
                </a:r>
                <a:r>
                  <a:rPr lang="zh-CN" altLang="en-US" sz="1800" dirty="0">
                    <a:latin typeface="黑体" panose="02010609060101010101" pitchFamily="49" charset="-122"/>
                    <a:ea typeface="黑体" panose="02010609060101010101" pitchFamily="49" charset="-122"/>
                  </a:rPr>
                  <a:t>方程和</a:t>
                </a:r>
                <a:r>
                  <a:rPr lang="en-US" altLang="zh-CN" sz="1800" dirty="0">
                    <a:latin typeface="+mn-lt"/>
                    <a:ea typeface="黑体" panose="02010609060101010101" pitchFamily="49" charset="-122"/>
                  </a:rPr>
                  <a:t>Thomas</a:t>
                </a:r>
                <a:r>
                  <a:rPr lang="zh-CN" altLang="en-US" sz="1800" dirty="0">
                    <a:latin typeface="黑体" panose="02010609060101010101" pitchFamily="49" charset="-122"/>
                    <a:ea typeface="黑体" panose="02010609060101010101" pitchFamily="49" charset="-122"/>
                  </a:rPr>
                  <a:t>动力学关系密切。电子</a:t>
                </a:r>
                <a:r>
                  <a:rPr lang="en-US" altLang="zh-CN" sz="1800" i="1" dirty="0">
                    <a:ea typeface="黑体" panose="02010609060101010101" pitchFamily="49" charset="-122"/>
                    <a:cs typeface="Times New Roman" panose="02020603050405020304" pitchFamily="18" charset="0"/>
                  </a:rPr>
                  <a:t>Mag</a:t>
                </a:r>
                <a:r>
                  <a:rPr lang="en-US" altLang="zh-CN" sz="1800" dirty="0">
                    <a:latin typeface="+mn-lt"/>
                    <a:ea typeface="黑体" panose="02010609060101010101" pitchFamily="49" charset="-122"/>
                  </a:rPr>
                  <a:t> SOC</a:t>
                </a:r>
                <a:r>
                  <a:rPr lang="zh-CN" altLang="en-US" sz="1800" dirty="0">
                    <a:solidFill>
                      <a:schemeClr val="tx1"/>
                    </a:solidFill>
                    <a:latin typeface="黑体" panose="02010609060101010101" pitchFamily="49" charset="-122"/>
                    <a:ea typeface="黑体" panose="02010609060101010101" pitchFamily="49" charset="-122"/>
                  </a:rPr>
                  <a:t>固有磁矩是广义坐标</a:t>
                </a:r>
                <a:r>
                  <a:rPr lang="en-US" altLang="zh-CN" sz="1800" dirty="0">
                    <a:solidFill>
                      <a:schemeClr val="tx1"/>
                    </a:solidFill>
                    <a:latin typeface="+mn-lt"/>
                    <a:ea typeface="黑体" panose="02010609060101010101" pitchFamily="49" charset="-122"/>
                  </a:rPr>
                  <a:t>Dirac</a:t>
                </a:r>
                <a:r>
                  <a:rPr lang="zh-CN" altLang="en-US" sz="1800" dirty="0">
                    <a:solidFill>
                      <a:schemeClr val="tx1"/>
                    </a:solidFill>
                    <a:latin typeface="黑体" panose="02010609060101010101" pitchFamily="49" charset="-122"/>
                    <a:ea typeface="黑体" panose="02010609060101010101" pitchFamily="49" charset="-122"/>
                  </a:rPr>
                  <a:t>方程正负能态解耦产生的能量附加项，决定自旋的两大特点：</a:t>
                </a:r>
                <a:endParaRPr lang="en-US" altLang="zh-CN" sz="1800" dirty="0">
                  <a:solidFill>
                    <a:schemeClr val="tx1"/>
                  </a:solidFill>
                  <a:latin typeface="黑体" panose="02010609060101010101" pitchFamily="49" charset="-122"/>
                  <a:ea typeface="黑体" panose="02010609060101010101" pitchFamily="49" charset="-122"/>
                </a:endParaRPr>
              </a:p>
              <a:p>
                <a:pPr marL="457200" indent="-457200" algn="l">
                  <a:lnSpc>
                    <a:spcPct val="150000"/>
                  </a:lnSpc>
                  <a:buClr>
                    <a:srgbClr val="0C0CCE"/>
                  </a:buClr>
                  <a:buFont typeface="Wingdings" panose="05000000000000000000" pitchFamily="2" charset="2"/>
                  <a:buChar char="Ø"/>
                </a:pPr>
                <a:r>
                  <a:rPr lang="zh-CN" altLang="en-US" sz="1800" dirty="0">
                    <a:solidFill>
                      <a:schemeClr val="tx1"/>
                    </a:solidFill>
                    <a:latin typeface="黑体" panose="02010609060101010101" pitchFamily="49" charset="-122"/>
                    <a:ea typeface="黑体" panose="02010609060101010101" pitchFamily="49" charset="-122"/>
                  </a:rPr>
                  <a:t>在不考虑</a:t>
                </a:r>
                <a:r>
                  <a:rPr lang="en-US" altLang="zh-CN" sz="1800" dirty="0">
                    <a:solidFill>
                      <a:schemeClr val="tx1"/>
                    </a:solidFill>
                    <a:latin typeface="+mn-lt"/>
                    <a:ea typeface="黑体" panose="02010609060101010101" pitchFamily="49" charset="-122"/>
                  </a:rPr>
                  <a:t>QED</a:t>
                </a:r>
                <a:r>
                  <a:rPr lang="zh-CN" altLang="en-US" sz="1800" dirty="0">
                    <a:solidFill>
                      <a:schemeClr val="tx1"/>
                    </a:solidFill>
                    <a:latin typeface="黑体" panose="02010609060101010101" pitchFamily="49" charset="-122"/>
                    <a:ea typeface="黑体" panose="02010609060101010101" pitchFamily="49" charset="-122"/>
                  </a:rPr>
                  <a:t>修正的情况下自旋</a:t>
                </a:r>
                <a:r>
                  <a:rPr lang="en-US" altLang="zh-CN" sz="1800" b="0" i="0" dirty="0">
                    <a:solidFill>
                      <a:schemeClr val="tx1"/>
                    </a:solidFill>
                    <a:effectLst/>
                    <a:latin typeface="+mn-lt"/>
                  </a:rPr>
                  <a:t>Landé</a:t>
                </a:r>
                <a:r>
                  <a:rPr lang="zh-CN" altLang="en-US" sz="1800" dirty="0">
                    <a:solidFill>
                      <a:schemeClr val="tx1"/>
                    </a:solidFill>
                    <a:latin typeface="+mn-ea"/>
                    <a:ea typeface="+mn-ea"/>
                  </a:rPr>
                  <a:t>因子</a:t>
                </a:r>
                <a14:m>
                  <m:oMath xmlns:m="http://schemas.openxmlformats.org/officeDocument/2006/math">
                    <m:sSub>
                      <m:sSubPr>
                        <m:ctrlPr>
                          <a:rPr lang="en-US" altLang="zh-CN" sz="1800" i="1" smtClean="0">
                            <a:solidFill>
                              <a:schemeClr val="tx1"/>
                            </a:solidFill>
                            <a:latin typeface="Cambria Math" panose="02040503050406030204" pitchFamily="18" charset="0"/>
                            <a:ea typeface="+mn-ea"/>
                          </a:rPr>
                        </m:ctrlPr>
                      </m:sSubPr>
                      <m:e>
                        <m:r>
                          <a:rPr lang="en-US" altLang="zh-CN" sz="1800" b="0" i="1" smtClean="0">
                            <a:solidFill>
                              <a:schemeClr val="tx1"/>
                            </a:solidFill>
                            <a:latin typeface="Cambria Math" panose="02040503050406030204" pitchFamily="18" charset="0"/>
                            <a:ea typeface="+mn-ea"/>
                          </a:rPr>
                          <m:t>𝑔</m:t>
                        </m:r>
                      </m:e>
                      <m:sub>
                        <m:r>
                          <a:rPr lang="en-US" altLang="zh-CN" sz="1800" b="0" i="1" smtClean="0">
                            <a:solidFill>
                              <a:schemeClr val="tx1"/>
                            </a:solidFill>
                            <a:latin typeface="Cambria Math" panose="02040503050406030204" pitchFamily="18" charset="0"/>
                            <a:ea typeface="+mn-ea"/>
                          </a:rPr>
                          <m:t>𝑠</m:t>
                        </m:r>
                      </m:sub>
                    </m:sSub>
                    <m:r>
                      <a:rPr lang="en-US" altLang="zh-CN" sz="1800" b="0" i="1" smtClean="0">
                        <a:solidFill>
                          <a:schemeClr val="tx1"/>
                        </a:solidFill>
                        <a:latin typeface="Cambria Math" panose="02040503050406030204" pitchFamily="18" charset="0"/>
                        <a:ea typeface="+mn-ea"/>
                      </a:rPr>
                      <m:t>=2</m:t>
                    </m:r>
                    <m:r>
                      <a:rPr lang="zh-CN" altLang="en-US" sz="1800" i="1">
                        <a:latin typeface="Cambria Math" panose="02040503050406030204" pitchFamily="18" charset="0"/>
                        <a:ea typeface="+mn-ea"/>
                      </a:rPr>
                      <m:t>；</m:t>
                    </m:r>
                  </m:oMath>
                </a14:m>
                <a:endParaRPr lang="en-US" altLang="zh-CN" sz="1800" b="0" dirty="0">
                  <a:solidFill>
                    <a:schemeClr val="tx1"/>
                  </a:solidFill>
                  <a:latin typeface="+mn-lt"/>
                  <a:ea typeface="黑体" panose="02010609060101010101" pitchFamily="49" charset="-122"/>
                </a:endParaRPr>
              </a:p>
              <a:p>
                <a:pPr marL="457200" indent="-457200">
                  <a:lnSpc>
                    <a:spcPct val="150000"/>
                  </a:lnSpc>
                  <a:buClr>
                    <a:srgbClr val="0C0CCE"/>
                  </a:buClr>
                  <a:buFont typeface="Wingdings" panose="05000000000000000000" pitchFamily="2" charset="2"/>
                  <a:buChar char="Ø"/>
                </a:pPr>
                <a:r>
                  <a:rPr lang="zh-CN" altLang="en-US" sz="1800" b="0" dirty="0">
                    <a:solidFill>
                      <a:schemeClr val="tx1"/>
                    </a:solidFill>
                    <a:latin typeface="+mn-ea"/>
                    <a:ea typeface="+mn-ea"/>
                  </a:rPr>
                  <a:t>自旋角动量在磁场方向的投影大小</a:t>
                </a:r>
                <a14:m>
                  <m:oMath xmlns:m="http://schemas.openxmlformats.org/officeDocument/2006/math">
                    <m:f>
                      <m:fPr>
                        <m:type m:val="skw"/>
                        <m:ctrlPr>
                          <a:rPr lang="zh-CN" altLang="en-US" sz="1800" b="0" i="1" smtClean="0">
                            <a:solidFill>
                              <a:schemeClr val="tx1"/>
                            </a:solidFill>
                            <a:latin typeface="Cambria Math" panose="02040503050406030204" pitchFamily="18" charset="0"/>
                            <a:ea typeface="+mn-ea"/>
                          </a:rPr>
                        </m:ctrlPr>
                      </m:fPr>
                      <m:num>
                        <m:r>
                          <a:rPr lang="en-US" altLang="zh-CN" sz="1800" i="1">
                            <a:latin typeface="Cambria Math" panose="02040503050406030204" pitchFamily="18" charset="0"/>
                            <a:ea typeface="+mn-ea"/>
                          </a:rPr>
                          <m:t>ℏ</m:t>
                        </m:r>
                      </m:num>
                      <m:den>
                        <m:r>
                          <a:rPr lang="en-US" altLang="zh-CN" sz="1800" b="0" i="1" smtClean="0">
                            <a:solidFill>
                              <a:schemeClr val="tx1"/>
                            </a:solidFill>
                            <a:latin typeface="Cambria Math" panose="02040503050406030204" pitchFamily="18" charset="0"/>
                            <a:ea typeface="+mn-ea"/>
                          </a:rPr>
                          <m:t>2</m:t>
                        </m:r>
                      </m:den>
                    </m:f>
                  </m:oMath>
                </a14:m>
                <a:r>
                  <a:rPr lang="zh-CN" altLang="en-US" sz="1800" b="0" dirty="0">
                    <a:solidFill>
                      <a:schemeClr val="tx1"/>
                    </a:solidFill>
                    <a:latin typeface="+mn-ea"/>
                    <a:ea typeface="+mn-ea"/>
                  </a:rPr>
                  <a:t>是一个相对论标量，不随参考系变换而变化。</a:t>
                </a:r>
                <a:endParaRPr lang="en-US" altLang="zh-CN" sz="1800" b="0" dirty="0">
                  <a:solidFill>
                    <a:schemeClr val="tx1"/>
                  </a:solidFill>
                  <a:latin typeface="+mn-ea"/>
                  <a:ea typeface="+mn-ea"/>
                </a:endParaRPr>
              </a:p>
            </p:txBody>
          </p:sp>
        </mc:Choice>
        <mc:Fallback xmlns="">
          <p:sp>
            <p:nvSpPr>
              <p:cNvPr id="4" name="文本框 3">
                <a:extLst>
                  <a:ext uri="{FF2B5EF4-FFF2-40B4-BE49-F238E27FC236}">
                    <a16:creationId xmlns:a16="http://schemas.microsoft.com/office/drawing/2014/main" id="{7E7585EC-A9F1-998C-6A05-C81DD0F61140}"/>
                  </a:ext>
                </a:extLst>
              </p:cNvPr>
              <p:cNvSpPr txBox="1">
                <a:spLocks noRot="1" noChangeAspect="1" noMove="1" noResize="1" noEditPoints="1" noAdjustHandles="1" noChangeArrowheads="1" noChangeShapeType="1" noTextEdit="1"/>
              </p:cNvSpPr>
              <p:nvPr/>
            </p:nvSpPr>
            <p:spPr>
              <a:xfrm>
                <a:off x="1" y="807438"/>
                <a:ext cx="9143999" cy="1700209"/>
              </a:xfrm>
              <a:prstGeom prst="rect">
                <a:avLst/>
              </a:prstGeom>
              <a:blipFill>
                <a:blip r:embed="rId3"/>
                <a:stretch>
                  <a:fillRect l="-533" b="-38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3647FC4-0D8D-A322-099F-62D98FCBFFAE}"/>
                  </a:ext>
                </a:extLst>
              </p:cNvPr>
              <p:cNvSpPr txBox="1"/>
              <p:nvPr/>
            </p:nvSpPr>
            <p:spPr>
              <a:xfrm>
                <a:off x="0" y="2453719"/>
                <a:ext cx="9144000" cy="3512372"/>
              </a:xfrm>
              <a:prstGeom prst="rect">
                <a:avLst/>
              </a:prstGeom>
              <a:noFill/>
            </p:spPr>
            <p:txBody>
              <a:bodyPr wrap="square">
                <a:spAutoFit/>
              </a:bodyPr>
              <a:lstStyle/>
              <a:p>
                <a:pPr indent="457200">
                  <a:lnSpc>
                    <a:spcPct val="150000"/>
                  </a:lnSpc>
                </a:pPr>
                <a:r>
                  <a:rPr lang="zh-CN" altLang="en-US" sz="1800" dirty="0">
                    <a:latin typeface="+mn-ea"/>
                    <a:ea typeface="+mn-ea"/>
                  </a:rPr>
                  <a:t>经典的</a:t>
                </a:r>
                <a:r>
                  <a:rPr lang="en-US" altLang="zh-CN" sz="1800" dirty="0">
                    <a:latin typeface="+mn-lt"/>
                    <a:ea typeface="+mn-ea"/>
                  </a:rPr>
                  <a:t>Thomas</a:t>
                </a:r>
                <a:r>
                  <a:rPr lang="zh-CN" altLang="en-US" sz="1800" dirty="0">
                    <a:latin typeface="+mn-ea"/>
                    <a:ea typeface="+mn-ea"/>
                  </a:rPr>
                  <a:t>动力学之所以考虑</a:t>
                </a:r>
                <a:r>
                  <a:rPr lang="en-US" altLang="zh-CN" sz="1800" dirty="0">
                    <a:latin typeface="+mn-lt"/>
                    <a:ea typeface="+mn-ea"/>
                  </a:rPr>
                  <a:t>Thomas</a:t>
                </a:r>
                <a:r>
                  <a:rPr lang="zh-CN" altLang="en-US" sz="1800" dirty="0">
                    <a:latin typeface="+mn-ea"/>
                    <a:ea typeface="+mn-ea"/>
                  </a:rPr>
                  <a:t>进动对动力学演化的影响是因为要</a:t>
                </a:r>
                <a:r>
                  <a:rPr lang="zh-CN" altLang="en-US" sz="1800" dirty="0">
                    <a:latin typeface="黑体" panose="02010609060101010101" pitchFamily="49" charset="-122"/>
                    <a:ea typeface="黑体" panose="02010609060101010101" pitchFamily="49" charset="-122"/>
                  </a:rPr>
                  <a:t>建立任意惯性系动力学与静止系动力学的联系。例</a:t>
                </a:r>
                <a:r>
                  <a:rPr lang="zh-CN" altLang="en-US" sz="1800" dirty="0">
                    <a:latin typeface="+mn-ea"/>
                    <a:ea typeface="+mn-ea"/>
                  </a:rPr>
                  <a:t>如下文提到的</a:t>
                </a:r>
                <a:r>
                  <a:rPr lang="en-US" altLang="zh-CN" sz="1800" dirty="0">
                    <a:latin typeface="Arial" panose="020B0604020202020204" pitchFamily="34" charset="0"/>
                    <a:ea typeface="黑体" panose="02010609060101010101" pitchFamily="49" charset="-122"/>
                  </a:rPr>
                  <a:t>T-BMT</a:t>
                </a:r>
                <a:r>
                  <a:rPr lang="zh-CN" altLang="en-US" sz="1800" dirty="0">
                    <a:latin typeface="+mn-ea"/>
                    <a:ea typeface="+mn-ea"/>
                  </a:rPr>
                  <a:t>方程认为只在静止系成立</a:t>
                </a:r>
                <a14:m>
                  <m:oMath xmlns:m="http://schemas.openxmlformats.org/officeDocument/2006/math">
                    <m:r>
                      <a:rPr lang="en-US" altLang="zh-CN" sz="1800" b="0" i="1" smtClean="0">
                        <a:latin typeface="Cambria Math" panose="02040503050406030204" pitchFamily="18" charset="0"/>
                        <a:ea typeface="+mn-ea"/>
                      </a:rPr>
                      <m:t>𝑈</m:t>
                    </m:r>
                    <m:r>
                      <a:rPr lang="en-US" altLang="zh-CN" sz="1800" b="0" i="1" smtClean="0">
                        <a:latin typeface="Cambria Math" panose="02040503050406030204" pitchFamily="18" charset="0"/>
                        <a:ea typeface="+mn-ea"/>
                      </a:rPr>
                      <m:t>=−</m:t>
                    </m:r>
                    <m:f>
                      <m:fPr>
                        <m:ctrlPr>
                          <a:rPr lang="en-US" altLang="zh-CN" sz="1800" b="0" i="1" smtClean="0">
                            <a:latin typeface="Cambria Math" panose="02040503050406030204" pitchFamily="18" charset="0"/>
                            <a:ea typeface="+mn-ea"/>
                          </a:rPr>
                        </m:ctrlPr>
                      </m:fPr>
                      <m:num>
                        <m:sSub>
                          <m:sSubPr>
                            <m:ctrlPr>
                              <a:rPr lang="en-US" altLang="zh-CN" sz="1800" b="0" i="1" smtClean="0">
                                <a:latin typeface="Cambria Math" panose="02040503050406030204" pitchFamily="18" charset="0"/>
                                <a:ea typeface="+mn-ea"/>
                              </a:rPr>
                            </m:ctrlPr>
                          </m:sSubPr>
                          <m:e>
                            <m:r>
                              <a:rPr lang="en-US" altLang="zh-CN" sz="1800" i="1">
                                <a:latin typeface="Cambria Math" panose="02040503050406030204" pitchFamily="18" charset="0"/>
                                <a:ea typeface="+mn-ea"/>
                              </a:rPr>
                              <m:t>𝑔</m:t>
                            </m:r>
                          </m:e>
                          <m:sub>
                            <m:r>
                              <a:rPr lang="en-US" altLang="zh-CN" sz="1800" b="0" i="1" smtClean="0">
                                <a:latin typeface="Cambria Math" panose="02040503050406030204" pitchFamily="18" charset="0"/>
                                <a:ea typeface="+mn-ea"/>
                              </a:rPr>
                              <m:t>𝑠</m:t>
                            </m:r>
                          </m:sub>
                        </m:sSub>
                        <m:r>
                          <a:rPr lang="en-US" altLang="zh-CN" sz="1800" b="0" i="1" smtClean="0">
                            <a:latin typeface="Cambria Math" panose="02040503050406030204" pitchFamily="18" charset="0"/>
                            <a:ea typeface="+mn-ea"/>
                          </a:rPr>
                          <m:t>𝑒</m:t>
                        </m:r>
                      </m:num>
                      <m:den>
                        <m:r>
                          <a:rPr lang="en-US" altLang="zh-CN" sz="1800" b="0" i="1" smtClean="0">
                            <a:latin typeface="Cambria Math" panose="02040503050406030204" pitchFamily="18" charset="0"/>
                            <a:ea typeface="+mn-ea"/>
                          </a:rPr>
                          <m:t>2</m:t>
                        </m:r>
                        <m:r>
                          <a:rPr lang="en-US" altLang="zh-CN" sz="1800" b="0" i="1" smtClean="0">
                            <a:latin typeface="Cambria Math" panose="02040503050406030204" pitchFamily="18" charset="0"/>
                            <a:ea typeface="+mn-ea"/>
                          </a:rPr>
                          <m:t>𝑚𝑐</m:t>
                        </m:r>
                      </m:den>
                    </m:f>
                    <m:acc>
                      <m:accPr>
                        <m:chr m:val="⃑"/>
                        <m:ctrlPr>
                          <a:rPr lang="en-US" altLang="zh-CN" sz="1800" b="0" i="1" smtClean="0">
                            <a:latin typeface="Cambria Math" panose="02040503050406030204" pitchFamily="18" charset="0"/>
                            <a:ea typeface="+mn-ea"/>
                          </a:rPr>
                        </m:ctrlPr>
                      </m:accPr>
                      <m:e>
                        <m:r>
                          <a:rPr lang="en-US" altLang="zh-CN" sz="1800" i="1">
                            <a:latin typeface="Cambria Math" panose="02040503050406030204" pitchFamily="18" charset="0"/>
                            <a:ea typeface="+mn-ea"/>
                          </a:rPr>
                          <m:t>𝑠</m:t>
                        </m:r>
                      </m:e>
                    </m:acc>
                    <m:r>
                      <a:rPr lang="en-US" altLang="zh-CN" sz="1800" b="0" i="1" smtClean="0">
                        <a:latin typeface="Cambria Math" panose="02040503050406030204" pitchFamily="18" charset="0"/>
                        <a:ea typeface="Cambria Math" panose="02040503050406030204" pitchFamily="18" charset="0"/>
                      </a:rPr>
                      <m:t>∙</m:t>
                    </m:r>
                    <m:acc>
                      <m:accPr>
                        <m:chr m:val="⃑"/>
                        <m:ctrlPr>
                          <a:rPr lang="en-US" altLang="zh-CN" sz="1800" b="0" i="1" smtClean="0">
                            <a:latin typeface="Cambria Math" panose="02040503050406030204" pitchFamily="18" charset="0"/>
                            <a:ea typeface="+mn-ea"/>
                          </a:rPr>
                        </m:ctrlPr>
                      </m:accPr>
                      <m:e>
                        <m:r>
                          <a:rPr lang="en-US" altLang="zh-CN" sz="1800" i="1">
                            <a:latin typeface="Cambria Math" panose="02040503050406030204" pitchFamily="18" charset="0"/>
                            <a:ea typeface="+mn-ea"/>
                          </a:rPr>
                          <m:t>𝐵</m:t>
                        </m:r>
                      </m:e>
                    </m:acc>
                  </m:oMath>
                </a14:m>
                <a:r>
                  <a:rPr lang="zh-CN" altLang="en-US" sz="1800" dirty="0">
                    <a:latin typeface="+mn-ea"/>
                    <a:ea typeface="+mn-ea"/>
                  </a:rPr>
                  <a:t>，必须将</a:t>
                </a:r>
                <a:r>
                  <a:rPr lang="en-US" altLang="zh-CN" sz="1800" dirty="0">
                    <a:latin typeface="+mn-lt"/>
                    <a:ea typeface="+mn-ea"/>
                  </a:rPr>
                  <a:t>4-vector</a:t>
                </a:r>
                <a:r>
                  <a:rPr lang="zh-CN" altLang="en-US" sz="1800" dirty="0">
                    <a:latin typeface="+mn-ea"/>
                    <a:ea typeface="+mn-ea"/>
                  </a:rPr>
                  <a:t>从惯性系的向静止系正反两次变换从而建立与静止系动力学的联系并同时引入</a:t>
                </a:r>
                <a:r>
                  <a:rPr lang="en-US" altLang="zh-CN" sz="1800" dirty="0">
                    <a:latin typeface="+mn-lt"/>
                    <a:ea typeface="+mn-ea"/>
                  </a:rPr>
                  <a:t>Thomas</a:t>
                </a:r>
                <a:r>
                  <a:rPr lang="zh-CN" altLang="en-US" sz="1800" dirty="0">
                    <a:latin typeface="+mn-ea"/>
                    <a:ea typeface="+mn-ea"/>
                  </a:rPr>
                  <a:t>进动</a:t>
                </a:r>
                <a:r>
                  <a:rPr lang="en-US" altLang="zh-CN" sz="1800" kern="100" baseline="30000" dirty="0">
                    <a:latin typeface="Arial" panose="020B0604020202020204" pitchFamily="34" charset="0"/>
                    <a:cs typeface="Times New Roman" panose="02020603050405020304" pitchFamily="18" charset="0"/>
                  </a:rPr>
                  <a:t>[1] </a:t>
                </a:r>
                <a:r>
                  <a:rPr lang="zh-CN" altLang="en-US" sz="1800" dirty="0">
                    <a:latin typeface="+mn-ea"/>
                    <a:ea typeface="+mn-ea"/>
                  </a:rPr>
                  <a:t>，这与</a:t>
                </a:r>
                <a:r>
                  <a:rPr lang="en-US" altLang="zh-CN" sz="1800" dirty="0">
                    <a:latin typeface="+mn-lt"/>
                    <a:ea typeface="+mn-ea"/>
                  </a:rPr>
                  <a:t>Dirac</a:t>
                </a:r>
                <a:r>
                  <a:rPr lang="zh-CN" altLang="en-US" sz="1800" dirty="0">
                    <a:latin typeface="+mn-ea"/>
                    <a:ea typeface="+mn-ea"/>
                  </a:rPr>
                  <a:t>方程矛盾。</a:t>
                </a:r>
                <a:endParaRPr lang="en-US" altLang="zh-CN" sz="1800" dirty="0">
                  <a:latin typeface="+mn-ea"/>
                  <a:ea typeface="+mn-ea"/>
                </a:endParaRPr>
              </a:p>
              <a:p>
                <a:pPr indent="457200">
                  <a:lnSpc>
                    <a:spcPct val="150000"/>
                  </a:lnSpc>
                </a:pPr>
                <a:r>
                  <a:rPr lang="zh-CN" altLang="en-US" sz="1800" dirty="0">
                    <a:latin typeface="+mn-ea"/>
                    <a:ea typeface="+mn-ea"/>
                  </a:rPr>
                  <a:t>在</a:t>
                </a:r>
                <a:r>
                  <a:rPr lang="en-US" altLang="zh-CN" sz="1800" dirty="0">
                    <a:latin typeface="+mn-lt"/>
                    <a:ea typeface="+mn-ea"/>
                  </a:rPr>
                  <a:t>P32</a:t>
                </a:r>
                <a:r>
                  <a:rPr lang="zh-CN" altLang="en-US" sz="1800" dirty="0">
                    <a:latin typeface="+mn-lt"/>
                    <a:ea typeface="+mn-ea"/>
                  </a:rPr>
                  <a:t>对</a:t>
                </a:r>
                <a:r>
                  <a:rPr lang="en-US" altLang="zh-CN" sz="1800" dirty="0">
                    <a:latin typeface="+mn-lt"/>
                    <a:ea typeface="+mn-ea"/>
                  </a:rPr>
                  <a:t>Thomas</a:t>
                </a:r>
                <a:r>
                  <a:rPr lang="zh-CN" altLang="en-US" sz="1800" dirty="0">
                    <a:latin typeface="+mn-lt"/>
                    <a:ea typeface="+mn-ea"/>
                  </a:rPr>
                  <a:t>动力学进行新的诠释，即连续帧下</a:t>
                </a:r>
                <a:r>
                  <a:rPr lang="en-US" altLang="zh-CN" sz="1800" dirty="0">
                    <a:latin typeface="+mn-lt"/>
                    <a:ea typeface="+mn-ea"/>
                  </a:rPr>
                  <a:t>4-vector</a:t>
                </a:r>
                <a:r>
                  <a:rPr lang="zh-CN" altLang="en-US" sz="1800" dirty="0">
                    <a:latin typeface="+mn-lt"/>
                    <a:ea typeface="+mn-ea"/>
                  </a:rPr>
                  <a:t>必须遵循特定的变换方式</a:t>
                </a:r>
                <a:r>
                  <a:rPr lang="en-US" altLang="zh-CN" sz="1800" dirty="0">
                    <a:latin typeface="+mn-lt"/>
                    <a:ea typeface="+mn-ea"/>
                  </a:rPr>
                  <a:t>(</a:t>
                </a:r>
                <a:r>
                  <a:rPr lang="zh-CN" altLang="en-US" sz="1800" dirty="0">
                    <a:latin typeface="+mn-lt"/>
                    <a:ea typeface="+mn-ea"/>
                  </a:rPr>
                  <a:t>如</a:t>
                </a:r>
                <a:r>
                  <a:rPr lang="en-US" altLang="zh-CN" sz="1800" dirty="0">
                    <a:latin typeface="+mn-lt"/>
                    <a:ea typeface="+mn-ea"/>
                  </a:rPr>
                  <a:t>Lorentz</a:t>
                </a:r>
                <a:r>
                  <a:rPr lang="zh-CN" altLang="en-US" sz="1800" dirty="0">
                    <a:latin typeface="+mn-lt"/>
                    <a:ea typeface="+mn-ea"/>
                  </a:rPr>
                  <a:t>变换或下文的拟向变换</a:t>
                </a:r>
                <a:r>
                  <a:rPr lang="en-US" altLang="zh-CN" sz="1800" dirty="0">
                    <a:latin typeface="+mn-lt"/>
                    <a:ea typeface="+mn-ea"/>
                  </a:rPr>
                  <a:t>)</a:t>
                </a:r>
                <a:r>
                  <a:rPr lang="zh-CN" altLang="en-US" sz="1800" dirty="0">
                    <a:latin typeface="+mn-lt"/>
                    <a:ea typeface="+mn-ea"/>
                  </a:rPr>
                  <a:t>。此诠释下静止系与其他惯性系平等，考虑</a:t>
                </a:r>
                <a:r>
                  <a:rPr lang="en-US" altLang="zh-CN" sz="1800" dirty="0">
                    <a:latin typeface="+mn-lt"/>
                    <a:ea typeface="+mn-ea"/>
                  </a:rPr>
                  <a:t>Thomas</a:t>
                </a:r>
                <a:r>
                  <a:rPr lang="zh-CN" altLang="en-US" sz="1800" dirty="0">
                    <a:latin typeface="+mn-lt"/>
                    <a:ea typeface="+mn-ea"/>
                  </a:rPr>
                  <a:t>进动不是为了联系静止系而是为了构造满足特定变换方式的新</a:t>
                </a:r>
                <a:r>
                  <a:rPr lang="en-US" altLang="zh-CN" sz="1800" dirty="0">
                    <a:latin typeface="+mn-lt"/>
                    <a:ea typeface="+mn-ea"/>
                  </a:rPr>
                  <a:t>4-vector</a:t>
                </a:r>
                <a:r>
                  <a:rPr lang="zh-CN" altLang="en-US" sz="1800" dirty="0">
                    <a:latin typeface="+mn-lt"/>
                    <a:ea typeface="+mn-ea"/>
                  </a:rPr>
                  <a:t>。此诠释下</a:t>
                </a:r>
                <a:r>
                  <a:rPr lang="en-US" altLang="zh-CN" sz="1800" dirty="0">
                    <a:latin typeface="+mn-lt"/>
                    <a:ea typeface="+mn-ea"/>
                  </a:rPr>
                  <a:t>Thomas</a:t>
                </a:r>
                <a:r>
                  <a:rPr lang="zh-CN" altLang="en-US" sz="1800" dirty="0">
                    <a:latin typeface="+mn-lt"/>
                    <a:ea typeface="+mn-ea"/>
                  </a:rPr>
                  <a:t>动力学是非变系效应，与</a:t>
                </a:r>
                <a:r>
                  <a:rPr lang="en-US" altLang="zh-CN" sz="1800" dirty="0">
                    <a:latin typeface="+mn-lt"/>
                    <a:ea typeface="+mn-ea"/>
                  </a:rPr>
                  <a:t>Thomas</a:t>
                </a:r>
                <a:r>
                  <a:rPr lang="zh-CN" altLang="en-US" sz="1800" dirty="0">
                    <a:latin typeface="+mn-lt"/>
                    <a:ea typeface="+mn-ea"/>
                  </a:rPr>
                  <a:t>运动学一致。</a:t>
                </a:r>
              </a:p>
            </p:txBody>
          </p:sp>
        </mc:Choice>
        <mc:Fallback xmlns="">
          <p:sp>
            <p:nvSpPr>
              <p:cNvPr id="10" name="文本框 9">
                <a:extLst>
                  <a:ext uri="{FF2B5EF4-FFF2-40B4-BE49-F238E27FC236}">
                    <a16:creationId xmlns:a16="http://schemas.microsoft.com/office/drawing/2014/main" id="{F3647FC4-0D8D-A322-099F-62D98FCBFFAE}"/>
                  </a:ext>
                </a:extLst>
              </p:cNvPr>
              <p:cNvSpPr txBox="1">
                <a:spLocks noRot="1" noChangeAspect="1" noMove="1" noResize="1" noEditPoints="1" noAdjustHandles="1" noChangeArrowheads="1" noChangeShapeType="1" noTextEdit="1"/>
              </p:cNvSpPr>
              <p:nvPr/>
            </p:nvSpPr>
            <p:spPr>
              <a:xfrm>
                <a:off x="0" y="2453719"/>
                <a:ext cx="9144000" cy="3512372"/>
              </a:xfrm>
              <a:prstGeom prst="rect">
                <a:avLst/>
              </a:prstGeom>
              <a:blipFill>
                <a:blip r:embed="rId4"/>
                <a:stretch>
                  <a:fillRect l="-533" r="-467" b="-191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3A2AD71-4CEA-1F88-FAB3-89CB940139E0}"/>
              </a:ext>
            </a:extLst>
          </p:cNvPr>
          <p:cNvSpPr txBox="1"/>
          <p:nvPr/>
        </p:nvSpPr>
        <p:spPr>
          <a:xfrm>
            <a:off x="0" y="5885448"/>
            <a:ext cx="9144000" cy="455253"/>
          </a:xfrm>
          <a:prstGeom prst="rect">
            <a:avLst/>
          </a:prstGeom>
          <a:noFill/>
        </p:spPr>
        <p:txBody>
          <a:bodyPr wrap="square" rtlCol="0">
            <a:spAutoFit/>
          </a:bodyPr>
          <a:lstStyle/>
          <a:p>
            <a:pPr indent="457200">
              <a:lnSpc>
                <a:spcPct val="150000"/>
              </a:lnSpc>
            </a:pPr>
            <a:r>
              <a:rPr lang="zh-CN" altLang="en-US" sz="1800" dirty="0">
                <a:latin typeface="黑体" panose="02010609060101010101" pitchFamily="49" charset="-122"/>
                <a:ea typeface="黑体" panose="02010609060101010101" pitchFamily="49" charset="-122"/>
              </a:rPr>
              <a:t>构造自旋偶极经典思路是自旋磁偶极</a:t>
            </a:r>
            <a:r>
              <a:rPr lang="en-US" altLang="zh-CN" sz="1800" dirty="0">
                <a:latin typeface="+mn-lt"/>
                <a:ea typeface="黑体" panose="02010609060101010101" pitchFamily="49" charset="-122"/>
              </a:rPr>
              <a:t>4-vector</a:t>
            </a:r>
            <a:r>
              <a:rPr lang="en-US" altLang="zh-CN" sz="1800" dirty="0">
                <a:ea typeface="黑体" panose="02010609060101010101" pitchFamily="49" charset="-122"/>
              </a:rPr>
              <a:t>(</a:t>
            </a:r>
            <a:r>
              <a:rPr lang="en-US" altLang="zh-CN" sz="1800" dirty="0">
                <a:latin typeface="+mn-lt"/>
                <a:ea typeface="黑体" panose="02010609060101010101" pitchFamily="49" charset="-122"/>
              </a:rPr>
              <a:t>T-BMT</a:t>
            </a:r>
            <a:r>
              <a:rPr lang="zh-CN" altLang="en-US" sz="1800" dirty="0">
                <a:latin typeface="黑体" panose="02010609060101010101" pitchFamily="49" charset="-122"/>
                <a:ea typeface="黑体" panose="02010609060101010101" pitchFamily="49" charset="-122"/>
              </a:rPr>
              <a:t>方程</a:t>
            </a:r>
            <a:r>
              <a:rPr lang="en-US" altLang="zh-CN" sz="1800" dirty="0">
                <a:ea typeface="黑体" panose="02010609060101010101" pitchFamily="49" charset="-122"/>
              </a:rPr>
              <a:t>)</a:t>
            </a:r>
            <a:r>
              <a:rPr lang="en-US" altLang="zh-CN" sz="1800" kern="100" baseline="30000" dirty="0">
                <a:latin typeface="Arial" panose="020B0604020202020204" pitchFamily="34" charset="0"/>
                <a:cs typeface="Times New Roman" panose="02020603050405020304" pitchFamily="18" charset="0"/>
              </a:rPr>
              <a:t>[1] </a:t>
            </a:r>
            <a:r>
              <a:rPr lang="zh-CN" altLang="en-US" sz="1800" dirty="0">
                <a:latin typeface="黑体" panose="02010609060101010101" pitchFamily="49" charset="-122"/>
                <a:ea typeface="黑体" panose="02010609060101010101" pitchFamily="49" charset="-122"/>
              </a:rPr>
              <a:t>，即自旋磁偶极的三个</a:t>
            </a:r>
            <a:endParaRPr lang="zh-CN" altLang="en-US" sz="1800" dirty="0">
              <a:latin typeface="Arial" panose="020B0604020202020204" pitchFamily="34" charset="0"/>
              <a:ea typeface="黑体" panose="02010609060101010101" pitchFamily="49" charset="-122"/>
            </a:endParaRPr>
          </a:p>
        </p:txBody>
      </p:sp>
      <p:sp>
        <p:nvSpPr>
          <p:cNvPr id="12" name="文本框 11">
            <a:extLst>
              <a:ext uri="{FF2B5EF4-FFF2-40B4-BE49-F238E27FC236}">
                <a16:creationId xmlns:a16="http://schemas.microsoft.com/office/drawing/2014/main" id="{FC7FA167-4F5E-21F3-10B9-C7DDB87F3A6D}"/>
              </a:ext>
            </a:extLst>
          </p:cNvPr>
          <p:cNvSpPr txBox="1"/>
          <p:nvPr/>
        </p:nvSpPr>
        <p:spPr>
          <a:xfrm>
            <a:off x="628650" y="6438819"/>
            <a:ext cx="6956755" cy="335156"/>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[1] Jackson, John David. "Classical electrodynamics." (1999): 561-565.</a:t>
            </a:r>
            <a:endParaRPr kumimoji="1"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endParaRPr>
          </a:p>
        </p:txBody>
      </p:sp>
      <p:cxnSp>
        <p:nvCxnSpPr>
          <p:cNvPr id="13" name="直接连接符 12">
            <a:extLst>
              <a:ext uri="{FF2B5EF4-FFF2-40B4-BE49-F238E27FC236}">
                <a16:creationId xmlns:a16="http://schemas.microsoft.com/office/drawing/2014/main" id="{08BB0121-C4E7-19A8-9B6A-E28B0A21D831}"/>
              </a:ext>
            </a:extLst>
          </p:cNvPr>
          <p:cNvCxnSpPr/>
          <p:nvPr/>
        </p:nvCxnSpPr>
        <p:spPr bwMode="auto">
          <a:xfrm>
            <a:off x="628650" y="6427508"/>
            <a:ext cx="7586657" cy="0"/>
          </a:xfrm>
          <a:prstGeom prst="line">
            <a:avLst/>
          </a:prstGeom>
          <a:solidFill>
            <a:schemeClr val="accent1"/>
          </a:solidFill>
          <a:ln w="19050"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灯片编号占位符 6">
            <a:extLst>
              <a:ext uri="{FF2B5EF4-FFF2-40B4-BE49-F238E27FC236}">
                <a16:creationId xmlns:a16="http://schemas.microsoft.com/office/drawing/2014/main" id="{0696626E-74EE-31FA-470A-251293DF6EC1}"/>
              </a:ext>
            </a:extLst>
          </p:cNvPr>
          <p:cNvSpPr>
            <a:spLocks noGrp="1"/>
          </p:cNvSpPr>
          <p:nvPr>
            <p:ph type="sldNum" sz="quarter" idx="10"/>
          </p:nvPr>
        </p:nvSpPr>
        <p:spPr/>
        <p:txBody>
          <a:bodyPr/>
          <a:lstStyle/>
          <a:p>
            <a:fld id="{6555F715-00A2-473B-A4E8-D5771EBCED9A}" type="slidenum">
              <a:rPr lang="zh-CN" altLang="en-US" smtClean="0"/>
              <a:pPr/>
              <a:t>34</a:t>
            </a:fld>
            <a:endParaRPr lang="zh-CN" altLang="en-US" dirty="0"/>
          </a:p>
        </p:txBody>
      </p:sp>
    </p:spTree>
    <p:extLst>
      <p:ext uri="{BB962C8B-B14F-4D97-AF65-F5344CB8AC3E}">
        <p14:creationId xmlns:p14="http://schemas.microsoft.com/office/powerpoint/2010/main" val="19331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A49F3-591D-57B1-5390-8DCF6F12462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5CEC882-2ED0-B05A-3803-E9DB055F2A7B}"/>
                  </a:ext>
                </a:extLst>
              </p:cNvPr>
              <p:cNvSpPr txBox="1"/>
              <p:nvPr/>
            </p:nvSpPr>
            <p:spPr>
              <a:xfrm>
                <a:off x="0" y="766445"/>
                <a:ext cx="9144000" cy="2116028"/>
              </a:xfrm>
              <a:prstGeom prst="rect">
                <a:avLst/>
              </a:prstGeom>
              <a:noFill/>
            </p:spPr>
            <p:txBody>
              <a:bodyPr wrap="square" rtlCol="0">
                <a:spAutoFit/>
              </a:bodyPr>
              <a:lstStyle/>
              <a:p>
                <a:pPr>
                  <a:lnSpc>
                    <a:spcPct val="150000"/>
                  </a:lnSpc>
                </a:pPr>
                <a:r>
                  <a:rPr lang="zh-CN" altLang="en-US" sz="1800" dirty="0">
                    <a:latin typeface="黑体" panose="02010609060101010101" pitchFamily="49" charset="-122"/>
                    <a:ea typeface="黑体" panose="02010609060101010101" pitchFamily="49" charset="-122"/>
                  </a:rPr>
                  <a:t>空间分量和一个时间分量。</a:t>
                </a:r>
                <a:r>
                  <a:rPr lang="en-US" altLang="zh-CN" sz="1800" dirty="0">
                    <a:latin typeface="+mn-lt"/>
                    <a:ea typeface="黑体" panose="02010609060101010101" pitchFamily="49" charset="-122"/>
                  </a:rPr>
                  <a:t>Jackson</a:t>
                </a:r>
                <a:r>
                  <a:rPr lang="zh-CN" altLang="en-US" sz="1800" dirty="0">
                    <a:latin typeface="黑体" panose="02010609060101010101" pitchFamily="49" charset="-122"/>
                    <a:ea typeface="黑体" panose="02010609060101010101" pitchFamily="49" charset="-122"/>
                  </a:rPr>
                  <a:t>建议用</a:t>
                </a:r>
                <a14:m>
                  <m:oMath xmlns:m="http://schemas.openxmlformats.org/officeDocument/2006/math">
                    <m:r>
                      <m:rPr>
                        <m:nor/>
                      </m:rPr>
                      <a:rPr lang="zh-CN" altLang="en-US" sz="1800" dirty="0">
                        <a:latin typeface="黑体" panose="02010609060101010101" pitchFamily="49" charset="-122"/>
                        <a:ea typeface="黑体" panose="02010609060101010101" pitchFamily="49" charset="-122"/>
                      </a:rPr>
                      <m:t>静止系自旋角动量时间分量为零导出</m:t>
                    </m:r>
                    <m:sSub>
                      <m:sSubPr>
                        <m:ctrlPr>
                          <a:rPr lang="en-US" altLang="zh-CN" sz="1800" i="1">
                            <a:latin typeface="Cambria Math" panose="02040503050406030204" pitchFamily="18" charset="0"/>
                            <a:ea typeface="黑体" panose="02010609060101010101" pitchFamily="49" charset="-122"/>
                          </a:rPr>
                        </m:ctrlPr>
                      </m:sSubPr>
                      <m:e>
                        <m:r>
                          <a:rPr lang="en-US" altLang="zh-CN" sz="1800" i="1">
                            <a:latin typeface="Cambria Math" panose="02040503050406030204" pitchFamily="18" charset="0"/>
                            <a:ea typeface="黑体" panose="02010609060101010101" pitchFamily="49" charset="-122"/>
                          </a:rPr>
                          <m:t>𝑈</m:t>
                        </m:r>
                      </m:e>
                      <m:sub>
                        <m:r>
                          <a:rPr lang="el-GR" altLang="zh-CN" sz="1800" i="1">
                            <a:latin typeface="Cambria Math" panose="02040503050406030204" pitchFamily="18" charset="0"/>
                            <a:ea typeface="黑体" panose="02010609060101010101" pitchFamily="49" charset="-122"/>
                          </a:rPr>
                          <m:t>𝛼</m:t>
                        </m:r>
                      </m:sub>
                    </m:sSub>
                    <m:sSup>
                      <m:sSupPr>
                        <m:ctrlPr>
                          <a:rPr lang="en-US" altLang="zh-CN" sz="1800" i="1">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𝑆</m:t>
                        </m:r>
                      </m:e>
                      <m:sup>
                        <m:r>
                          <a:rPr lang="el-GR" altLang="zh-CN" sz="1800" i="1">
                            <a:latin typeface="Cambria Math" panose="02040503050406030204" pitchFamily="18" charset="0"/>
                            <a:ea typeface="黑体" panose="02010609060101010101" pitchFamily="49" charset="-122"/>
                          </a:rPr>
                          <m:t>𝛼</m:t>
                        </m:r>
                      </m:sup>
                    </m:sSup>
                    <m:r>
                      <a:rPr lang="en-US" altLang="zh-CN" sz="1800" i="1">
                        <a:latin typeface="Cambria Math" panose="02040503050406030204" pitchFamily="18" charset="0"/>
                        <a:ea typeface="黑体" panose="02010609060101010101" pitchFamily="49" charset="-122"/>
                      </a:rPr>
                      <m:t>=0</m:t>
                    </m:r>
                  </m:oMath>
                </a14:m>
                <a:endParaRPr lang="en-US" altLang="zh-CN" sz="1800" dirty="0">
                  <a:latin typeface="黑体" panose="02010609060101010101" pitchFamily="49" charset="-122"/>
                  <a:ea typeface="黑体" panose="02010609060101010101" pitchFamily="49" charset="-122"/>
                </a:endParaRPr>
              </a:p>
              <a:p>
                <a:pPr>
                  <a:lnSpc>
                    <a:spcPct val="150000"/>
                  </a:lnSpc>
                </a:pPr>
                <a:r>
                  <a:rPr lang="zh-CN" altLang="en-US" sz="1800" dirty="0">
                    <a:latin typeface="黑体" panose="02010609060101010101" pitchFamily="49" charset="-122"/>
                    <a:ea typeface="黑体" panose="02010609060101010101" pitchFamily="49" charset="-122"/>
                  </a:rPr>
                  <a:t>的结论。我们继承这一思路，但注意到：</a:t>
                </a:r>
                <a:r>
                  <a:rPr lang="en-US" altLang="zh-CN" sz="1800" dirty="0">
                    <a:latin typeface="+mn-lt"/>
                    <a:ea typeface="黑体" panose="02010609060101010101" pitchFamily="49" charset="-122"/>
                  </a:rPr>
                  <a:t>Dirac</a:t>
                </a:r>
                <a:r>
                  <a:rPr lang="zh-CN" altLang="en-US" sz="1800" dirty="0">
                    <a:latin typeface="黑体" panose="02010609060101010101" pitchFamily="49" charset="-122"/>
                    <a:ea typeface="黑体" panose="02010609060101010101" pitchFamily="49" charset="-122"/>
                  </a:rPr>
                  <a:t>方程</a:t>
                </a:r>
                <a:r>
                  <a:rPr lang="en-US" altLang="zh-CN" sz="1800" dirty="0">
                    <a:latin typeface="+mn-lt"/>
                    <a:ea typeface="黑体" panose="02010609060101010101" pitchFamily="49" charset="-122"/>
                  </a:rPr>
                  <a:t>F-W</a:t>
                </a:r>
                <a:r>
                  <a:rPr lang="zh-CN" altLang="en-US" sz="1800" dirty="0">
                    <a:latin typeface="黑体" panose="02010609060101010101" pitchFamily="49" charset="-122"/>
                    <a:ea typeface="黑体" panose="02010609060101010101" pitchFamily="49" charset="-122"/>
                  </a:rPr>
                  <a:t>变换结果表明自旋角动量大小及其</a:t>
                </a:r>
                <a:r>
                  <a:rPr lang="en-US" altLang="zh-CN" sz="1800" dirty="0">
                    <a:latin typeface="+mn-lt"/>
                    <a:ea typeface="黑体" panose="02010609060101010101" pitchFamily="49" charset="-122"/>
                  </a:rPr>
                  <a:t>z</a:t>
                </a:r>
                <a:r>
                  <a:rPr lang="zh-CN" altLang="en-US" sz="1800" dirty="0">
                    <a:latin typeface="黑体" panose="02010609060101010101" pitchFamily="49" charset="-122"/>
                    <a:ea typeface="黑体" panose="02010609060101010101" pitchFamily="49" charset="-122"/>
                  </a:rPr>
                  <a:t>分量大小是相对论标量，同时角动量确是三维矢量。应当考虑参考系变换中</a:t>
                </a:r>
                <a:r>
                  <a:rPr lang="zh-CN" altLang="en-US" sz="1800" b="1" dirty="0">
                    <a:solidFill>
                      <a:srgbClr val="0C0CCE"/>
                    </a:solidFill>
                    <a:latin typeface="黑体" panose="02010609060101010101" pitchFamily="49" charset="-122"/>
                    <a:ea typeface="黑体" panose="02010609060101010101" pitchFamily="49" charset="-122"/>
                  </a:rPr>
                  <a:t>方向</a:t>
                </a:r>
                <a:r>
                  <a:rPr lang="zh-CN" altLang="en-US" sz="1800" dirty="0">
                    <a:latin typeface="黑体" panose="02010609060101010101" pitchFamily="49" charset="-122"/>
                    <a:ea typeface="黑体" panose="02010609060101010101" pitchFamily="49" charset="-122"/>
                  </a:rPr>
                  <a:t>的变化，即自旋角动量方向按“老中新”坐标轴方向变换，但变换前后自旋角动量大小不变。据此构造新的参考系变换规则</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拟向变换</a:t>
                </a:r>
                <a:r>
                  <a:rPr lang="en-US" altLang="zh-CN" sz="1800" dirty="0">
                    <a:latin typeface="+mn-lt"/>
                    <a:ea typeface="黑体" panose="02010609060101010101" pitchFamily="49" charset="-122"/>
                  </a:rPr>
                  <a:t>(Imitative transformation)</a:t>
                </a:r>
                <a:r>
                  <a:rPr lang="zh-CN" altLang="en-US" sz="1800" dirty="0">
                    <a:latin typeface="黑体" panose="02010609060101010101" pitchFamily="49" charset="-122"/>
                    <a:ea typeface="黑体" panose="02010609060101010101" pitchFamily="49" charset="-122"/>
                  </a:rPr>
                  <a:t>，满足如下条件：</a:t>
                </a:r>
                <a:endParaRPr lang="en-US" altLang="zh-CN" sz="1800" dirty="0">
                  <a:latin typeface="黑体" panose="02010609060101010101" pitchFamily="49" charset="-122"/>
                  <a:ea typeface="黑体" panose="02010609060101010101" pitchFamily="49" charset="-122"/>
                </a:endParaRPr>
              </a:p>
            </p:txBody>
          </p:sp>
        </mc:Choice>
        <mc:Fallback>
          <p:sp>
            <p:nvSpPr>
              <p:cNvPr id="3" name="文本框 2">
                <a:extLst>
                  <a:ext uri="{FF2B5EF4-FFF2-40B4-BE49-F238E27FC236}">
                    <a16:creationId xmlns:a16="http://schemas.microsoft.com/office/drawing/2014/main" id="{E5CEC882-2ED0-B05A-3803-E9DB055F2A7B}"/>
                  </a:ext>
                </a:extLst>
              </p:cNvPr>
              <p:cNvSpPr txBox="1">
                <a:spLocks noRot="1" noChangeAspect="1" noMove="1" noResize="1" noEditPoints="1" noAdjustHandles="1" noChangeArrowheads="1" noChangeShapeType="1" noTextEdit="1"/>
              </p:cNvSpPr>
              <p:nvPr/>
            </p:nvSpPr>
            <p:spPr>
              <a:xfrm>
                <a:off x="0" y="766445"/>
                <a:ext cx="9144000" cy="2116028"/>
              </a:xfrm>
              <a:prstGeom prst="rect">
                <a:avLst/>
              </a:prstGeom>
              <a:blipFill>
                <a:blip r:embed="rId3"/>
                <a:stretch>
                  <a:fillRect l="-533" b="-403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4F7138C-9FC0-6AC9-C439-A36DE79A3C39}"/>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
        <p:nvSpPr>
          <p:cNvPr id="6" name="灯片编号占位符 5">
            <a:extLst>
              <a:ext uri="{FF2B5EF4-FFF2-40B4-BE49-F238E27FC236}">
                <a16:creationId xmlns:a16="http://schemas.microsoft.com/office/drawing/2014/main" id="{FC941F99-7013-A07D-83A8-BBB2DE081099}"/>
              </a:ext>
            </a:extLst>
          </p:cNvPr>
          <p:cNvSpPr>
            <a:spLocks noGrp="1"/>
          </p:cNvSpPr>
          <p:nvPr>
            <p:ph type="sldNum" sz="quarter" idx="10"/>
          </p:nvPr>
        </p:nvSpPr>
        <p:spPr/>
        <p:txBody>
          <a:bodyPr/>
          <a:lstStyle/>
          <a:p>
            <a:fld id="{6555F715-00A2-473B-A4E8-D5771EBCED9A}" type="slidenum">
              <a:rPr lang="zh-CN" altLang="en-US" smtClean="0"/>
              <a:pPr/>
              <a:t>35</a:t>
            </a:fld>
            <a:endParaRPr lang="zh-CN" altLang="en-US" dirty="0"/>
          </a:p>
        </p:txBody>
      </p:sp>
      <p:grpSp>
        <p:nvGrpSpPr>
          <p:cNvPr id="241" name="组合 240">
            <a:extLst>
              <a:ext uri="{FF2B5EF4-FFF2-40B4-BE49-F238E27FC236}">
                <a16:creationId xmlns:a16="http://schemas.microsoft.com/office/drawing/2014/main" id="{9E7721DC-851B-4C1F-D4E7-DC1B18A90109}"/>
              </a:ext>
            </a:extLst>
          </p:cNvPr>
          <p:cNvGrpSpPr/>
          <p:nvPr/>
        </p:nvGrpSpPr>
        <p:grpSpPr>
          <a:xfrm>
            <a:off x="807662" y="2884682"/>
            <a:ext cx="2939195" cy="3940781"/>
            <a:chOff x="620315" y="1982347"/>
            <a:chExt cx="2939195" cy="3940781"/>
          </a:xfrm>
        </p:grpSpPr>
        <p:cxnSp>
          <p:nvCxnSpPr>
            <p:cNvPr id="242" name="直接连接符 241">
              <a:extLst>
                <a:ext uri="{FF2B5EF4-FFF2-40B4-BE49-F238E27FC236}">
                  <a16:creationId xmlns:a16="http://schemas.microsoft.com/office/drawing/2014/main" id="{3728A382-42B0-1CCD-58F0-451706AA6D8A}"/>
                </a:ext>
              </a:extLst>
            </p:cNvPr>
            <p:cNvCxnSpPr>
              <a:cxnSpLocks/>
            </p:cNvCxnSpPr>
            <p:nvPr/>
          </p:nvCxnSpPr>
          <p:spPr bwMode="auto">
            <a:xfrm>
              <a:off x="949897" y="343407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直接连接符 242">
              <a:extLst>
                <a:ext uri="{FF2B5EF4-FFF2-40B4-BE49-F238E27FC236}">
                  <a16:creationId xmlns:a16="http://schemas.microsoft.com/office/drawing/2014/main" id="{30F3F8C2-B82D-02B3-2B78-75DF0B2925AD}"/>
                </a:ext>
              </a:extLst>
            </p:cNvPr>
            <p:cNvCxnSpPr>
              <a:cxnSpLocks/>
            </p:cNvCxnSpPr>
            <p:nvPr/>
          </p:nvCxnSpPr>
          <p:spPr bwMode="auto">
            <a:xfrm>
              <a:off x="949897" y="3668376"/>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直接连接符 243">
              <a:extLst>
                <a:ext uri="{FF2B5EF4-FFF2-40B4-BE49-F238E27FC236}">
                  <a16:creationId xmlns:a16="http://schemas.microsoft.com/office/drawing/2014/main" id="{4E7A54F4-F7A6-4871-6741-305F7E602FDC}"/>
                </a:ext>
              </a:extLst>
            </p:cNvPr>
            <p:cNvCxnSpPr>
              <a:cxnSpLocks/>
            </p:cNvCxnSpPr>
            <p:nvPr/>
          </p:nvCxnSpPr>
          <p:spPr bwMode="auto">
            <a:xfrm>
              <a:off x="949897" y="3902680"/>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直接连接符 244">
              <a:extLst>
                <a:ext uri="{FF2B5EF4-FFF2-40B4-BE49-F238E27FC236}">
                  <a16:creationId xmlns:a16="http://schemas.microsoft.com/office/drawing/2014/main" id="{23003B71-C51D-F822-7C26-EAAEA1625D15}"/>
                </a:ext>
              </a:extLst>
            </p:cNvPr>
            <p:cNvCxnSpPr>
              <a:cxnSpLocks/>
            </p:cNvCxnSpPr>
            <p:nvPr/>
          </p:nvCxnSpPr>
          <p:spPr bwMode="auto">
            <a:xfrm>
              <a:off x="949897" y="4136984"/>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直接连接符 245">
              <a:extLst>
                <a:ext uri="{FF2B5EF4-FFF2-40B4-BE49-F238E27FC236}">
                  <a16:creationId xmlns:a16="http://schemas.microsoft.com/office/drawing/2014/main" id="{31B06DF2-0222-B7AF-EB13-3052D86C5700}"/>
                </a:ext>
              </a:extLst>
            </p:cNvPr>
            <p:cNvCxnSpPr>
              <a:cxnSpLocks/>
            </p:cNvCxnSpPr>
            <p:nvPr/>
          </p:nvCxnSpPr>
          <p:spPr bwMode="auto">
            <a:xfrm>
              <a:off x="949897" y="4371288"/>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直接连接符 246">
              <a:extLst>
                <a:ext uri="{FF2B5EF4-FFF2-40B4-BE49-F238E27FC236}">
                  <a16:creationId xmlns:a16="http://schemas.microsoft.com/office/drawing/2014/main" id="{C74758CB-D4F4-2212-56FC-B6BB732E5CA0}"/>
                </a:ext>
              </a:extLst>
            </p:cNvPr>
            <p:cNvCxnSpPr>
              <a:cxnSpLocks/>
            </p:cNvCxnSpPr>
            <p:nvPr/>
          </p:nvCxnSpPr>
          <p:spPr bwMode="auto">
            <a:xfrm>
              <a:off x="949897" y="460559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直接连接符 247">
              <a:extLst>
                <a:ext uri="{FF2B5EF4-FFF2-40B4-BE49-F238E27FC236}">
                  <a16:creationId xmlns:a16="http://schemas.microsoft.com/office/drawing/2014/main" id="{F537F7B3-6F5C-2055-15CF-C642672A12DA}"/>
                </a:ext>
              </a:extLst>
            </p:cNvPr>
            <p:cNvCxnSpPr>
              <a:cxnSpLocks/>
            </p:cNvCxnSpPr>
            <p:nvPr/>
          </p:nvCxnSpPr>
          <p:spPr bwMode="auto">
            <a:xfrm>
              <a:off x="949897" y="4839896"/>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直接连接符 248">
              <a:extLst>
                <a:ext uri="{FF2B5EF4-FFF2-40B4-BE49-F238E27FC236}">
                  <a16:creationId xmlns:a16="http://schemas.microsoft.com/office/drawing/2014/main" id="{29BD8C36-2D10-41F3-FFDF-B7FAFF01CC97}"/>
                </a:ext>
              </a:extLst>
            </p:cNvPr>
            <p:cNvCxnSpPr>
              <a:cxnSpLocks/>
            </p:cNvCxnSpPr>
            <p:nvPr/>
          </p:nvCxnSpPr>
          <p:spPr bwMode="auto">
            <a:xfrm>
              <a:off x="949897" y="507420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直接连接符 249">
              <a:extLst>
                <a:ext uri="{FF2B5EF4-FFF2-40B4-BE49-F238E27FC236}">
                  <a16:creationId xmlns:a16="http://schemas.microsoft.com/office/drawing/2014/main" id="{0F197C73-94EB-AF19-E1C6-7A43D948B7BE}"/>
                </a:ext>
              </a:extLst>
            </p:cNvPr>
            <p:cNvCxnSpPr>
              <a:cxnSpLocks/>
            </p:cNvCxnSpPr>
            <p:nvPr/>
          </p:nvCxnSpPr>
          <p:spPr bwMode="auto">
            <a:xfrm>
              <a:off x="1221366"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直接连接符 250">
              <a:extLst>
                <a:ext uri="{FF2B5EF4-FFF2-40B4-BE49-F238E27FC236}">
                  <a16:creationId xmlns:a16="http://schemas.microsoft.com/office/drawing/2014/main" id="{34D649F1-E710-61B8-ADE3-2717CEE89C4A}"/>
                </a:ext>
              </a:extLst>
            </p:cNvPr>
            <p:cNvCxnSpPr>
              <a:cxnSpLocks/>
            </p:cNvCxnSpPr>
            <p:nvPr/>
          </p:nvCxnSpPr>
          <p:spPr bwMode="auto">
            <a:xfrm>
              <a:off x="1485173"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直接连接符 251">
              <a:extLst>
                <a:ext uri="{FF2B5EF4-FFF2-40B4-BE49-F238E27FC236}">
                  <a16:creationId xmlns:a16="http://schemas.microsoft.com/office/drawing/2014/main" id="{5E6E1D0D-570A-3456-8EF8-5E54214C565B}"/>
                </a:ext>
              </a:extLst>
            </p:cNvPr>
            <p:cNvCxnSpPr>
              <a:cxnSpLocks/>
            </p:cNvCxnSpPr>
            <p:nvPr/>
          </p:nvCxnSpPr>
          <p:spPr bwMode="auto">
            <a:xfrm>
              <a:off x="1748981"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3" name="直接连接符 252">
              <a:extLst>
                <a:ext uri="{FF2B5EF4-FFF2-40B4-BE49-F238E27FC236}">
                  <a16:creationId xmlns:a16="http://schemas.microsoft.com/office/drawing/2014/main" id="{E7DE7B91-B853-9806-1EBA-47929B3189B1}"/>
                </a:ext>
              </a:extLst>
            </p:cNvPr>
            <p:cNvCxnSpPr>
              <a:cxnSpLocks/>
            </p:cNvCxnSpPr>
            <p:nvPr/>
          </p:nvCxnSpPr>
          <p:spPr bwMode="auto">
            <a:xfrm>
              <a:off x="2012788"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连接符 253">
              <a:extLst>
                <a:ext uri="{FF2B5EF4-FFF2-40B4-BE49-F238E27FC236}">
                  <a16:creationId xmlns:a16="http://schemas.microsoft.com/office/drawing/2014/main" id="{3590EF15-9E9D-20AE-F013-98D17734CFD9}"/>
                </a:ext>
              </a:extLst>
            </p:cNvPr>
            <p:cNvCxnSpPr>
              <a:cxnSpLocks/>
            </p:cNvCxnSpPr>
            <p:nvPr/>
          </p:nvCxnSpPr>
          <p:spPr bwMode="auto">
            <a:xfrm>
              <a:off x="2276596"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直接连接符 254">
              <a:extLst>
                <a:ext uri="{FF2B5EF4-FFF2-40B4-BE49-F238E27FC236}">
                  <a16:creationId xmlns:a16="http://schemas.microsoft.com/office/drawing/2014/main" id="{37D78216-E9D9-C4B9-9FE8-6E40D8706F44}"/>
                </a:ext>
              </a:extLst>
            </p:cNvPr>
            <p:cNvCxnSpPr>
              <a:cxnSpLocks/>
            </p:cNvCxnSpPr>
            <p:nvPr/>
          </p:nvCxnSpPr>
          <p:spPr bwMode="auto">
            <a:xfrm>
              <a:off x="2540403"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连接符 255">
              <a:extLst>
                <a:ext uri="{FF2B5EF4-FFF2-40B4-BE49-F238E27FC236}">
                  <a16:creationId xmlns:a16="http://schemas.microsoft.com/office/drawing/2014/main" id="{0503DCEE-58E3-2F82-5FCA-A72252C8FCEB}"/>
                </a:ext>
              </a:extLst>
            </p:cNvPr>
            <p:cNvCxnSpPr>
              <a:cxnSpLocks/>
            </p:cNvCxnSpPr>
            <p:nvPr/>
          </p:nvCxnSpPr>
          <p:spPr bwMode="auto">
            <a:xfrm>
              <a:off x="2804211"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直接连接符 256">
              <a:extLst>
                <a:ext uri="{FF2B5EF4-FFF2-40B4-BE49-F238E27FC236}">
                  <a16:creationId xmlns:a16="http://schemas.microsoft.com/office/drawing/2014/main" id="{11B0A54E-98C9-2150-F0C3-FA4D6454A0D8}"/>
                </a:ext>
              </a:extLst>
            </p:cNvPr>
            <p:cNvCxnSpPr>
              <a:cxnSpLocks/>
            </p:cNvCxnSpPr>
            <p:nvPr/>
          </p:nvCxnSpPr>
          <p:spPr bwMode="auto">
            <a:xfrm>
              <a:off x="3331824"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直接连接符 257">
              <a:extLst>
                <a:ext uri="{FF2B5EF4-FFF2-40B4-BE49-F238E27FC236}">
                  <a16:creationId xmlns:a16="http://schemas.microsoft.com/office/drawing/2014/main" id="{E941A827-430E-818A-7576-DA060CA5AAE7}"/>
                </a:ext>
              </a:extLst>
            </p:cNvPr>
            <p:cNvCxnSpPr>
              <a:cxnSpLocks/>
            </p:cNvCxnSpPr>
            <p:nvPr/>
          </p:nvCxnSpPr>
          <p:spPr bwMode="auto">
            <a:xfrm>
              <a:off x="3068018"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59" name="文本框 258">
                  <a:extLst>
                    <a:ext uri="{FF2B5EF4-FFF2-40B4-BE49-F238E27FC236}">
                      <a16:creationId xmlns:a16="http://schemas.microsoft.com/office/drawing/2014/main" id="{76904AD5-C7A0-9DD8-73AA-6E16A3C1CF91}"/>
                    </a:ext>
                  </a:extLst>
                </p:cNvPr>
                <p:cNvSpPr txBox="1"/>
                <p:nvPr/>
              </p:nvSpPr>
              <p:spPr>
                <a:xfrm>
                  <a:off x="667119" y="3308847"/>
                  <a:ext cx="18114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y</m:t>
                        </m:r>
                      </m:oMath>
                    </m:oMathPara>
                  </a14:m>
                  <a:endParaRPr lang="zh-CN" altLang="en-US" sz="1800" dirty="0">
                    <a:solidFill>
                      <a:schemeClr val="tx1">
                        <a:alpha val="30000"/>
                      </a:schemeClr>
                    </a:solidFill>
                    <a:latin typeface="Arial" panose="020B0604020202020204" pitchFamily="34" charset="0"/>
                    <a:ea typeface="黑体" panose="02010609060101010101" pitchFamily="49" charset="-122"/>
                  </a:endParaRPr>
                </a:p>
              </p:txBody>
            </p:sp>
          </mc:Choice>
          <mc:Fallback>
            <p:sp>
              <p:nvSpPr>
                <p:cNvPr id="259" name="文本框 258">
                  <a:extLst>
                    <a:ext uri="{FF2B5EF4-FFF2-40B4-BE49-F238E27FC236}">
                      <a16:creationId xmlns:a16="http://schemas.microsoft.com/office/drawing/2014/main" id="{76904AD5-C7A0-9DD8-73AA-6E16A3C1CF91}"/>
                    </a:ext>
                  </a:extLst>
                </p:cNvPr>
                <p:cNvSpPr txBox="1">
                  <a:spLocks noRot="1" noChangeAspect="1" noMove="1" noResize="1" noEditPoints="1" noAdjustHandles="1" noChangeArrowheads="1" noChangeShapeType="1" noTextEdit="1"/>
                </p:cNvSpPr>
                <p:nvPr/>
              </p:nvSpPr>
              <p:spPr>
                <a:xfrm>
                  <a:off x="667119" y="3308847"/>
                  <a:ext cx="181140" cy="128240"/>
                </a:xfrm>
                <a:prstGeom prst="rect">
                  <a:avLst/>
                </a:prstGeom>
                <a:blipFill>
                  <a:blip r:embed="rId4"/>
                  <a:stretch>
                    <a:fillRect l="-30000" t="-47619" r="-26667" b="-809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0" name="文本框 259">
                  <a:extLst>
                    <a:ext uri="{FF2B5EF4-FFF2-40B4-BE49-F238E27FC236}">
                      <a16:creationId xmlns:a16="http://schemas.microsoft.com/office/drawing/2014/main" id="{27A0EF62-9A2E-96D1-1EFE-1E06A8568E1C}"/>
                    </a:ext>
                  </a:extLst>
                </p:cNvPr>
                <p:cNvSpPr txBox="1"/>
                <p:nvPr/>
              </p:nvSpPr>
              <p:spPr>
                <a:xfrm>
                  <a:off x="3243658" y="5426749"/>
                  <a:ext cx="17633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x</m:t>
                        </m:r>
                      </m:oMath>
                    </m:oMathPara>
                  </a14:m>
                  <a:endParaRPr lang="zh-CN" altLang="en-US" sz="1800" dirty="0">
                    <a:latin typeface="Arial" panose="020B0604020202020204" pitchFamily="34" charset="0"/>
                    <a:ea typeface="黑体" panose="02010609060101010101" pitchFamily="49" charset="-122"/>
                  </a:endParaRPr>
                </a:p>
              </p:txBody>
            </p:sp>
          </mc:Choice>
          <mc:Fallback>
            <p:sp>
              <p:nvSpPr>
                <p:cNvPr id="260" name="文本框 259">
                  <a:extLst>
                    <a:ext uri="{FF2B5EF4-FFF2-40B4-BE49-F238E27FC236}">
                      <a16:creationId xmlns:a16="http://schemas.microsoft.com/office/drawing/2014/main" id="{27A0EF62-9A2E-96D1-1EFE-1E06A8568E1C}"/>
                    </a:ext>
                  </a:extLst>
                </p:cNvPr>
                <p:cNvSpPr txBox="1">
                  <a:spLocks noRot="1" noChangeAspect="1" noMove="1" noResize="1" noEditPoints="1" noAdjustHandles="1" noChangeArrowheads="1" noChangeShapeType="1" noTextEdit="1"/>
                </p:cNvSpPr>
                <p:nvPr/>
              </p:nvSpPr>
              <p:spPr>
                <a:xfrm>
                  <a:off x="3243658" y="5426749"/>
                  <a:ext cx="176330" cy="128240"/>
                </a:xfrm>
                <a:prstGeom prst="rect">
                  <a:avLst/>
                </a:prstGeom>
                <a:blipFill>
                  <a:blip r:embed="rId5"/>
                  <a:stretch>
                    <a:fillRect l="-17241" t="-38095" r="-13793" b="-238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1" name="文本框 260">
                  <a:extLst>
                    <a:ext uri="{FF2B5EF4-FFF2-40B4-BE49-F238E27FC236}">
                      <a16:creationId xmlns:a16="http://schemas.microsoft.com/office/drawing/2014/main" id="{2343A389-B971-9412-A0C6-2343813FF88E}"/>
                    </a:ext>
                  </a:extLst>
                </p:cNvPr>
                <p:cNvSpPr txBox="1"/>
                <p:nvPr/>
              </p:nvSpPr>
              <p:spPr>
                <a:xfrm>
                  <a:off x="1287229" y="3499585"/>
                  <a:ext cx="24045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y</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261" name="文本框 260">
                  <a:extLst>
                    <a:ext uri="{FF2B5EF4-FFF2-40B4-BE49-F238E27FC236}">
                      <a16:creationId xmlns:a16="http://schemas.microsoft.com/office/drawing/2014/main" id="{2343A389-B971-9412-A0C6-2343813FF88E}"/>
                    </a:ext>
                  </a:extLst>
                </p:cNvPr>
                <p:cNvSpPr txBox="1">
                  <a:spLocks noRot="1" noChangeAspect="1" noMove="1" noResize="1" noEditPoints="1" noAdjustHandles="1" noChangeArrowheads="1" noChangeShapeType="1" noTextEdit="1"/>
                </p:cNvSpPr>
                <p:nvPr/>
              </p:nvSpPr>
              <p:spPr>
                <a:xfrm>
                  <a:off x="1287229" y="3499585"/>
                  <a:ext cx="240450" cy="128240"/>
                </a:xfrm>
                <a:prstGeom prst="rect">
                  <a:avLst/>
                </a:prstGeom>
                <a:blipFill>
                  <a:blip r:embed="rId6"/>
                  <a:stretch>
                    <a:fillRect l="-23077" t="-100000" r="-25641" b="-809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2" name="文本框 261">
                  <a:extLst>
                    <a:ext uri="{FF2B5EF4-FFF2-40B4-BE49-F238E27FC236}">
                      <a16:creationId xmlns:a16="http://schemas.microsoft.com/office/drawing/2014/main" id="{BD90664E-9A6D-6458-39BD-C14E0CC0AD38}"/>
                    </a:ext>
                  </a:extLst>
                </p:cNvPr>
                <p:cNvSpPr txBox="1"/>
                <p:nvPr/>
              </p:nvSpPr>
              <p:spPr>
                <a:xfrm>
                  <a:off x="2905633" y="5420013"/>
                  <a:ext cx="235641"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x</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262" name="文本框 261">
                  <a:extLst>
                    <a:ext uri="{FF2B5EF4-FFF2-40B4-BE49-F238E27FC236}">
                      <a16:creationId xmlns:a16="http://schemas.microsoft.com/office/drawing/2014/main" id="{BD90664E-9A6D-6458-39BD-C14E0CC0AD38}"/>
                    </a:ext>
                  </a:extLst>
                </p:cNvPr>
                <p:cNvSpPr txBox="1">
                  <a:spLocks noRot="1" noChangeAspect="1" noMove="1" noResize="1" noEditPoints="1" noAdjustHandles="1" noChangeArrowheads="1" noChangeShapeType="1" noTextEdit="1"/>
                </p:cNvSpPr>
                <p:nvPr/>
              </p:nvSpPr>
              <p:spPr>
                <a:xfrm>
                  <a:off x="2905633" y="5420013"/>
                  <a:ext cx="235641" cy="128240"/>
                </a:xfrm>
                <a:prstGeom prst="rect">
                  <a:avLst/>
                </a:prstGeom>
                <a:blipFill>
                  <a:blip r:embed="rId7"/>
                  <a:stretch>
                    <a:fillRect l="-25641" t="-100000" r="-23077" b="-47619"/>
                  </a:stretch>
                </a:blipFill>
              </p:spPr>
              <p:txBody>
                <a:bodyPr/>
                <a:lstStyle/>
                <a:p>
                  <a:r>
                    <a:rPr lang="zh-CN" altLang="en-US">
                      <a:noFill/>
                    </a:rPr>
                    <a:t> </a:t>
                  </a:r>
                </a:p>
              </p:txBody>
            </p:sp>
          </mc:Fallback>
        </mc:AlternateContent>
        <p:sp>
          <p:nvSpPr>
            <p:cNvPr id="263" name="任意多边形: 形状 262">
              <a:extLst>
                <a:ext uri="{FF2B5EF4-FFF2-40B4-BE49-F238E27FC236}">
                  <a16:creationId xmlns:a16="http://schemas.microsoft.com/office/drawing/2014/main" id="{6B3E4CDC-511D-4673-B15F-E06FF9BBA783}"/>
                </a:ext>
              </a:extLst>
            </p:cNvPr>
            <p:cNvSpPr/>
            <p:nvPr/>
          </p:nvSpPr>
          <p:spPr>
            <a:xfrm>
              <a:off x="1299195" y="2841046"/>
              <a:ext cx="319565" cy="159750"/>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4" name="文本框 263">
                  <a:extLst>
                    <a:ext uri="{FF2B5EF4-FFF2-40B4-BE49-F238E27FC236}">
                      <a16:creationId xmlns:a16="http://schemas.microsoft.com/office/drawing/2014/main" id="{CE58A2C5-5B53-1134-5FF9-C87DE610B2CE}"/>
                    </a:ext>
                  </a:extLst>
                </p:cNvPr>
                <p:cNvSpPr txBox="1"/>
                <p:nvPr/>
              </p:nvSpPr>
              <p:spPr>
                <a:xfrm>
                  <a:off x="1085257" y="2909696"/>
                  <a:ext cx="214802"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solidFill>
                            <a:latin typeface="Cambria Math" panose="02040503050406030204" pitchFamily="18" charset="0"/>
                            <a:ea typeface="黑体" panose="02010609060101010101" pitchFamily="49" charset="-122"/>
                          </a:rPr>
                          <m:t>O</m:t>
                        </m:r>
                      </m:oMath>
                    </m:oMathPara>
                  </a14:m>
                  <a:endParaRPr lang="zh-CN" altLang="en-US" sz="1800" dirty="0">
                    <a:solidFill>
                      <a:schemeClr val="tx1"/>
                    </a:solidFill>
                    <a:latin typeface="Arial" panose="020B0604020202020204" pitchFamily="34" charset="0"/>
                    <a:ea typeface="黑体" panose="02010609060101010101" pitchFamily="49" charset="-122"/>
                  </a:endParaRPr>
                </a:p>
              </p:txBody>
            </p:sp>
          </mc:Choice>
          <mc:Fallback>
            <p:sp>
              <p:nvSpPr>
                <p:cNvPr id="264" name="文本框 263">
                  <a:extLst>
                    <a:ext uri="{FF2B5EF4-FFF2-40B4-BE49-F238E27FC236}">
                      <a16:creationId xmlns:a16="http://schemas.microsoft.com/office/drawing/2014/main" id="{CE58A2C5-5B53-1134-5FF9-C87DE610B2CE}"/>
                    </a:ext>
                  </a:extLst>
                </p:cNvPr>
                <p:cNvSpPr txBox="1">
                  <a:spLocks noRot="1" noChangeAspect="1" noMove="1" noResize="1" noEditPoints="1" noAdjustHandles="1" noChangeArrowheads="1" noChangeShapeType="1" noTextEdit="1"/>
                </p:cNvSpPr>
                <p:nvPr/>
              </p:nvSpPr>
              <p:spPr>
                <a:xfrm>
                  <a:off x="1085257" y="2909696"/>
                  <a:ext cx="214802" cy="128240"/>
                </a:xfrm>
                <a:prstGeom prst="rect">
                  <a:avLst/>
                </a:prstGeom>
                <a:blipFill>
                  <a:blip r:embed="rId8"/>
                  <a:stretch>
                    <a:fillRect l="-25714" t="-80952" r="-22857" b="-42857"/>
                  </a:stretch>
                </a:blipFill>
              </p:spPr>
              <p:txBody>
                <a:bodyPr/>
                <a:lstStyle/>
                <a:p>
                  <a:r>
                    <a:rPr lang="zh-CN" altLang="en-US">
                      <a:noFill/>
                    </a:rPr>
                    <a:t> </a:t>
                  </a:r>
                </a:p>
              </p:txBody>
            </p:sp>
          </mc:Fallback>
        </mc:AlternateContent>
        <p:sp>
          <p:nvSpPr>
            <p:cNvPr id="265" name="任意多边形: 形状 264">
              <a:extLst>
                <a:ext uri="{FF2B5EF4-FFF2-40B4-BE49-F238E27FC236}">
                  <a16:creationId xmlns:a16="http://schemas.microsoft.com/office/drawing/2014/main" id="{5795DCBE-1702-D8B1-5A5C-AD5122149757}"/>
                </a:ext>
              </a:extLst>
            </p:cNvPr>
            <p:cNvSpPr/>
            <p:nvPr/>
          </p:nvSpPr>
          <p:spPr>
            <a:xfrm>
              <a:off x="2420610" y="2843329"/>
              <a:ext cx="319565" cy="159750"/>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6" name="文本框 265">
                  <a:extLst>
                    <a:ext uri="{FF2B5EF4-FFF2-40B4-BE49-F238E27FC236}">
                      <a16:creationId xmlns:a16="http://schemas.microsoft.com/office/drawing/2014/main" id="{3BB086E2-D60C-A282-42E5-8E7633CAB9C1}"/>
                    </a:ext>
                  </a:extLst>
                </p:cNvPr>
                <p:cNvSpPr txBox="1"/>
                <p:nvPr/>
              </p:nvSpPr>
              <p:spPr>
                <a:xfrm>
                  <a:off x="2111771" y="2897533"/>
                  <a:ext cx="274114"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O</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266" name="文本框 265">
                  <a:extLst>
                    <a:ext uri="{FF2B5EF4-FFF2-40B4-BE49-F238E27FC236}">
                      <a16:creationId xmlns:a16="http://schemas.microsoft.com/office/drawing/2014/main" id="{3BB086E2-D60C-A282-42E5-8E7633CAB9C1}"/>
                    </a:ext>
                  </a:extLst>
                </p:cNvPr>
                <p:cNvSpPr txBox="1">
                  <a:spLocks noRot="1" noChangeAspect="1" noMove="1" noResize="1" noEditPoints="1" noAdjustHandles="1" noChangeArrowheads="1" noChangeShapeType="1" noTextEdit="1"/>
                </p:cNvSpPr>
                <p:nvPr/>
              </p:nvSpPr>
              <p:spPr>
                <a:xfrm>
                  <a:off x="2111771" y="2897533"/>
                  <a:ext cx="274114" cy="128240"/>
                </a:xfrm>
                <a:prstGeom prst="rect">
                  <a:avLst/>
                </a:prstGeom>
                <a:blipFill>
                  <a:blip r:embed="rId9"/>
                  <a:stretch>
                    <a:fillRect l="-22222" t="-95238" r="-22222" b="-47619"/>
                  </a:stretch>
                </a:blipFill>
              </p:spPr>
              <p:txBody>
                <a:bodyPr/>
                <a:lstStyle/>
                <a:p>
                  <a:r>
                    <a:rPr lang="zh-CN" altLang="en-US">
                      <a:noFill/>
                    </a:rPr>
                    <a:t> </a:t>
                  </a:r>
                </a:p>
              </p:txBody>
            </p:sp>
          </mc:Fallback>
        </mc:AlternateContent>
        <p:sp>
          <p:nvSpPr>
            <p:cNvPr id="267" name="对话气泡: 椭圆形 266">
              <a:extLst>
                <a:ext uri="{FF2B5EF4-FFF2-40B4-BE49-F238E27FC236}">
                  <a16:creationId xmlns:a16="http://schemas.microsoft.com/office/drawing/2014/main" id="{2DEE4703-C264-AFC5-11F0-99559CC65439}"/>
                </a:ext>
              </a:extLst>
            </p:cNvPr>
            <p:cNvSpPr/>
            <p:nvPr/>
          </p:nvSpPr>
          <p:spPr bwMode="auto">
            <a:xfrm>
              <a:off x="965828" y="1982347"/>
              <a:ext cx="2229436" cy="645803"/>
            </a:xfrm>
            <a:prstGeom prst="wedgeEllipseCallout">
              <a:avLst>
                <a:gd name="adj1" fmla="val 25458"/>
                <a:gd name="adj2" fmla="val 76462"/>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68" name="对话气泡: 椭圆形 267">
                  <a:extLst>
                    <a:ext uri="{FF2B5EF4-FFF2-40B4-BE49-F238E27FC236}">
                      <a16:creationId xmlns:a16="http://schemas.microsoft.com/office/drawing/2014/main" id="{F0E56143-781E-5E30-46D7-7256AFFF78B9}"/>
                    </a:ext>
                  </a:extLst>
                </p:cNvPr>
                <p:cNvSpPr/>
                <p:nvPr/>
              </p:nvSpPr>
              <p:spPr bwMode="auto">
                <a:xfrm>
                  <a:off x="620315" y="1993764"/>
                  <a:ext cx="2932570" cy="645803"/>
                </a:xfrm>
                <a:prstGeom prst="wedgeEllipseCallout">
                  <a:avLst>
                    <a:gd name="adj1" fmla="val -26235"/>
                    <a:gd name="adj2" fmla="val 73316"/>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14:m>
                    <m:oMath xmlns:m="http://schemas.openxmlformats.org/officeDocument/2006/math">
                      <m:acc>
                        <m:accPr>
                          <m:chr m:val="⃑"/>
                          <m:ctrlPr>
                            <a:rPr kumimoji="1" lang="en-US" altLang="zh-CN" sz="1400" b="0" i="1" u="none" strike="noStrike" cap="none" normalizeH="0" baseline="0" smtClean="0">
                              <a:ln>
                                <a:noFill/>
                              </a:ln>
                              <a:solidFill>
                                <a:schemeClr val="bg1"/>
                              </a:solidFill>
                              <a:effectLst/>
                              <a:latin typeface="Cambria Math" panose="02040503050406030204" pitchFamily="18" charset="0"/>
                            </a:rPr>
                          </m:ctrlPr>
                        </m:accPr>
                        <m:e>
                          <m:r>
                            <a:rPr kumimoji="1" lang="en-US" altLang="zh-CN" sz="1400" b="0" i="1" u="none" strike="noStrike" cap="none" normalizeH="0" baseline="0" smtClean="0">
                              <a:ln>
                                <a:noFill/>
                              </a:ln>
                              <a:solidFill>
                                <a:schemeClr val="bg1"/>
                              </a:solidFill>
                              <a:effectLst/>
                              <a:latin typeface="Cambria Math" panose="02040503050406030204" pitchFamily="18" charset="0"/>
                            </a:rPr>
                            <m:t>𝑠</m:t>
                          </m:r>
                        </m:e>
                      </m:acc>
                    </m:oMath>
                  </a14:m>
                  <a:r>
                    <a:rPr lang="en-US" altLang="zh-CN" sz="1400" dirty="0">
                      <a:solidFill>
                        <a:schemeClr val="bg1"/>
                      </a:solidFill>
                      <a:latin typeface="+mn-ea"/>
                      <a:ea typeface="+mn-ea"/>
                    </a:rPr>
                    <a:t>,</a:t>
                  </a:r>
                  <a:r>
                    <a:rPr lang="en-US" altLang="zh-CN" sz="1400" dirty="0">
                      <a:solidFill>
                        <a:schemeClr val="bg1"/>
                      </a:solidFill>
                    </a:rPr>
                    <a:t> </a:t>
                  </a:r>
                  <a14:m>
                    <m:oMath xmlns:m="http://schemas.openxmlformats.org/officeDocument/2006/math">
                      <m:sSup>
                        <m:sSupPr>
                          <m:ctrlPr>
                            <a:rPr lang="en-US" altLang="zh-CN" sz="1400" i="1" smtClean="0">
                              <a:solidFill>
                                <a:schemeClr val="bg1"/>
                              </a:solidFill>
                              <a:latin typeface="Cambria Math" panose="02040503050406030204" pitchFamily="18" charset="0"/>
                            </a:rPr>
                          </m:ctrlPr>
                        </m:sSupPr>
                        <m:e>
                          <m:acc>
                            <m:accPr>
                              <m:chr m:val="⃑"/>
                              <m:ctrlPr>
                                <a:rPr lang="en-US" altLang="zh-CN" sz="1400" i="1">
                                  <a:solidFill>
                                    <a:schemeClr val="bg1"/>
                                  </a:solidFill>
                                  <a:latin typeface="Cambria Math" panose="02040503050406030204" pitchFamily="18" charset="0"/>
                                </a:rPr>
                              </m:ctrlPr>
                            </m:accPr>
                            <m:e>
                              <m:r>
                                <a:rPr lang="en-US" altLang="zh-CN" sz="1400" b="0" i="1" smtClean="0">
                                  <a:solidFill>
                                    <a:schemeClr val="bg1"/>
                                  </a:solidFill>
                                  <a:latin typeface="Cambria Math" panose="02040503050406030204" pitchFamily="18" charset="0"/>
                                </a:rPr>
                                <m:t>𝑠</m:t>
                              </m:r>
                            </m:e>
                          </m:acc>
                        </m:e>
                        <m:sup>
                          <m:r>
                            <a:rPr lang="en-US" altLang="zh-CN" sz="1400" b="0" i="1" smtClean="0">
                              <a:solidFill>
                                <a:schemeClr val="bg1"/>
                              </a:solidFill>
                              <a:latin typeface="Cambria Math" panose="02040503050406030204" pitchFamily="18" charset="0"/>
                            </a:rPr>
                            <m:t>′</m:t>
                          </m:r>
                        </m:sup>
                      </m:sSup>
                    </m:oMath>
                  </a14:m>
                  <a:r>
                    <a:rPr lang="en-US" altLang="zh-CN" sz="1400" dirty="0">
                      <a:solidFill>
                        <a:schemeClr val="bg1"/>
                      </a:solidFill>
                      <a:latin typeface="+mn-lt"/>
                      <a:ea typeface="+mn-ea"/>
                    </a:rPr>
                    <a:t>different magnitude, different direction.</a:t>
                  </a:r>
                  <a:endParaRPr kumimoji="1" lang="zh-CN" altLang="en-US" sz="1400" b="0" i="0" u="none" strike="noStrike" cap="none" normalizeH="0" baseline="0" dirty="0">
                    <a:ln>
                      <a:noFill/>
                    </a:ln>
                    <a:solidFill>
                      <a:schemeClr val="bg1"/>
                    </a:solidFill>
                    <a:effectLst/>
                    <a:latin typeface="+mn-lt"/>
                    <a:ea typeface="+mn-ea"/>
                  </a:endParaRPr>
                </a:p>
              </p:txBody>
            </p:sp>
          </mc:Choice>
          <mc:Fallback>
            <p:sp>
              <p:nvSpPr>
                <p:cNvPr id="268" name="对话气泡: 椭圆形 267">
                  <a:extLst>
                    <a:ext uri="{FF2B5EF4-FFF2-40B4-BE49-F238E27FC236}">
                      <a16:creationId xmlns:a16="http://schemas.microsoft.com/office/drawing/2014/main" id="{F0E56143-781E-5E30-46D7-7256AFFF78B9}"/>
                    </a:ext>
                  </a:extLst>
                </p:cNvPr>
                <p:cNvSpPr>
                  <a:spLocks noRot="1" noChangeAspect="1" noMove="1" noResize="1" noEditPoints="1" noAdjustHandles="1" noChangeArrowheads="1" noChangeShapeType="1" noTextEdit="1"/>
                </p:cNvSpPr>
                <p:nvPr/>
              </p:nvSpPr>
              <p:spPr bwMode="auto">
                <a:xfrm>
                  <a:off x="620315" y="1993764"/>
                  <a:ext cx="2932570" cy="645803"/>
                </a:xfrm>
                <a:prstGeom prst="wedgeEllipseCallout">
                  <a:avLst>
                    <a:gd name="adj1" fmla="val -26235"/>
                    <a:gd name="adj2" fmla="val 73316"/>
                  </a:avLst>
                </a:prstGeom>
                <a:blipFill>
                  <a:blip r:embed="rId10"/>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269" name="文本框 268">
              <a:extLst>
                <a:ext uri="{FF2B5EF4-FFF2-40B4-BE49-F238E27FC236}">
                  <a16:creationId xmlns:a16="http://schemas.microsoft.com/office/drawing/2014/main" id="{6F4FB6BD-6228-DF82-11D8-CCA0D9899753}"/>
                </a:ext>
              </a:extLst>
            </p:cNvPr>
            <p:cNvSpPr txBox="1"/>
            <p:nvPr/>
          </p:nvSpPr>
          <p:spPr>
            <a:xfrm>
              <a:off x="1000306" y="5553796"/>
              <a:ext cx="2552579" cy="369332"/>
            </a:xfrm>
            <a:prstGeom prst="rect">
              <a:avLst/>
            </a:prstGeom>
            <a:noFill/>
          </p:spPr>
          <p:txBody>
            <a:bodyPr wrap="square">
              <a:spAutoFit/>
            </a:bodyPr>
            <a:lstStyle/>
            <a:p>
              <a:pPr algn="ctr"/>
              <a:r>
                <a:rPr lang="en-US" altLang="zh-CN" sz="1800" dirty="0">
                  <a:latin typeface="+mn-lt"/>
                  <a:ea typeface="黑体" panose="02010609060101010101" pitchFamily="49" charset="-122"/>
                </a:rPr>
                <a:t>Lorentz transformation</a:t>
              </a:r>
              <a:endParaRPr lang="zh-CN" altLang="en-US" sz="1800" dirty="0"/>
            </a:p>
          </p:txBody>
        </p:sp>
        <p:cxnSp>
          <p:nvCxnSpPr>
            <p:cNvPr id="270" name="直接连接符 269">
              <a:extLst>
                <a:ext uri="{FF2B5EF4-FFF2-40B4-BE49-F238E27FC236}">
                  <a16:creationId xmlns:a16="http://schemas.microsoft.com/office/drawing/2014/main" id="{6C3DADD0-A5DC-C10D-A287-6745DC7A089B}"/>
                </a:ext>
              </a:extLst>
            </p:cNvPr>
            <p:cNvCxnSpPr>
              <a:cxnSpLocks/>
            </p:cNvCxnSpPr>
            <p:nvPr/>
          </p:nvCxnSpPr>
          <p:spPr bwMode="auto">
            <a:xfrm flipV="1">
              <a:off x="1274501" y="4385188"/>
              <a:ext cx="337042" cy="2099"/>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直接连接符 271">
              <a:extLst>
                <a:ext uri="{FF2B5EF4-FFF2-40B4-BE49-F238E27FC236}">
                  <a16:creationId xmlns:a16="http://schemas.microsoft.com/office/drawing/2014/main" id="{ADFDFE8E-EC2F-8D6D-C85D-AD5974CE10F1}"/>
                </a:ext>
              </a:extLst>
            </p:cNvPr>
            <p:cNvCxnSpPr>
              <a:cxnSpLocks/>
            </p:cNvCxnSpPr>
            <p:nvPr/>
          </p:nvCxnSpPr>
          <p:spPr bwMode="auto">
            <a:xfrm flipV="1">
              <a:off x="1425082" y="4382586"/>
              <a:ext cx="318010" cy="937456"/>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直接连接符 272">
              <a:extLst>
                <a:ext uri="{FF2B5EF4-FFF2-40B4-BE49-F238E27FC236}">
                  <a16:creationId xmlns:a16="http://schemas.microsoft.com/office/drawing/2014/main" id="{3CE3B82F-FCD1-2BB4-6459-FF4562835E0D}"/>
                </a:ext>
              </a:extLst>
            </p:cNvPr>
            <p:cNvCxnSpPr>
              <a:cxnSpLocks/>
            </p:cNvCxnSpPr>
            <p:nvPr/>
          </p:nvCxnSpPr>
          <p:spPr bwMode="auto">
            <a:xfrm>
              <a:off x="952683" y="4371795"/>
              <a:ext cx="783744" cy="3351"/>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4" name="直接连接符 273">
              <a:extLst>
                <a:ext uri="{FF2B5EF4-FFF2-40B4-BE49-F238E27FC236}">
                  <a16:creationId xmlns:a16="http://schemas.microsoft.com/office/drawing/2014/main" id="{E50E86CE-7D92-3D5D-CF3D-B6FA6E94BDAB}"/>
                </a:ext>
              </a:extLst>
            </p:cNvPr>
            <p:cNvCxnSpPr>
              <a:cxnSpLocks/>
            </p:cNvCxnSpPr>
            <p:nvPr/>
          </p:nvCxnSpPr>
          <p:spPr bwMode="auto">
            <a:xfrm flipH="1">
              <a:off x="1740036" y="4365428"/>
              <a:ext cx="15066" cy="948932"/>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5" name="直接箭头连接符 274">
              <a:extLst>
                <a:ext uri="{FF2B5EF4-FFF2-40B4-BE49-F238E27FC236}">
                  <a16:creationId xmlns:a16="http://schemas.microsoft.com/office/drawing/2014/main" id="{07D12CF7-BB89-B536-D4AA-00BDB7B27111}"/>
                </a:ext>
              </a:extLst>
            </p:cNvPr>
            <p:cNvCxnSpPr>
              <a:cxnSpLocks/>
            </p:cNvCxnSpPr>
            <p:nvPr/>
          </p:nvCxnSpPr>
          <p:spPr bwMode="auto">
            <a:xfrm flipV="1">
              <a:off x="949897" y="3188106"/>
              <a:ext cx="0" cy="2150488"/>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直接箭头连接符 275">
              <a:extLst>
                <a:ext uri="{FF2B5EF4-FFF2-40B4-BE49-F238E27FC236}">
                  <a16:creationId xmlns:a16="http://schemas.microsoft.com/office/drawing/2014/main" id="{F37A60C9-5D64-91C1-7CD1-268DC11E70C4}"/>
                </a:ext>
              </a:extLst>
            </p:cNvPr>
            <p:cNvCxnSpPr>
              <a:cxnSpLocks/>
            </p:cNvCxnSpPr>
            <p:nvPr/>
          </p:nvCxnSpPr>
          <p:spPr bwMode="auto">
            <a:xfrm>
              <a:off x="949897" y="5325603"/>
              <a:ext cx="2609613" cy="0"/>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直接箭头连接符 276">
              <a:extLst>
                <a:ext uri="{FF2B5EF4-FFF2-40B4-BE49-F238E27FC236}">
                  <a16:creationId xmlns:a16="http://schemas.microsoft.com/office/drawing/2014/main" id="{21228C16-1E87-6147-CA23-3358D688A62D}"/>
                </a:ext>
              </a:extLst>
            </p:cNvPr>
            <p:cNvCxnSpPr>
              <a:cxnSpLocks/>
            </p:cNvCxnSpPr>
            <p:nvPr/>
          </p:nvCxnSpPr>
          <p:spPr bwMode="auto">
            <a:xfrm flipV="1">
              <a:off x="950032" y="3320598"/>
              <a:ext cx="688254" cy="2014426"/>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直接箭头连接符 277">
              <a:extLst>
                <a:ext uri="{FF2B5EF4-FFF2-40B4-BE49-F238E27FC236}">
                  <a16:creationId xmlns:a16="http://schemas.microsoft.com/office/drawing/2014/main" id="{2865112D-D91C-F051-A0F7-66969A05B005}"/>
                </a:ext>
              </a:extLst>
            </p:cNvPr>
            <p:cNvCxnSpPr>
              <a:cxnSpLocks/>
            </p:cNvCxnSpPr>
            <p:nvPr/>
          </p:nvCxnSpPr>
          <p:spPr bwMode="auto">
            <a:xfrm>
              <a:off x="949894" y="5325602"/>
              <a:ext cx="2343179" cy="0"/>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直接连接符 278">
              <a:extLst>
                <a:ext uri="{FF2B5EF4-FFF2-40B4-BE49-F238E27FC236}">
                  <a16:creationId xmlns:a16="http://schemas.microsoft.com/office/drawing/2014/main" id="{EBD1F51E-153C-26BF-47A2-D09F658D7573}"/>
                </a:ext>
              </a:extLst>
            </p:cNvPr>
            <p:cNvCxnSpPr>
              <a:cxnSpLocks/>
            </p:cNvCxnSpPr>
            <p:nvPr/>
          </p:nvCxnSpPr>
          <p:spPr bwMode="auto">
            <a:xfrm>
              <a:off x="1042433" y="5075299"/>
              <a:ext cx="1942067"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直接连接符 279">
              <a:extLst>
                <a:ext uri="{FF2B5EF4-FFF2-40B4-BE49-F238E27FC236}">
                  <a16:creationId xmlns:a16="http://schemas.microsoft.com/office/drawing/2014/main" id="{F5961532-ABA7-0E0C-FD39-88B571B925EC}"/>
                </a:ext>
              </a:extLst>
            </p:cNvPr>
            <p:cNvCxnSpPr>
              <a:cxnSpLocks/>
            </p:cNvCxnSpPr>
            <p:nvPr/>
          </p:nvCxnSpPr>
          <p:spPr bwMode="auto">
            <a:xfrm>
              <a:off x="1129309" y="4839894"/>
              <a:ext cx="1938709"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直接连接符 280">
              <a:extLst>
                <a:ext uri="{FF2B5EF4-FFF2-40B4-BE49-F238E27FC236}">
                  <a16:creationId xmlns:a16="http://schemas.microsoft.com/office/drawing/2014/main" id="{B9225E4E-8F28-1B24-6CE1-9DF493C822EF}"/>
                </a:ext>
              </a:extLst>
            </p:cNvPr>
            <p:cNvCxnSpPr>
              <a:cxnSpLocks/>
            </p:cNvCxnSpPr>
            <p:nvPr/>
          </p:nvCxnSpPr>
          <p:spPr bwMode="auto">
            <a:xfrm>
              <a:off x="1206302" y="4605638"/>
              <a:ext cx="1932639"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2" name="直接连接符 281">
              <a:extLst>
                <a:ext uri="{FF2B5EF4-FFF2-40B4-BE49-F238E27FC236}">
                  <a16:creationId xmlns:a16="http://schemas.microsoft.com/office/drawing/2014/main" id="{87B6D37F-B134-8C3B-1D15-9FD41312A1A3}"/>
                </a:ext>
              </a:extLst>
            </p:cNvPr>
            <p:cNvCxnSpPr>
              <a:cxnSpLocks/>
            </p:cNvCxnSpPr>
            <p:nvPr/>
          </p:nvCxnSpPr>
          <p:spPr bwMode="auto">
            <a:xfrm>
              <a:off x="1297691" y="4367123"/>
              <a:ext cx="1921835" cy="4672"/>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3" name="直接连接符 282">
              <a:extLst>
                <a:ext uri="{FF2B5EF4-FFF2-40B4-BE49-F238E27FC236}">
                  <a16:creationId xmlns:a16="http://schemas.microsoft.com/office/drawing/2014/main" id="{CB3FBC54-31BC-AE4D-3354-34F7378632A3}"/>
                </a:ext>
              </a:extLst>
            </p:cNvPr>
            <p:cNvCxnSpPr>
              <a:cxnSpLocks/>
            </p:cNvCxnSpPr>
            <p:nvPr/>
          </p:nvCxnSpPr>
          <p:spPr bwMode="auto">
            <a:xfrm flipV="1">
              <a:off x="1371306" y="4138931"/>
              <a:ext cx="1921767" cy="2292"/>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直接连接符 283">
              <a:extLst>
                <a:ext uri="{FF2B5EF4-FFF2-40B4-BE49-F238E27FC236}">
                  <a16:creationId xmlns:a16="http://schemas.microsoft.com/office/drawing/2014/main" id="{3103A2B4-D820-3B89-ACE6-A8796F45EB36}"/>
                </a:ext>
              </a:extLst>
            </p:cNvPr>
            <p:cNvCxnSpPr>
              <a:cxnSpLocks/>
            </p:cNvCxnSpPr>
            <p:nvPr/>
          </p:nvCxnSpPr>
          <p:spPr bwMode="auto">
            <a:xfrm flipV="1">
              <a:off x="1456230" y="3897601"/>
              <a:ext cx="1924346" cy="4965"/>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直接连接符 284">
              <a:extLst>
                <a:ext uri="{FF2B5EF4-FFF2-40B4-BE49-F238E27FC236}">
                  <a16:creationId xmlns:a16="http://schemas.microsoft.com/office/drawing/2014/main" id="{66DEDA63-ACCA-6143-A75C-28DBD2092722}"/>
                </a:ext>
              </a:extLst>
            </p:cNvPr>
            <p:cNvCxnSpPr>
              <a:cxnSpLocks/>
            </p:cNvCxnSpPr>
            <p:nvPr/>
          </p:nvCxnSpPr>
          <p:spPr bwMode="auto">
            <a:xfrm>
              <a:off x="1532717" y="3664136"/>
              <a:ext cx="1911951"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直接连接符 285">
              <a:extLst>
                <a:ext uri="{FF2B5EF4-FFF2-40B4-BE49-F238E27FC236}">
                  <a16:creationId xmlns:a16="http://schemas.microsoft.com/office/drawing/2014/main" id="{ED3F8FE9-5827-DCBE-1869-0A8017C5C34E}"/>
                </a:ext>
              </a:extLst>
            </p:cNvPr>
            <p:cNvCxnSpPr>
              <a:cxnSpLocks/>
            </p:cNvCxnSpPr>
            <p:nvPr/>
          </p:nvCxnSpPr>
          <p:spPr bwMode="auto">
            <a:xfrm>
              <a:off x="1599042" y="3429000"/>
              <a:ext cx="1909007" cy="11184"/>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直接箭头连接符 286">
              <a:extLst>
                <a:ext uri="{FF2B5EF4-FFF2-40B4-BE49-F238E27FC236}">
                  <a16:creationId xmlns:a16="http://schemas.microsoft.com/office/drawing/2014/main" id="{3C183262-D5EE-0E1B-4D38-AC59A89F1579}"/>
                </a:ext>
              </a:extLst>
            </p:cNvPr>
            <p:cNvCxnSpPr>
              <a:cxnSpLocks/>
            </p:cNvCxnSpPr>
            <p:nvPr/>
          </p:nvCxnSpPr>
          <p:spPr bwMode="auto">
            <a:xfrm flipV="1">
              <a:off x="965480" y="4366209"/>
              <a:ext cx="788654" cy="963658"/>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88" name="文本框 287">
                  <a:extLst>
                    <a:ext uri="{FF2B5EF4-FFF2-40B4-BE49-F238E27FC236}">
                      <a16:creationId xmlns:a16="http://schemas.microsoft.com/office/drawing/2014/main" id="{118E58C0-F3EE-874D-838D-B266B638A18E}"/>
                    </a:ext>
                  </a:extLst>
                </p:cNvPr>
                <p:cNvSpPr txBox="1"/>
                <p:nvPr/>
              </p:nvSpPr>
              <p:spPr>
                <a:xfrm>
                  <a:off x="1620578" y="4104445"/>
                  <a:ext cx="257314" cy="128240"/>
                </a:xfrm>
                <a:prstGeom prst="rect">
                  <a:avLst/>
                </a:prstGeom>
                <a:noFill/>
              </p:spPr>
              <p:txBody>
                <a:bodyPr wrap="squar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b="0" i="1" smtClean="0">
                                <a:solidFill>
                                  <a:srgbClr val="0C0CCE"/>
                                </a:solidFill>
                                <a:latin typeface="Cambria Math" panose="02040503050406030204" pitchFamily="18" charset="0"/>
                                <a:ea typeface="黑体" panose="02010609060101010101" pitchFamily="49" charset="-122"/>
                              </a:rPr>
                              <m:t>𝑠</m:t>
                            </m:r>
                          </m:e>
                        </m:acc>
                        <m:r>
                          <a:rPr lang="en-US" altLang="zh-CN" sz="1800" b="0" i="1" smtClean="0">
                            <a:solidFill>
                              <a:srgbClr val="0C0CCE"/>
                            </a:solidFill>
                            <a:latin typeface="Cambria Math" panose="02040503050406030204" pitchFamily="18" charset="0"/>
                            <a:ea typeface="黑体" panose="02010609060101010101" pitchFamily="49" charset="-122"/>
                          </a:rPr>
                          <m:t>′</m:t>
                        </m:r>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p:sp>
              <p:nvSpPr>
                <p:cNvPr id="288" name="文本框 287">
                  <a:extLst>
                    <a:ext uri="{FF2B5EF4-FFF2-40B4-BE49-F238E27FC236}">
                      <a16:creationId xmlns:a16="http://schemas.microsoft.com/office/drawing/2014/main" id="{118E58C0-F3EE-874D-838D-B266B638A18E}"/>
                    </a:ext>
                  </a:extLst>
                </p:cNvPr>
                <p:cNvSpPr txBox="1">
                  <a:spLocks noRot="1" noChangeAspect="1" noMove="1" noResize="1" noEditPoints="1" noAdjustHandles="1" noChangeArrowheads="1" noChangeShapeType="1" noTextEdit="1"/>
                </p:cNvSpPr>
                <p:nvPr/>
              </p:nvSpPr>
              <p:spPr>
                <a:xfrm>
                  <a:off x="1620578" y="4104445"/>
                  <a:ext cx="257314" cy="128240"/>
                </a:xfrm>
                <a:prstGeom prst="rect">
                  <a:avLst/>
                </a:prstGeom>
                <a:blipFill>
                  <a:blip r:embed="rId11"/>
                  <a:stretch>
                    <a:fillRect l="-7143" t="-142857" r="-57143" b="-476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9" name="文本框 288">
                  <a:extLst>
                    <a:ext uri="{FF2B5EF4-FFF2-40B4-BE49-F238E27FC236}">
                      <a16:creationId xmlns:a16="http://schemas.microsoft.com/office/drawing/2014/main" id="{3F99B339-5054-9FA2-F5AA-CBF6DCAAB8CA}"/>
                    </a:ext>
                  </a:extLst>
                </p:cNvPr>
                <p:cNvSpPr txBox="1"/>
                <p:nvPr/>
              </p:nvSpPr>
              <p:spPr>
                <a:xfrm>
                  <a:off x="1740923" y="4460877"/>
                  <a:ext cx="198003" cy="128240"/>
                </a:xfrm>
                <a:prstGeom prst="rect">
                  <a:avLst/>
                </a:prstGeom>
                <a:noFill/>
              </p:spPr>
              <p:txBody>
                <a:bodyPr wrap="squar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b="0" i="1" smtClean="0">
                                <a:solidFill>
                                  <a:srgbClr val="0C0CCE"/>
                                </a:solidFill>
                                <a:latin typeface="Cambria Math" panose="02040503050406030204" pitchFamily="18" charset="0"/>
                                <a:ea typeface="黑体" panose="02010609060101010101" pitchFamily="49" charset="-122"/>
                              </a:rPr>
                              <m:t>𝑠</m:t>
                            </m:r>
                          </m:e>
                        </m:acc>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p:sp>
              <p:nvSpPr>
                <p:cNvPr id="289" name="文本框 288">
                  <a:extLst>
                    <a:ext uri="{FF2B5EF4-FFF2-40B4-BE49-F238E27FC236}">
                      <a16:creationId xmlns:a16="http://schemas.microsoft.com/office/drawing/2014/main" id="{3F99B339-5054-9FA2-F5AA-CBF6DCAAB8CA}"/>
                    </a:ext>
                  </a:extLst>
                </p:cNvPr>
                <p:cNvSpPr txBox="1">
                  <a:spLocks noRot="1" noChangeAspect="1" noMove="1" noResize="1" noEditPoints="1" noAdjustHandles="1" noChangeArrowheads="1" noChangeShapeType="1" noTextEdit="1"/>
                </p:cNvSpPr>
                <p:nvPr/>
              </p:nvSpPr>
              <p:spPr>
                <a:xfrm>
                  <a:off x="1740923" y="4460877"/>
                  <a:ext cx="198003" cy="128240"/>
                </a:xfrm>
                <a:prstGeom prst="rect">
                  <a:avLst/>
                </a:prstGeom>
                <a:blipFill>
                  <a:blip r:embed="rId12"/>
                  <a:stretch>
                    <a:fillRect l="-9091" t="-147619" r="-72727" b="-23810"/>
                  </a:stretch>
                </a:blipFill>
              </p:spPr>
              <p:txBody>
                <a:bodyPr/>
                <a:lstStyle/>
                <a:p>
                  <a:r>
                    <a:rPr lang="zh-CN" altLang="en-US">
                      <a:noFill/>
                    </a:rPr>
                    <a:t> </a:t>
                  </a:r>
                </a:p>
              </p:txBody>
            </p:sp>
          </mc:Fallback>
        </mc:AlternateContent>
        <p:cxnSp>
          <p:nvCxnSpPr>
            <p:cNvPr id="290" name="直接箭头连接符 289">
              <a:extLst>
                <a:ext uri="{FF2B5EF4-FFF2-40B4-BE49-F238E27FC236}">
                  <a16:creationId xmlns:a16="http://schemas.microsoft.com/office/drawing/2014/main" id="{D74AA6FC-270B-13C1-CD93-72AED62C6285}"/>
                </a:ext>
              </a:extLst>
            </p:cNvPr>
            <p:cNvCxnSpPr>
              <a:cxnSpLocks/>
            </p:cNvCxnSpPr>
            <p:nvPr/>
          </p:nvCxnSpPr>
          <p:spPr bwMode="auto">
            <a:xfrm flipV="1">
              <a:off x="121357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直接箭头连接符 290">
              <a:extLst>
                <a:ext uri="{FF2B5EF4-FFF2-40B4-BE49-F238E27FC236}">
                  <a16:creationId xmlns:a16="http://schemas.microsoft.com/office/drawing/2014/main" id="{FAAF3942-3BFD-7A1D-77CF-2AD8C3567DA1}"/>
                </a:ext>
              </a:extLst>
            </p:cNvPr>
            <p:cNvCxnSpPr>
              <a:cxnSpLocks/>
            </p:cNvCxnSpPr>
            <p:nvPr/>
          </p:nvCxnSpPr>
          <p:spPr bwMode="auto">
            <a:xfrm flipV="1">
              <a:off x="147711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直接箭头连接符 291">
              <a:extLst>
                <a:ext uri="{FF2B5EF4-FFF2-40B4-BE49-F238E27FC236}">
                  <a16:creationId xmlns:a16="http://schemas.microsoft.com/office/drawing/2014/main" id="{A4CE600E-B1AA-46E3-1A5E-A6896A910283}"/>
                </a:ext>
              </a:extLst>
            </p:cNvPr>
            <p:cNvCxnSpPr>
              <a:cxnSpLocks/>
            </p:cNvCxnSpPr>
            <p:nvPr/>
          </p:nvCxnSpPr>
          <p:spPr bwMode="auto">
            <a:xfrm flipV="1">
              <a:off x="174065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直接箭头连接符 292">
              <a:extLst>
                <a:ext uri="{FF2B5EF4-FFF2-40B4-BE49-F238E27FC236}">
                  <a16:creationId xmlns:a16="http://schemas.microsoft.com/office/drawing/2014/main" id="{4D896264-E732-606A-9B68-0DA882B0FDD5}"/>
                </a:ext>
              </a:extLst>
            </p:cNvPr>
            <p:cNvCxnSpPr>
              <a:cxnSpLocks/>
            </p:cNvCxnSpPr>
            <p:nvPr/>
          </p:nvCxnSpPr>
          <p:spPr bwMode="auto">
            <a:xfrm flipV="1">
              <a:off x="200419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直接箭头连接符 293">
              <a:extLst>
                <a:ext uri="{FF2B5EF4-FFF2-40B4-BE49-F238E27FC236}">
                  <a16:creationId xmlns:a16="http://schemas.microsoft.com/office/drawing/2014/main" id="{AD9ED335-178E-AA9E-04D6-654F7C5281DA}"/>
                </a:ext>
              </a:extLst>
            </p:cNvPr>
            <p:cNvCxnSpPr>
              <a:cxnSpLocks/>
            </p:cNvCxnSpPr>
            <p:nvPr/>
          </p:nvCxnSpPr>
          <p:spPr bwMode="auto">
            <a:xfrm flipV="1">
              <a:off x="226773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5" name="直接箭头连接符 294">
              <a:extLst>
                <a:ext uri="{FF2B5EF4-FFF2-40B4-BE49-F238E27FC236}">
                  <a16:creationId xmlns:a16="http://schemas.microsoft.com/office/drawing/2014/main" id="{1DD4EF31-6726-F720-B86D-60518DB9CC7E}"/>
                </a:ext>
              </a:extLst>
            </p:cNvPr>
            <p:cNvCxnSpPr>
              <a:cxnSpLocks/>
            </p:cNvCxnSpPr>
            <p:nvPr/>
          </p:nvCxnSpPr>
          <p:spPr bwMode="auto">
            <a:xfrm flipV="1">
              <a:off x="2531272"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6" name="直接箭头连接符 295">
              <a:extLst>
                <a:ext uri="{FF2B5EF4-FFF2-40B4-BE49-F238E27FC236}">
                  <a16:creationId xmlns:a16="http://schemas.microsoft.com/office/drawing/2014/main" id="{01AEB3D7-A9A1-7AD2-C884-6B0DC4161CDC}"/>
                </a:ext>
              </a:extLst>
            </p:cNvPr>
            <p:cNvCxnSpPr>
              <a:cxnSpLocks/>
            </p:cNvCxnSpPr>
            <p:nvPr/>
          </p:nvCxnSpPr>
          <p:spPr bwMode="auto">
            <a:xfrm flipV="1">
              <a:off x="2794814"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直接箭头连接符 296">
              <a:extLst>
                <a:ext uri="{FF2B5EF4-FFF2-40B4-BE49-F238E27FC236}">
                  <a16:creationId xmlns:a16="http://schemas.microsoft.com/office/drawing/2014/main" id="{7CBE05D4-D32B-9351-06F1-8C1C29B87C79}"/>
                </a:ext>
              </a:extLst>
            </p:cNvPr>
            <p:cNvCxnSpPr>
              <a:cxnSpLocks/>
            </p:cNvCxnSpPr>
            <p:nvPr/>
          </p:nvCxnSpPr>
          <p:spPr bwMode="auto">
            <a:xfrm>
              <a:off x="2332382" y="3141996"/>
              <a:ext cx="314193" cy="0"/>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98" name="文本框 297">
                  <a:extLst>
                    <a:ext uri="{FF2B5EF4-FFF2-40B4-BE49-F238E27FC236}">
                      <a16:creationId xmlns:a16="http://schemas.microsoft.com/office/drawing/2014/main" id="{1A8D2553-B8EB-5CB2-F4F6-4CFBD3CE1406}"/>
                    </a:ext>
                  </a:extLst>
                </p:cNvPr>
                <p:cNvSpPr txBox="1"/>
                <p:nvPr/>
              </p:nvSpPr>
              <p:spPr>
                <a:xfrm>
                  <a:off x="2136495" y="3097873"/>
                  <a:ext cx="195887"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ea typeface="黑体" panose="02010609060101010101" pitchFamily="49" charset="-122"/>
                          </a:rPr>
                          <m:t>𝑣</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298" name="文本框 297">
                  <a:extLst>
                    <a:ext uri="{FF2B5EF4-FFF2-40B4-BE49-F238E27FC236}">
                      <a16:creationId xmlns:a16="http://schemas.microsoft.com/office/drawing/2014/main" id="{1A8D2553-B8EB-5CB2-F4F6-4CFBD3CE1406}"/>
                    </a:ext>
                  </a:extLst>
                </p:cNvPr>
                <p:cNvSpPr txBox="1">
                  <a:spLocks noRot="1" noChangeAspect="1" noMove="1" noResize="1" noEditPoints="1" noAdjustHandles="1" noChangeArrowheads="1" noChangeShapeType="1" noTextEdit="1"/>
                </p:cNvSpPr>
                <p:nvPr/>
              </p:nvSpPr>
              <p:spPr>
                <a:xfrm>
                  <a:off x="2136495" y="3097873"/>
                  <a:ext cx="195887" cy="128240"/>
                </a:xfrm>
                <a:prstGeom prst="rect">
                  <a:avLst/>
                </a:prstGeom>
                <a:blipFill>
                  <a:blip r:embed="rId13"/>
                  <a:stretch>
                    <a:fillRect l="-15625" t="-38095" r="-12500" b="-23810"/>
                  </a:stretch>
                </a:blipFill>
              </p:spPr>
              <p:txBody>
                <a:bodyPr/>
                <a:lstStyle/>
                <a:p>
                  <a:r>
                    <a:rPr lang="zh-CN" altLang="en-US">
                      <a:noFill/>
                    </a:rPr>
                    <a:t> </a:t>
                  </a:r>
                </a:p>
              </p:txBody>
            </p:sp>
          </mc:Fallback>
        </mc:AlternateContent>
        <p:sp>
          <p:nvSpPr>
            <p:cNvPr id="299" name="椭圆 298">
              <a:extLst>
                <a:ext uri="{FF2B5EF4-FFF2-40B4-BE49-F238E27FC236}">
                  <a16:creationId xmlns:a16="http://schemas.microsoft.com/office/drawing/2014/main" id="{11A79F74-2EBE-06E5-73F2-A8601337568D}"/>
                </a:ext>
              </a:extLst>
            </p:cNvPr>
            <p:cNvSpPr/>
            <p:nvPr/>
          </p:nvSpPr>
          <p:spPr bwMode="auto">
            <a:xfrm>
              <a:off x="936467" y="5297182"/>
              <a:ext cx="45719" cy="45719"/>
            </a:xfrm>
            <a:prstGeom prst="ellipse">
              <a:avLst/>
            </a:prstGeom>
            <a:solidFill>
              <a:schemeClr val="tx1"/>
            </a:solidFill>
            <a:ln w="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300" name="组合 299">
            <a:extLst>
              <a:ext uri="{FF2B5EF4-FFF2-40B4-BE49-F238E27FC236}">
                <a16:creationId xmlns:a16="http://schemas.microsoft.com/office/drawing/2014/main" id="{C31C2893-4EFB-DB69-3F9F-1E798E1F8D33}"/>
              </a:ext>
            </a:extLst>
          </p:cNvPr>
          <p:cNvGrpSpPr/>
          <p:nvPr/>
        </p:nvGrpSpPr>
        <p:grpSpPr>
          <a:xfrm>
            <a:off x="3834940" y="2882473"/>
            <a:ext cx="4302246" cy="4794957"/>
            <a:chOff x="3918760" y="2882473"/>
            <a:chExt cx="4302246" cy="4794957"/>
          </a:xfrm>
        </p:grpSpPr>
        <p:grpSp>
          <p:nvGrpSpPr>
            <p:cNvPr id="301" name="组合 300">
              <a:extLst>
                <a:ext uri="{FF2B5EF4-FFF2-40B4-BE49-F238E27FC236}">
                  <a16:creationId xmlns:a16="http://schemas.microsoft.com/office/drawing/2014/main" id="{E774D226-01C5-DB53-58E6-762ABA9E7493}"/>
                </a:ext>
              </a:extLst>
            </p:cNvPr>
            <p:cNvGrpSpPr/>
            <p:nvPr/>
          </p:nvGrpSpPr>
          <p:grpSpPr>
            <a:xfrm>
              <a:off x="5038409" y="2882473"/>
              <a:ext cx="3182597" cy="3937447"/>
              <a:chOff x="4767242" y="1980138"/>
              <a:chExt cx="3182597" cy="3937447"/>
            </a:xfrm>
          </p:grpSpPr>
          <p:cxnSp>
            <p:nvCxnSpPr>
              <p:cNvPr id="303" name="直接箭头连接符 302">
                <a:extLst>
                  <a:ext uri="{FF2B5EF4-FFF2-40B4-BE49-F238E27FC236}">
                    <a16:creationId xmlns:a16="http://schemas.microsoft.com/office/drawing/2014/main" id="{44E05947-EB90-1735-49C9-A9981F4314EA}"/>
                  </a:ext>
                </a:extLst>
              </p:cNvPr>
              <p:cNvCxnSpPr>
                <a:cxnSpLocks/>
              </p:cNvCxnSpPr>
              <p:nvPr/>
            </p:nvCxnSpPr>
            <p:spPr bwMode="auto">
              <a:xfrm flipV="1">
                <a:off x="5068932" y="4365428"/>
                <a:ext cx="1123188" cy="960174"/>
              </a:xfrm>
              <a:prstGeom prst="straightConnector1">
                <a:avLst/>
              </a:prstGeom>
              <a:solidFill>
                <a:schemeClr val="accent1"/>
              </a:solidFill>
              <a:ln w="25400" cap="flat" cmpd="sng" algn="ctr">
                <a:solidFill>
                  <a:srgbClr val="B36327"/>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直接连接符 303">
                <a:extLst>
                  <a:ext uri="{FF2B5EF4-FFF2-40B4-BE49-F238E27FC236}">
                    <a16:creationId xmlns:a16="http://schemas.microsoft.com/office/drawing/2014/main" id="{D36EA679-6F7C-5AF7-B466-BE4ACEADA687}"/>
                  </a:ext>
                </a:extLst>
              </p:cNvPr>
              <p:cNvCxnSpPr>
                <a:cxnSpLocks/>
              </p:cNvCxnSpPr>
              <p:nvPr/>
            </p:nvCxnSpPr>
            <p:spPr bwMode="auto">
              <a:xfrm>
                <a:off x="5063900" y="343407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直接连接符 304">
                <a:extLst>
                  <a:ext uri="{FF2B5EF4-FFF2-40B4-BE49-F238E27FC236}">
                    <a16:creationId xmlns:a16="http://schemas.microsoft.com/office/drawing/2014/main" id="{21709A53-E842-919B-D2F8-84DDB03CA3A5}"/>
                  </a:ext>
                </a:extLst>
              </p:cNvPr>
              <p:cNvCxnSpPr>
                <a:cxnSpLocks/>
              </p:cNvCxnSpPr>
              <p:nvPr/>
            </p:nvCxnSpPr>
            <p:spPr bwMode="auto">
              <a:xfrm>
                <a:off x="5063900" y="3668376"/>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直接连接符 305">
                <a:extLst>
                  <a:ext uri="{FF2B5EF4-FFF2-40B4-BE49-F238E27FC236}">
                    <a16:creationId xmlns:a16="http://schemas.microsoft.com/office/drawing/2014/main" id="{B9D091B6-686D-3B38-6A99-DCD66D967DBA}"/>
                  </a:ext>
                </a:extLst>
              </p:cNvPr>
              <p:cNvCxnSpPr>
                <a:cxnSpLocks/>
              </p:cNvCxnSpPr>
              <p:nvPr/>
            </p:nvCxnSpPr>
            <p:spPr bwMode="auto">
              <a:xfrm>
                <a:off x="5063900" y="3902680"/>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直接连接符 306">
                <a:extLst>
                  <a:ext uri="{FF2B5EF4-FFF2-40B4-BE49-F238E27FC236}">
                    <a16:creationId xmlns:a16="http://schemas.microsoft.com/office/drawing/2014/main" id="{2B00439F-EB4B-C602-FF82-3587A9E89F56}"/>
                  </a:ext>
                </a:extLst>
              </p:cNvPr>
              <p:cNvCxnSpPr>
                <a:cxnSpLocks/>
              </p:cNvCxnSpPr>
              <p:nvPr/>
            </p:nvCxnSpPr>
            <p:spPr bwMode="auto">
              <a:xfrm>
                <a:off x="5063900" y="4136984"/>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直接连接符 307">
                <a:extLst>
                  <a:ext uri="{FF2B5EF4-FFF2-40B4-BE49-F238E27FC236}">
                    <a16:creationId xmlns:a16="http://schemas.microsoft.com/office/drawing/2014/main" id="{75850BEE-98A2-E17A-DC9A-0085A5FAB43D}"/>
                  </a:ext>
                </a:extLst>
              </p:cNvPr>
              <p:cNvCxnSpPr>
                <a:cxnSpLocks/>
              </p:cNvCxnSpPr>
              <p:nvPr/>
            </p:nvCxnSpPr>
            <p:spPr bwMode="auto">
              <a:xfrm>
                <a:off x="5063900" y="4371288"/>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 name="直接连接符 308">
                <a:extLst>
                  <a:ext uri="{FF2B5EF4-FFF2-40B4-BE49-F238E27FC236}">
                    <a16:creationId xmlns:a16="http://schemas.microsoft.com/office/drawing/2014/main" id="{31E6701D-38CB-EFBE-6938-E40845797450}"/>
                  </a:ext>
                </a:extLst>
              </p:cNvPr>
              <p:cNvCxnSpPr>
                <a:cxnSpLocks/>
              </p:cNvCxnSpPr>
              <p:nvPr/>
            </p:nvCxnSpPr>
            <p:spPr bwMode="auto">
              <a:xfrm>
                <a:off x="5063900" y="460559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 name="直接连接符 309">
                <a:extLst>
                  <a:ext uri="{FF2B5EF4-FFF2-40B4-BE49-F238E27FC236}">
                    <a16:creationId xmlns:a16="http://schemas.microsoft.com/office/drawing/2014/main" id="{978E8BFA-9E53-D083-D909-26DB526B6DED}"/>
                  </a:ext>
                </a:extLst>
              </p:cNvPr>
              <p:cNvCxnSpPr>
                <a:cxnSpLocks/>
              </p:cNvCxnSpPr>
              <p:nvPr/>
            </p:nvCxnSpPr>
            <p:spPr bwMode="auto">
              <a:xfrm>
                <a:off x="5063900" y="4839896"/>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 name="直接连接符 310">
                <a:extLst>
                  <a:ext uri="{FF2B5EF4-FFF2-40B4-BE49-F238E27FC236}">
                    <a16:creationId xmlns:a16="http://schemas.microsoft.com/office/drawing/2014/main" id="{5C0743A5-2313-7437-68A8-388DC43C2C70}"/>
                  </a:ext>
                </a:extLst>
              </p:cNvPr>
              <p:cNvCxnSpPr>
                <a:cxnSpLocks/>
              </p:cNvCxnSpPr>
              <p:nvPr/>
            </p:nvCxnSpPr>
            <p:spPr bwMode="auto">
              <a:xfrm>
                <a:off x="5063900" y="5074202"/>
                <a:ext cx="247388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直接连接符 311">
                <a:extLst>
                  <a:ext uri="{FF2B5EF4-FFF2-40B4-BE49-F238E27FC236}">
                    <a16:creationId xmlns:a16="http://schemas.microsoft.com/office/drawing/2014/main" id="{0F07F7D3-20F7-C183-B82A-42B92006119B}"/>
                  </a:ext>
                </a:extLst>
              </p:cNvPr>
              <p:cNvCxnSpPr>
                <a:cxnSpLocks/>
              </p:cNvCxnSpPr>
              <p:nvPr/>
            </p:nvCxnSpPr>
            <p:spPr bwMode="auto">
              <a:xfrm>
                <a:off x="5335369"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直接连接符 312">
                <a:extLst>
                  <a:ext uri="{FF2B5EF4-FFF2-40B4-BE49-F238E27FC236}">
                    <a16:creationId xmlns:a16="http://schemas.microsoft.com/office/drawing/2014/main" id="{9455C2BF-4041-F39B-2040-6EC5E6502F9D}"/>
                  </a:ext>
                </a:extLst>
              </p:cNvPr>
              <p:cNvCxnSpPr>
                <a:cxnSpLocks/>
              </p:cNvCxnSpPr>
              <p:nvPr/>
            </p:nvCxnSpPr>
            <p:spPr bwMode="auto">
              <a:xfrm>
                <a:off x="5599176"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直接连接符 313">
                <a:extLst>
                  <a:ext uri="{FF2B5EF4-FFF2-40B4-BE49-F238E27FC236}">
                    <a16:creationId xmlns:a16="http://schemas.microsoft.com/office/drawing/2014/main" id="{99DF809E-2CE1-509B-5EE8-CE54B6346F43}"/>
                  </a:ext>
                </a:extLst>
              </p:cNvPr>
              <p:cNvCxnSpPr>
                <a:cxnSpLocks/>
              </p:cNvCxnSpPr>
              <p:nvPr/>
            </p:nvCxnSpPr>
            <p:spPr bwMode="auto">
              <a:xfrm>
                <a:off x="5862984"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直接连接符 314">
                <a:extLst>
                  <a:ext uri="{FF2B5EF4-FFF2-40B4-BE49-F238E27FC236}">
                    <a16:creationId xmlns:a16="http://schemas.microsoft.com/office/drawing/2014/main" id="{0C93FE2C-2AF2-B03A-6701-B251CB0589A5}"/>
                  </a:ext>
                </a:extLst>
              </p:cNvPr>
              <p:cNvCxnSpPr>
                <a:cxnSpLocks/>
              </p:cNvCxnSpPr>
              <p:nvPr/>
            </p:nvCxnSpPr>
            <p:spPr bwMode="auto">
              <a:xfrm>
                <a:off x="6126791"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直接连接符 315">
                <a:extLst>
                  <a:ext uri="{FF2B5EF4-FFF2-40B4-BE49-F238E27FC236}">
                    <a16:creationId xmlns:a16="http://schemas.microsoft.com/office/drawing/2014/main" id="{2AE3A946-6B3E-04A6-5D46-43074E4E41BE}"/>
                  </a:ext>
                </a:extLst>
              </p:cNvPr>
              <p:cNvCxnSpPr>
                <a:cxnSpLocks/>
              </p:cNvCxnSpPr>
              <p:nvPr/>
            </p:nvCxnSpPr>
            <p:spPr bwMode="auto">
              <a:xfrm>
                <a:off x="6390599"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 name="直接连接符 316">
                <a:extLst>
                  <a:ext uri="{FF2B5EF4-FFF2-40B4-BE49-F238E27FC236}">
                    <a16:creationId xmlns:a16="http://schemas.microsoft.com/office/drawing/2014/main" id="{88F8C0CD-5FE5-1068-607A-98E3D0B84C88}"/>
                  </a:ext>
                </a:extLst>
              </p:cNvPr>
              <p:cNvCxnSpPr>
                <a:cxnSpLocks/>
              </p:cNvCxnSpPr>
              <p:nvPr/>
            </p:nvCxnSpPr>
            <p:spPr bwMode="auto">
              <a:xfrm>
                <a:off x="6654406"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直接连接符 317">
                <a:extLst>
                  <a:ext uri="{FF2B5EF4-FFF2-40B4-BE49-F238E27FC236}">
                    <a16:creationId xmlns:a16="http://schemas.microsoft.com/office/drawing/2014/main" id="{92F4B134-D4FD-44DF-96D9-393093F03725}"/>
                  </a:ext>
                </a:extLst>
              </p:cNvPr>
              <p:cNvCxnSpPr>
                <a:cxnSpLocks/>
              </p:cNvCxnSpPr>
              <p:nvPr/>
            </p:nvCxnSpPr>
            <p:spPr bwMode="auto">
              <a:xfrm>
                <a:off x="6918214"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直接连接符 318">
                <a:extLst>
                  <a:ext uri="{FF2B5EF4-FFF2-40B4-BE49-F238E27FC236}">
                    <a16:creationId xmlns:a16="http://schemas.microsoft.com/office/drawing/2014/main" id="{4240DABE-664B-C07A-C09D-D418DE6C0B1D}"/>
                  </a:ext>
                </a:extLst>
              </p:cNvPr>
              <p:cNvCxnSpPr>
                <a:cxnSpLocks/>
              </p:cNvCxnSpPr>
              <p:nvPr/>
            </p:nvCxnSpPr>
            <p:spPr bwMode="auto">
              <a:xfrm>
                <a:off x="7445827"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直接连接符 319">
                <a:extLst>
                  <a:ext uri="{FF2B5EF4-FFF2-40B4-BE49-F238E27FC236}">
                    <a16:creationId xmlns:a16="http://schemas.microsoft.com/office/drawing/2014/main" id="{B47F80AC-F621-90C3-01B5-F4F635474225}"/>
                  </a:ext>
                </a:extLst>
              </p:cNvPr>
              <p:cNvCxnSpPr>
                <a:cxnSpLocks/>
              </p:cNvCxnSpPr>
              <p:nvPr/>
            </p:nvCxnSpPr>
            <p:spPr bwMode="auto">
              <a:xfrm>
                <a:off x="7182021" y="3223901"/>
                <a:ext cx="0" cy="2101702"/>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21" name="文本框 320">
                    <a:extLst>
                      <a:ext uri="{FF2B5EF4-FFF2-40B4-BE49-F238E27FC236}">
                        <a16:creationId xmlns:a16="http://schemas.microsoft.com/office/drawing/2014/main" id="{40F1EC70-15D8-C642-5773-9AFE089137E4}"/>
                      </a:ext>
                    </a:extLst>
                  </p:cNvPr>
                  <p:cNvSpPr txBox="1"/>
                  <p:nvPr/>
                </p:nvSpPr>
                <p:spPr>
                  <a:xfrm>
                    <a:off x="4781122" y="3308847"/>
                    <a:ext cx="18114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y</m:t>
                          </m:r>
                        </m:oMath>
                      </m:oMathPara>
                    </a14:m>
                    <a:endParaRPr lang="zh-CN" altLang="en-US" sz="1800" dirty="0">
                      <a:solidFill>
                        <a:schemeClr val="tx1">
                          <a:alpha val="30000"/>
                        </a:schemeClr>
                      </a:solidFill>
                      <a:latin typeface="Arial" panose="020B0604020202020204" pitchFamily="34" charset="0"/>
                      <a:ea typeface="黑体" panose="02010609060101010101" pitchFamily="49" charset="-122"/>
                    </a:endParaRPr>
                  </a:p>
                </p:txBody>
              </p:sp>
            </mc:Choice>
            <mc:Fallback>
              <p:sp>
                <p:nvSpPr>
                  <p:cNvPr id="321" name="文本框 320">
                    <a:extLst>
                      <a:ext uri="{FF2B5EF4-FFF2-40B4-BE49-F238E27FC236}">
                        <a16:creationId xmlns:a16="http://schemas.microsoft.com/office/drawing/2014/main" id="{40F1EC70-15D8-C642-5773-9AFE089137E4}"/>
                      </a:ext>
                    </a:extLst>
                  </p:cNvPr>
                  <p:cNvSpPr txBox="1">
                    <a:spLocks noRot="1" noChangeAspect="1" noMove="1" noResize="1" noEditPoints="1" noAdjustHandles="1" noChangeArrowheads="1" noChangeShapeType="1" noTextEdit="1"/>
                  </p:cNvSpPr>
                  <p:nvPr/>
                </p:nvSpPr>
                <p:spPr>
                  <a:xfrm>
                    <a:off x="4781122" y="3308847"/>
                    <a:ext cx="181140" cy="128240"/>
                  </a:xfrm>
                  <a:prstGeom prst="rect">
                    <a:avLst/>
                  </a:prstGeom>
                  <a:blipFill>
                    <a:blip r:embed="rId14"/>
                    <a:stretch>
                      <a:fillRect l="-30000" t="-47619" r="-26667" b="-809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2" name="文本框 321">
                    <a:extLst>
                      <a:ext uri="{FF2B5EF4-FFF2-40B4-BE49-F238E27FC236}">
                        <a16:creationId xmlns:a16="http://schemas.microsoft.com/office/drawing/2014/main" id="{6ABB7F77-8BC9-E330-B4F3-9E03BA46A0C5}"/>
                      </a:ext>
                    </a:extLst>
                  </p:cNvPr>
                  <p:cNvSpPr txBox="1"/>
                  <p:nvPr/>
                </p:nvSpPr>
                <p:spPr>
                  <a:xfrm>
                    <a:off x="7357661" y="5426749"/>
                    <a:ext cx="17633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x</m:t>
                          </m:r>
                        </m:oMath>
                      </m:oMathPara>
                    </a14:m>
                    <a:endParaRPr lang="zh-CN" altLang="en-US" sz="1800" dirty="0">
                      <a:latin typeface="Arial" panose="020B0604020202020204" pitchFamily="34" charset="0"/>
                      <a:ea typeface="黑体" panose="02010609060101010101" pitchFamily="49" charset="-122"/>
                    </a:endParaRPr>
                  </a:p>
                </p:txBody>
              </p:sp>
            </mc:Choice>
            <mc:Fallback>
              <p:sp>
                <p:nvSpPr>
                  <p:cNvPr id="322" name="文本框 321">
                    <a:extLst>
                      <a:ext uri="{FF2B5EF4-FFF2-40B4-BE49-F238E27FC236}">
                        <a16:creationId xmlns:a16="http://schemas.microsoft.com/office/drawing/2014/main" id="{6ABB7F77-8BC9-E330-B4F3-9E03BA46A0C5}"/>
                      </a:ext>
                    </a:extLst>
                  </p:cNvPr>
                  <p:cNvSpPr txBox="1">
                    <a:spLocks noRot="1" noChangeAspect="1" noMove="1" noResize="1" noEditPoints="1" noAdjustHandles="1" noChangeArrowheads="1" noChangeShapeType="1" noTextEdit="1"/>
                  </p:cNvSpPr>
                  <p:nvPr/>
                </p:nvSpPr>
                <p:spPr>
                  <a:xfrm>
                    <a:off x="7357661" y="5426749"/>
                    <a:ext cx="176330" cy="128240"/>
                  </a:xfrm>
                  <a:prstGeom prst="rect">
                    <a:avLst/>
                  </a:prstGeom>
                  <a:blipFill>
                    <a:blip r:embed="rId15"/>
                    <a:stretch>
                      <a:fillRect l="-17241" t="-38095" r="-13793" b="-238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3" name="文本框 322">
                    <a:extLst>
                      <a:ext uri="{FF2B5EF4-FFF2-40B4-BE49-F238E27FC236}">
                        <a16:creationId xmlns:a16="http://schemas.microsoft.com/office/drawing/2014/main" id="{7AD65EFD-2361-63C7-4C94-2E9D6FEAD78F}"/>
                      </a:ext>
                    </a:extLst>
                  </p:cNvPr>
                  <p:cNvSpPr txBox="1"/>
                  <p:nvPr/>
                </p:nvSpPr>
                <p:spPr>
                  <a:xfrm>
                    <a:off x="5401232" y="3499585"/>
                    <a:ext cx="240450"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y</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323" name="文本框 322">
                    <a:extLst>
                      <a:ext uri="{FF2B5EF4-FFF2-40B4-BE49-F238E27FC236}">
                        <a16:creationId xmlns:a16="http://schemas.microsoft.com/office/drawing/2014/main" id="{7AD65EFD-2361-63C7-4C94-2E9D6FEAD78F}"/>
                      </a:ext>
                    </a:extLst>
                  </p:cNvPr>
                  <p:cNvSpPr txBox="1">
                    <a:spLocks noRot="1" noChangeAspect="1" noMove="1" noResize="1" noEditPoints="1" noAdjustHandles="1" noChangeArrowheads="1" noChangeShapeType="1" noTextEdit="1"/>
                  </p:cNvSpPr>
                  <p:nvPr/>
                </p:nvSpPr>
                <p:spPr>
                  <a:xfrm>
                    <a:off x="5401232" y="3499585"/>
                    <a:ext cx="240450" cy="128240"/>
                  </a:xfrm>
                  <a:prstGeom prst="rect">
                    <a:avLst/>
                  </a:prstGeom>
                  <a:blipFill>
                    <a:blip r:embed="rId16"/>
                    <a:stretch>
                      <a:fillRect l="-23077" t="-100000" r="-25641" b="-809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4" name="文本框 323">
                    <a:extLst>
                      <a:ext uri="{FF2B5EF4-FFF2-40B4-BE49-F238E27FC236}">
                        <a16:creationId xmlns:a16="http://schemas.microsoft.com/office/drawing/2014/main" id="{86C1A71A-ED05-C28F-C58D-CACA3EFD50F3}"/>
                      </a:ext>
                    </a:extLst>
                  </p:cNvPr>
                  <p:cNvSpPr txBox="1"/>
                  <p:nvPr/>
                </p:nvSpPr>
                <p:spPr>
                  <a:xfrm>
                    <a:off x="7019636" y="5420013"/>
                    <a:ext cx="235641"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x</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324" name="文本框 323">
                    <a:extLst>
                      <a:ext uri="{FF2B5EF4-FFF2-40B4-BE49-F238E27FC236}">
                        <a16:creationId xmlns:a16="http://schemas.microsoft.com/office/drawing/2014/main" id="{86C1A71A-ED05-C28F-C58D-CACA3EFD50F3}"/>
                      </a:ext>
                    </a:extLst>
                  </p:cNvPr>
                  <p:cNvSpPr txBox="1">
                    <a:spLocks noRot="1" noChangeAspect="1" noMove="1" noResize="1" noEditPoints="1" noAdjustHandles="1" noChangeArrowheads="1" noChangeShapeType="1" noTextEdit="1"/>
                  </p:cNvSpPr>
                  <p:nvPr/>
                </p:nvSpPr>
                <p:spPr>
                  <a:xfrm>
                    <a:off x="7019636" y="5420013"/>
                    <a:ext cx="235641" cy="128240"/>
                  </a:xfrm>
                  <a:prstGeom prst="rect">
                    <a:avLst/>
                  </a:prstGeom>
                  <a:blipFill>
                    <a:blip r:embed="rId17"/>
                    <a:stretch>
                      <a:fillRect l="-25641" t="-100000" r="-23077" b="-47619"/>
                    </a:stretch>
                  </a:blipFill>
                </p:spPr>
                <p:txBody>
                  <a:bodyPr/>
                  <a:lstStyle/>
                  <a:p>
                    <a:r>
                      <a:rPr lang="zh-CN" altLang="en-US">
                        <a:noFill/>
                      </a:rPr>
                      <a:t> </a:t>
                    </a:r>
                  </a:p>
                </p:txBody>
              </p:sp>
            </mc:Fallback>
          </mc:AlternateContent>
          <p:sp>
            <p:nvSpPr>
              <p:cNvPr id="325" name="任意多边形: 形状 324">
                <a:extLst>
                  <a:ext uri="{FF2B5EF4-FFF2-40B4-BE49-F238E27FC236}">
                    <a16:creationId xmlns:a16="http://schemas.microsoft.com/office/drawing/2014/main" id="{DA367123-D5E8-4E05-2E11-FD03DE489DD4}"/>
                  </a:ext>
                </a:extLst>
              </p:cNvPr>
              <p:cNvSpPr/>
              <p:nvPr/>
            </p:nvSpPr>
            <p:spPr>
              <a:xfrm>
                <a:off x="5413198" y="2841046"/>
                <a:ext cx="319565" cy="159750"/>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6" name="文本框 325">
                    <a:extLst>
                      <a:ext uri="{FF2B5EF4-FFF2-40B4-BE49-F238E27FC236}">
                        <a16:creationId xmlns:a16="http://schemas.microsoft.com/office/drawing/2014/main" id="{AB684C30-0AA0-5E57-6D78-22BF7AC90F6C}"/>
                      </a:ext>
                    </a:extLst>
                  </p:cNvPr>
                  <p:cNvSpPr txBox="1"/>
                  <p:nvPr/>
                </p:nvSpPr>
                <p:spPr>
                  <a:xfrm>
                    <a:off x="5199260" y="2909696"/>
                    <a:ext cx="214802"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solidFill>
                              <a:latin typeface="Cambria Math" panose="02040503050406030204" pitchFamily="18" charset="0"/>
                              <a:ea typeface="黑体" panose="02010609060101010101" pitchFamily="49" charset="-122"/>
                            </a:rPr>
                            <m:t>O</m:t>
                          </m:r>
                        </m:oMath>
                      </m:oMathPara>
                    </a14:m>
                    <a:endParaRPr lang="zh-CN" altLang="en-US" sz="1800" dirty="0">
                      <a:solidFill>
                        <a:schemeClr val="tx1"/>
                      </a:solidFill>
                      <a:latin typeface="Arial" panose="020B0604020202020204" pitchFamily="34" charset="0"/>
                      <a:ea typeface="黑体" panose="02010609060101010101" pitchFamily="49" charset="-122"/>
                    </a:endParaRPr>
                  </a:p>
                </p:txBody>
              </p:sp>
            </mc:Choice>
            <mc:Fallback>
              <p:sp>
                <p:nvSpPr>
                  <p:cNvPr id="326" name="文本框 325">
                    <a:extLst>
                      <a:ext uri="{FF2B5EF4-FFF2-40B4-BE49-F238E27FC236}">
                        <a16:creationId xmlns:a16="http://schemas.microsoft.com/office/drawing/2014/main" id="{AB684C30-0AA0-5E57-6D78-22BF7AC90F6C}"/>
                      </a:ext>
                    </a:extLst>
                  </p:cNvPr>
                  <p:cNvSpPr txBox="1">
                    <a:spLocks noRot="1" noChangeAspect="1" noMove="1" noResize="1" noEditPoints="1" noAdjustHandles="1" noChangeArrowheads="1" noChangeShapeType="1" noTextEdit="1"/>
                  </p:cNvSpPr>
                  <p:nvPr/>
                </p:nvSpPr>
                <p:spPr>
                  <a:xfrm>
                    <a:off x="5199260" y="2909696"/>
                    <a:ext cx="214802" cy="128240"/>
                  </a:xfrm>
                  <a:prstGeom prst="rect">
                    <a:avLst/>
                  </a:prstGeom>
                  <a:blipFill>
                    <a:blip r:embed="rId18"/>
                    <a:stretch>
                      <a:fillRect l="-25714" t="-80952" r="-22857" b="-42857"/>
                    </a:stretch>
                  </a:blipFill>
                </p:spPr>
                <p:txBody>
                  <a:bodyPr/>
                  <a:lstStyle/>
                  <a:p>
                    <a:r>
                      <a:rPr lang="zh-CN" altLang="en-US">
                        <a:noFill/>
                      </a:rPr>
                      <a:t> </a:t>
                    </a:r>
                  </a:p>
                </p:txBody>
              </p:sp>
            </mc:Fallback>
          </mc:AlternateContent>
          <p:sp>
            <p:nvSpPr>
              <p:cNvPr id="327" name="任意多边形: 形状 326">
                <a:extLst>
                  <a:ext uri="{FF2B5EF4-FFF2-40B4-BE49-F238E27FC236}">
                    <a16:creationId xmlns:a16="http://schemas.microsoft.com/office/drawing/2014/main" id="{040872C6-E917-2718-7C98-8616E0726F08}"/>
                  </a:ext>
                </a:extLst>
              </p:cNvPr>
              <p:cNvSpPr/>
              <p:nvPr/>
            </p:nvSpPr>
            <p:spPr>
              <a:xfrm>
                <a:off x="6534613" y="2843329"/>
                <a:ext cx="319565" cy="159750"/>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8" name="文本框 327">
                    <a:extLst>
                      <a:ext uri="{FF2B5EF4-FFF2-40B4-BE49-F238E27FC236}">
                        <a16:creationId xmlns:a16="http://schemas.microsoft.com/office/drawing/2014/main" id="{65696E0E-AFC2-1073-6487-9A62C120D30F}"/>
                      </a:ext>
                    </a:extLst>
                  </p:cNvPr>
                  <p:cNvSpPr txBox="1"/>
                  <p:nvPr/>
                </p:nvSpPr>
                <p:spPr>
                  <a:xfrm>
                    <a:off x="6225774" y="2897533"/>
                    <a:ext cx="274114"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O</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328" name="文本框 327">
                    <a:extLst>
                      <a:ext uri="{FF2B5EF4-FFF2-40B4-BE49-F238E27FC236}">
                        <a16:creationId xmlns:a16="http://schemas.microsoft.com/office/drawing/2014/main" id="{65696E0E-AFC2-1073-6487-9A62C120D30F}"/>
                      </a:ext>
                    </a:extLst>
                  </p:cNvPr>
                  <p:cNvSpPr txBox="1">
                    <a:spLocks noRot="1" noChangeAspect="1" noMove="1" noResize="1" noEditPoints="1" noAdjustHandles="1" noChangeArrowheads="1" noChangeShapeType="1" noTextEdit="1"/>
                  </p:cNvSpPr>
                  <p:nvPr/>
                </p:nvSpPr>
                <p:spPr>
                  <a:xfrm>
                    <a:off x="6225774" y="2897533"/>
                    <a:ext cx="274114" cy="128240"/>
                  </a:xfrm>
                  <a:prstGeom prst="rect">
                    <a:avLst/>
                  </a:prstGeom>
                  <a:blipFill>
                    <a:blip r:embed="rId19"/>
                    <a:stretch>
                      <a:fillRect l="-22222" t="-95238" r="-22222" b="-47619"/>
                    </a:stretch>
                  </a:blipFill>
                </p:spPr>
                <p:txBody>
                  <a:bodyPr/>
                  <a:lstStyle/>
                  <a:p>
                    <a:r>
                      <a:rPr lang="zh-CN" altLang="en-US">
                        <a:noFill/>
                      </a:rPr>
                      <a:t> </a:t>
                    </a:r>
                  </a:p>
                </p:txBody>
              </p:sp>
            </mc:Fallback>
          </mc:AlternateContent>
          <p:sp>
            <p:nvSpPr>
              <p:cNvPr id="329" name="对话气泡: 椭圆形 328">
                <a:extLst>
                  <a:ext uri="{FF2B5EF4-FFF2-40B4-BE49-F238E27FC236}">
                    <a16:creationId xmlns:a16="http://schemas.microsoft.com/office/drawing/2014/main" id="{C8E69D3C-0249-D380-391E-513F1FB6405F}"/>
                  </a:ext>
                </a:extLst>
              </p:cNvPr>
              <p:cNvSpPr/>
              <p:nvPr/>
            </p:nvSpPr>
            <p:spPr bwMode="auto">
              <a:xfrm>
                <a:off x="5186511" y="1982347"/>
                <a:ext cx="2229436" cy="645803"/>
              </a:xfrm>
              <a:prstGeom prst="wedgeEllipseCallout">
                <a:avLst>
                  <a:gd name="adj1" fmla="val 18622"/>
                  <a:gd name="adj2" fmla="val 75282"/>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330" name="对话气泡: 椭圆形 329">
                    <a:extLst>
                      <a:ext uri="{FF2B5EF4-FFF2-40B4-BE49-F238E27FC236}">
                        <a16:creationId xmlns:a16="http://schemas.microsoft.com/office/drawing/2014/main" id="{5BCCD668-D499-BF06-3617-5776681487EB}"/>
                      </a:ext>
                    </a:extLst>
                  </p:cNvPr>
                  <p:cNvSpPr/>
                  <p:nvPr/>
                </p:nvSpPr>
                <p:spPr bwMode="auto">
                  <a:xfrm>
                    <a:off x="4780662" y="1980138"/>
                    <a:ext cx="2629131" cy="645803"/>
                  </a:xfrm>
                  <a:prstGeom prst="wedgeEllipseCallout">
                    <a:avLst>
                      <a:gd name="adj1" fmla="val -26235"/>
                      <a:gd name="adj2" fmla="val 73316"/>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14:m>
                      <m:oMath xmlns:m="http://schemas.openxmlformats.org/officeDocument/2006/math">
                        <m:acc>
                          <m:accPr>
                            <m:chr m:val="⃑"/>
                            <m:ctrlPr>
                              <a:rPr kumimoji="1" lang="en-US" altLang="zh-CN" sz="1400" b="0" i="1" u="none" strike="noStrike" cap="none" normalizeH="0" baseline="0" smtClean="0">
                                <a:ln>
                                  <a:noFill/>
                                </a:ln>
                                <a:solidFill>
                                  <a:schemeClr val="bg1"/>
                                </a:solidFill>
                                <a:effectLst/>
                                <a:latin typeface="Cambria Math" panose="02040503050406030204" pitchFamily="18" charset="0"/>
                              </a:rPr>
                            </m:ctrlPr>
                          </m:accPr>
                          <m:e>
                            <m:r>
                              <a:rPr kumimoji="1" lang="en-US" altLang="zh-CN" sz="1400" b="0" i="1" u="none" strike="noStrike" cap="none" normalizeH="0" baseline="0" smtClean="0">
                                <a:ln>
                                  <a:noFill/>
                                </a:ln>
                                <a:solidFill>
                                  <a:schemeClr val="bg1"/>
                                </a:solidFill>
                                <a:effectLst/>
                                <a:latin typeface="Cambria Math" panose="02040503050406030204" pitchFamily="18" charset="0"/>
                              </a:rPr>
                              <m:t>𝑠</m:t>
                            </m:r>
                          </m:e>
                        </m:acc>
                      </m:oMath>
                    </a14:m>
                    <a:r>
                      <a:rPr lang="en-US" altLang="zh-CN" sz="1400" dirty="0">
                        <a:solidFill>
                          <a:schemeClr val="bg1"/>
                        </a:solidFill>
                        <a:latin typeface="+mn-ea"/>
                        <a:ea typeface="+mn-ea"/>
                      </a:rPr>
                      <a:t>,</a:t>
                    </a:r>
                    <a:r>
                      <a:rPr lang="en-US" altLang="zh-CN" sz="1400" dirty="0">
                        <a:solidFill>
                          <a:schemeClr val="bg1"/>
                        </a:solidFill>
                      </a:rPr>
                      <a:t> </a:t>
                    </a:r>
                    <a14:m>
                      <m:oMath xmlns:m="http://schemas.openxmlformats.org/officeDocument/2006/math">
                        <m:sSup>
                          <m:sSupPr>
                            <m:ctrlPr>
                              <a:rPr lang="en-US" altLang="zh-CN" sz="1400" i="1" smtClean="0">
                                <a:solidFill>
                                  <a:schemeClr val="bg1"/>
                                </a:solidFill>
                                <a:latin typeface="Cambria Math" panose="02040503050406030204" pitchFamily="18" charset="0"/>
                              </a:rPr>
                            </m:ctrlPr>
                          </m:sSupPr>
                          <m:e>
                            <m:acc>
                              <m:accPr>
                                <m:chr m:val="⃑"/>
                                <m:ctrlPr>
                                  <a:rPr lang="en-US" altLang="zh-CN" sz="1400" i="1">
                                    <a:solidFill>
                                      <a:schemeClr val="bg1"/>
                                    </a:solidFill>
                                    <a:latin typeface="Cambria Math" panose="02040503050406030204" pitchFamily="18" charset="0"/>
                                  </a:rPr>
                                </m:ctrlPr>
                              </m:accPr>
                              <m:e>
                                <m:r>
                                  <a:rPr lang="en-US" altLang="zh-CN" sz="1400" b="0" i="1" smtClean="0">
                                    <a:solidFill>
                                      <a:schemeClr val="bg1"/>
                                    </a:solidFill>
                                    <a:latin typeface="Cambria Math" panose="02040503050406030204" pitchFamily="18" charset="0"/>
                                  </a:rPr>
                                  <m:t>𝑠</m:t>
                                </m:r>
                              </m:e>
                            </m:acc>
                          </m:e>
                          <m:sup>
                            <m:r>
                              <a:rPr lang="en-US" altLang="zh-CN" sz="1400" b="0" i="1" smtClean="0">
                                <a:solidFill>
                                  <a:schemeClr val="bg1"/>
                                </a:solidFill>
                                <a:latin typeface="Cambria Math" panose="02040503050406030204" pitchFamily="18" charset="0"/>
                              </a:rPr>
                              <m:t>′</m:t>
                            </m:r>
                          </m:sup>
                        </m:sSup>
                      </m:oMath>
                    </a14:m>
                    <a:r>
                      <a:rPr lang="en-US" altLang="zh-CN" sz="1400" dirty="0">
                        <a:solidFill>
                          <a:schemeClr val="bg1"/>
                        </a:solidFill>
                        <a:latin typeface="+mn-lt"/>
                        <a:ea typeface="+mn-ea"/>
                      </a:rPr>
                      <a:t>same magnitude, different direction.</a:t>
                    </a:r>
                    <a:endParaRPr kumimoji="1" lang="zh-CN" altLang="en-US" sz="1400" b="0" i="0" u="none" strike="noStrike" cap="none" normalizeH="0" baseline="0" dirty="0">
                      <a:ln>
                        <a:noFill/>
                      </a:ln>
                      <a:solidFill>
                        <a:schemeClr val="bg1"/>
                      </a:solidFill>
                      <a:effectLst/>
                      <a:latin typeface="+mn-lt"/>
                      <a:ea typeface="+mn-ea"/>
                    </a:endParaRPr>
                  </a:p>
                </p:txBody>
              </p:sp>
            </mc:Choice>
            <mc:Fallback>
              <p:sp>
                <p:nvSpPr>
                  <p:cNvPr id="330" name="对话气泡: 椭圆形 329">
                    <a:extLst>
                      <a:ext uri="{FF2B5EF4-FFF2-40B4-BE49-F238E27FC236}">
                        <a16:creationId xmlns:a16="http://schemas.microsoft.com/office/drawing/2014/main" id="{5BCCD668-D499-BF06-3617-5776681487EB}"/>
                      </a:ext>
                    </a:extLst>
                  </p:cNvPr>
                  <p:cNvSpPr>
                    <a:spLocks noRot="1" noChangeAspect="1" noMove="1" noResize="1" noEditPoints="1" noAdjustHandles="1" noChangeArrowheads="1" noChangeShapeType="1" noTextEdit="1"/>
                  </p:cNvSpPr>
                  <p:nvPr/>
                </p:nvSpPr>
                <p:spPr bwMode="auto">
                  <a:xfrm>
                    <a:off x="4780662" y="1980138"/>
                    <a:ext cx="2629131" cy="645803"/>
                  </a:xfrm>
                  <a:prstGeom prst="wedgeEllipseCallout">
                    <a:avLst>
                      <a:gd name="adj1" fmla="val -26235"/>
                      <a:gd name="adj2" fmla="val 73316"/>
                    </a:avLst>
                  </a:prstGeom>
                  <a:blipFill>
                    <a:blip r:embed="rId20"/>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331" name="文本框 330">
                <a:extLst>
                  <a:ext uri="{FF2B5EF4-FFF2-40B4-BE49-F238E27FC236}">
                    <a16:creationId xmlns:a16="http://schemas.microsoft.com/office/drawing/2014/main" id="{EDE04D65-F11E-CFDC-3FA7-37956BCA3664}"/>
                  </a:ext>
                </a:extLst>
              </p:cNvPr>
              <p:cNvSpPr txBox="1"/>
              <p:nvPr/>
            </p:nvSpPr>
            <p:spPr>
              <a:xfrm>
                <a:off x="4767242" y="5548253"/>
                <a:ext cx="3182597" cy="369332"/>
              </a:xfrm>
              <a:prstGeom prst="rect">
                <a:avLst/>
              </a:prstGeom>
              <a:noFill/>
            </p:spPr>
            <p:txBody>
              <a:bodyPr wrap="square">
                <a:spAutoFit/>
              </a:bodyPr>
              <a:lstStyle/>
              <a:p>
                <a:pPr algn="ctr"/>
                <a:r>
                  <a:rPr lang="en-US" altLang="zh-CN" sz="1800" dirty="0">
                    <a:latin typeface="+mn-lt"/>
                    <a:ea typeface="黑体" panose="02010609060101010101" pitchFamily="49" charset="-122"/>
                  </a:rPr>
                  <a:t>Imitative transformation</a:t>
                </a:r>
                <a:endParaRPr lang="zh-CN" altLang="en-US" sz="1800" dirty="0"/>
              </a:p>
            </p:txBody>
          </p:sp>
          <p:cxnSp>
            <p:nvCxnSpPr>
              <p:cNvPr id="332" name="直接连接符 331">
                <a:extLst>
                  <a:ext uri="{FF2B5EF4-FFF2-40B4-BE49-F238E27FC236}">
                    <a16:creationId xmlns:a16="http://schemas.microsoft.com/office/drawing/2014/main" id="{75441D96-AF6E-41FC-9376-A71D9160CBE3}"/>
                  </a:ext>
                </a:extLst>
              </p:cNvPr>
              <p:cNvCxnSpPr>
                <a:cxnSpLocks/>
              </p:cNvCxnSpPr>
              <p:nvPr/>
            </p:nvCxnSpPr>
            <p:spPr bwMode="auto">
              <a:xfrm flipV="1">
                <a:off x="5388504" y="4385188"/>
                <a:ext cx="337042" cy="2099"/>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3" name="直接连接符 332">
                <a:extLst>
                  <a:ext uri="{FF2B5EF4-FFF2-40B4-BE49-F238E27FC236}">
                    <a16:creationId xmlns:a16="http://schemas.microsoft.com/office/drawing/2014/main" id="{FF8127F1-9622-A9AF-DAB5-996A8F03BD3C}"/>
                  </a:ext>
                </a:extLst>
              </p:cNvPr>
              <p:cNvCxnSpPr>
                <a:cxnSpLocks/>
              </p:cNvCxnSpPr>
              <p:nvPr/>
            </p:nvCxnSpPr>
            <p:spPr bwMode="auto">
              <a:xfrm flipV="1">
                <a:off x="5539085" y="4382586"/>
                <a:ext cx="318010" cy="937456"/>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直接连接符 333">
                <a:extLst>
                  <a:ext uri="{FF2B5EF4-FFF2-40B4-BE49-F238E27FC236}">
                    <a16:creationId xmlns:a16="http://schemas.microsoft.com/office/drawing/2014/main" id="{A2B05517-7FBF-D277-3215-A4E5AE2DBFF5}"/>
                  </a:ext>
                </a:extLst>
              </p:cNvPr>
              <p:cNvCxnSpPr>
                <a:cxnSpLocks/>
              </p:cNvCxnSpPr>
              <p:nvPr/>
            </p:nvCxnSpPr>
            <p:spPr bwMode="auto">
              <a:xfrm>
                <a:off x="5066686" y="4371795"/>
                <a:ext cx="783744" cy="3351"/>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直接连接符 334">
                <a:extLst>
                  <a:ext uri="{FF2B5EF4-FFF2-40B4-BE49-F238E27FC236}">
                    <a16:creationId xmlns:a16="http://schemas.microsoft.com/office/drawing/2014/main" id="{6D73512D-8001-6B70-6C4A-997A9356E723}"/>
                  </a:ext>
                </a:extLst>
              </p:cNvPr>
              <p:cNvCxnSpPr>
                <a:cxnSpLocks/>
              </p:cNvCxnSpPr>
              <p:nvPr/>
            </p:nvCxnSpPr>
            <p:spPr bwMode="auto">
              <a:xfrm flipH="1">
                <a:off x="5854039" y="4365428"/>
                <a:ext cx="15066" cy="948932"/>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直接箭头连接符 335">
                <a:extLst>
                  <a:ext uri="{FF2B5EF4-FFF2-40B4-BE49-F238E27FC236}">
                    <a16:creationId xmlns:a16="http://schemas.microsoft.com/office/drawing/2014/main" id="{083C1887-6885-53E3-1BFA-2AA0A6184AE3}"/>
                  </a:ext>
                </a:extLst>
              </p:cNvPr>
              <p:cNvCxnSpPr>
                <a:cxnSpLocks/>
              </p:cNvCxnSpPr>
              <p:nvPr/>
            </p:nvCxnSpPr>
            <p:spPr bwMode="auto">
              <a:xfrm flipV="1">
                <a:off x="5063900" y="3188106"/>
                <a:ext cx="0" cy="2150488"/>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直接箭头连接符 336">
                <a:extLst>
                  <a:ext uri="{FF2B5EF4-FFF2-40B4-BE49-F238E27FC236}">
                    <a16:creationId xmlns:a16="http://schemas.microsoft.com/office/drawing/2014/main" id="{9AE9AF4D-6B43-7439-657D-6AE0ED6596A2}"/>
                  </a:ext>
                </a:extLst>
              </p:cNvPr>
              <p:cNvCxnSpPr>
                <a:cxnSpLocks/>
              </p:cNvCxnSpPr>
              <p:nvPr/>
            </p:nvCxnSpPr>
            <p:spPr bwMode="auto">
              <a:xfrm>
                <a:off x="5063900" y="5325603"/>
                <a:ext cx="2609613" cy="0"/>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 name="直接箭头连接符 337">
                <a:extLst>
                  <a:ext uri="{FF2B5EF4-FFF2-40B4-BE49-F238E27FC236}">
                    <a16:creationId xmlns:a16="http://schemas.microsoft.com/office/drawing/2014/main" id="{FF033FDE-10EB-2744-BDD2-E50A31C1E399}"/>
                  </a:ext>
                </a:extLst>
              </p:cNvPr>
              <p:cNvCxnSpPr>
                <a:cxnSpLocks/>
              </p:cNvCxnSpPr>
              <p:nvPr/>
            </p:nvCxnSpPr>
            <p:spPr bwMode="auto">
              <a:xfrm flipV="1">
                <a:off x="5064035" y="3320598"/>
                <a:ext cx="688254" cy="2014426"/>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9" name="直接箭头连接符 338">
                <a:extLst>
                  <a:ext uri="{FF2B5EF4-FFF2-40B4-BE49-F238E27FC236}">
                    <a16:creationId xmlns:a16="http://schemas.microsoft.com/office/drawing/2014/main" id="{1E44A447-9060-E2E0-33F1-BE8797F9FBB7}"/>
                  </a:ext>
                </a:extLst>
              </p:cNvPr>
              <p:cNvCxnSpPr>
                <a:cxnSpLocks/>
              </p:cNvCxnSpPr>
              <p:nvPr/>
            </p:nvCxnSpPr>
            <p:spPr bwMode="auto">
              <a:xfrm>
                <a:off x="5063897" y="5325602"/>
                <a:ext cx="2343179" cy="0"/>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 name="直接连接符 339">
                <a:extLst>
                  <a:ext uri="{FF2B5EF4-FFF2-40B4-BE49-F238E27FC236}">
                    <a16:creationId xmlns:a16="http://schemas.microsoft.com/office/drawing/2014/main" id="{6DCC8304-A22F-0606-8AC8-714177AA5963}"/>
                  </a:ext>
                </a:extLst>
              </p:cNvPr>
              <p:cNvCxnSpPr>
                <a:cxnSpLocks/>
              </p:cNvCxnSpPr>
              <p:nvPr/>
            </p:nvCxnSpPr>
            <p:spPr bwMode="auto">
              <a:xfrm>
                <a:off x="5156436" y="5075299"/>
                <a:ext cx="1942067"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直接连接符 340">
                <a:extLst>
                  <a:ext uri="{FF2B5EF4-FFF2-40B4-BE49-F238E27FC236}">
                    <a16:creationId xmlns:a16="http://schemas.microsoft.com/office/drawing/2014/main" id="{8E4FE087-CE45-82A4-F836-5880A3531E8F}"/>
                  </a:ext>
                </a:extLst>
              </p:cNvPr>
              <p:cNvCxnSpPr>
                <a:cxnSpLocks/>
              </p:cNvCxnSpPr>
              <p:nvPr/>
            </p:nvCxnSpPr>
            <p:spPr bwMode="auto">
              <a:xfrm>
                <a:off x="5243312" y="4839894"/>
                <a:ext cx="1938709"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直接连接符 341">
                <a:extLst>
                  <a:ext uri="{FF2B5EF4-FFF2-40B4-BE49-F238E27FC236}">
                    <a16:creationId xmlns:a16="http://schemas.microsoft.com/office/drawing/2014/main" id="{6D8DFC0D-9E9D-1A23-6C6C-A0F468EA36BE}"/>
                  </a:ext>
                </a:extLst>
              </p:cNvPr>
              <p:cNvCxnSpPr>
                <a:cxnSpLocks/>
              </p:cNvCxnSpPr>
              <p:nvPr/>
            </p:nvCxnSpPr>
            <p:spPr bwMode="auto">
              <a:xfrm>
                <a:off x="5320305" y="4605638"/>
                <a:ext cx="1932639"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直接连接符 342">
                <a:extLst>
                  <a:ext uri="{FF2B5EF4-FFF2-40B4-BE49-F238E27FC236}">
                    <a16:creationId xmlns:a16="http://schemas.microsoft.com/office/drawing/2014/main" id="{86FF2246-80DF-347D-F050-A7E163423FC7}"/>
                  </a:ext>
                </a:extLst>
              </p:cNvPr>
              <p:cNvCxnSpPr>
                <a:cxnSpLocks/>
              </p:cNvCxnSpPr>
              <p:nvPr/>
            </p:nvCxnSpPr>
            <p:spPr bwMode="auto">
              <a:xfrm>
                <a:off x="5411694" y="4367123"/>
                <a:ext cx="1921835" cy="4672"/>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直接连接符 343">
                <a:extLst>
                  <a:ext uri="{FF2B5EF4-FFF2-40B4-BE49-F238E27FC236}">
                    <a16:creationId xmlns:a16="http://schemas.microsoft.com/office/drawing/2014/main" id="{B3978296-73F5-8BDC-08DD-5BB368D0E029}"/>
                  </a:ext>
                </a:extLst>
              </p:cNvPr>
              <p:cNvCxnSpPr>
                <a:cxnSpLocks/>
              </p:cNvCxnSpPr>
              <p:nvPr/>
            </p:nvCxnSpPr>
            <p:spPr bwMode="auto">
              <a:xfrm flipV="1">
                <a:off x="5485309" y="4138931"/>
                <a:ext cx="1921767" cy="2292"/>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5" name="直接连接符 344">
                <a:extLst>
                  <a:ext uri="{FF2B5EF4-FFF2-40B4-BE49-F238E27FC236}">
                    <a16:creationId xmlns:a16="http://schemas.microsoft.com/office/drawing/2014/main" id="{ADED1DA9-9277-45FD-2780-07377D6C6273}"/>
                  </a:ext>
                </a:extLst>
              </p:cNvPr>
              <p:cNvCxnSpPr>
                <a:cxnSpLocks/>
              </p:cNvCxnSpPr>
              <p:nvPr/>
            </p:nvCxnSpPr>
            <p:spPr bwMode="auto">
              <a:xfrm flipV="1">
                <a:off x="5570233" y="3897601"/>
                <a:ext cx="1924346" cy="4965"/>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6" name="直接连接符 345">
                <a:extLst>
                  <a:ext uri="{FF2B5EF4-FFF2-40B4-BE49-F238E27FC236}">
                    <a16:creationId xmlns:a16="http://schemas.microsoft.com/office/drawing/2014/main" id="{23A854F0-945E-B77E-C45A-FCA8CE060D96}"/>
                  </a:ext>
                </a:extLst>
              </p:cNvPr>
              <p:cNvCxnSpPr>
                <a:cxnSpLocks/>
              </p:cNvCxnSpPr>
              <p:nvPr/>
            </p:nvCxnSpPr>
            <p:spPr bwMode="auto">
              <a:xfrm>
                <a:off x="5646720" y="3664136"/>
                <a:ext cx="1911951" cy="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7" name="直接连接符 346">
                <a:extLst>
                  <a:ext uri="{FF2B5EF4-FFF2-40B4-BE49-F238E27FC236}">
                    <a16:creationId xmlns:a16="http://schemas.microsoft.com/office/drawing/2014/main" id="{ECE20466-9B57-40D2-9DC4-82B12D82C35E}"/>
                  </a:ext>
                </a:extLst>
              </p:cNvPr>
              <p:cNvCxnSpPr>
                <a:cxnSpLocks/>
              </p:cNvCxnSpPr>
              <p:nvPr/>
            </p:nvCxnSpPr>
            <p:spPr bwMode="auto">
              <a:xfrm>
                <a:off x="5713045" y="3429000"/>
                <a:ext cx="1909007" cy="11184"/>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直接箭头连接符 347">
                <a:extLst>
                  <a:ext uri="{FF2B5EF4-FFF2-40B4-BE49-F238E27FC236}">
                    <a16:creationId xmlns:a16="http://schemas.microsoft.com/office/drawing/2014/main" id="{F1598FFC-CF80-E45B-C2AC-DF76542383FE}"/>
                  </a:ext>
                </a:extLst>
              </p:cNvPr>
              <p:cNvCxnSpPr>
                <a:cxnSpLocks/>
              </p:cNvCxnSpPr>
              <p:nvPr/>
            </p:nvCxnSpPr>
            <p:spPr bwMode="auto">
              <a:xfrm flipV="1">
                <a:off x="5063900" y="4371795"/>
                <a:ext cx="799084" cy="963229"/>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49" name="文本框 348">
                    <a:extLst>
                      <a:ext uri="{FF2B5EF4-FFF2-40B4-BE49-F238E27FC236}">
                        <a16:creationId xmlns:a16="http://schemas.microsoft.com/office/drawing/2014/main" id="{95AE93CB-5023-242E-C3DC-71E14306316A}"/>
                      </a:ext>
                    </a:extLst>
                  </p:cNvPr>
                  <p:cNvSpPr txBox="1"/>
                  <p:nvPr/>
                </p:nvSpPr>
                <p:spPr>
                  <a:xfrm>
                    <a:off x="5656445" y="4210632"/>
                    <a:ext cx="257314" cy="128240"/>
                  </a:xfrm>
                  <a:prstGeom prst="rect">
                    <a:avLst/>
                  </a:prstGeom>
                  <a:noFill/>
                </p:spPr>
                <p:txBody>
                  <a:bodyPr wrap="squar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b="0" i="1" smtClean="0">
                                  <a:solidFill>
                                    <a:srgbClr val="0C0CCE"/>
                                  </a:solidFill>
                                  <a:latin typeface="Cambria Math" panose="02040503050406030204" pitchFamily="18" charset="0"/>
                                  <a:ea typeface="黑体" panose="02010609060101010101" pitchFamily="49" charset="-122"/>
                                </a:rPr>
                                <m:t>𝑠</m:t>
                              </m:r>
                            </m:e>
                          </m:acc>
                          <m:r>
                            <a:rPr lang="en-US" altLang="zh-CN" sz="1800" b="0" i="1" smtClean="0">
                              <a:solidFill>
                                <a:srgbClr val="0C0CCE"/>
                              </a:solidFill>
                              <a:latin typeface="Cambria Math" panose="02040503050406030204" pitchFamily="18" charset="0"/>
                              <a:ea typeface="黑体" panose="02010609060101010101" pitchFamily="49" charset="-122"/>
                            </a:rPr>
                            <m:t>′</m:t>
                          </m:r>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p:sp>
                <p:nvSpPr>
                  <p:cNvPr id="349" name="文本框 348">
                    <a:extLst>
                      <a:ext uri="{FF2B5EF4-FFF2-40B4-BE49-F238E27FC236}">
                        <a16:creationId xmlns:a16="http://schemas.microsoft.com/office/drawing/2014/main" id="{95AE93CB-5023-242E-C3DC-71E14306316A}"/>
                      </a:ext>
                    </a:extLst>
                  </p:cNvPr>
                  <p:cNvSpPr txBox="1">
                    <a:spLocks noRot="1" noChangeAspect="1" noMove="1" noResize="1" noEditPoints="1" noAdjustHandles="1" noChangeArrowheads="1" noChangeShapeType="1" noTextEdit="1"/>
                  </p:cNvSpPr>
                  <p:nvPr/>
                </p:nvSpPr>
                <p:spPr>
                  <a:xfrm>
                    <a:off x="5656445" y="4210632"/>
                    <a:ext cx="257314" cy="128240"/>
                  </a:xfrm>
                  <a:prstGeom prst="rect">
                    <a:avLst/>
                  </a:prstGeom>
                  <a:blipFill>
                    <a:blip r:embed="rId21"/>
                    <a:stretch>
                      <a:fillRect l="-7143" t="-147619" r="-57143" b="-476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0" name="文本框 349">
                    <a:extLst>
                      <a:ext uri="{FF2B5EF4-FFF2-40B4-BE49-F238E27FC236}">
                        <a16:creationId xmlns:a16="http://schemas.microsoft.com/office/drawing/2014/main" id="{ED0C5FA8-3DCD-744B-24E0-DF60D1528641}"/>
                      </a:ext>
                    </a:extLst>
                  </p:cNvPr>
                  <p:cNvSpPr txBox="1"/>
                  <p:nvPr/>
                </p:nvSpPr>
                <p:spPr>
                  <a:xfrm>
                    <a:off x="5486612" y="4519696"/>
                    <a:ext cx="198003" cy="128240"/>
                  </a:xfrm>
                  <a:prstGeom prst="rect">
                    <a:avLst/>
                  </a:prstGeom>
                  <a:noFill/>
                </p:spPr>
                <p:txBody>
                  <a:bodyPr wrap="squar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b="0" i="1" smtClean="0">
                                  <a:solidFill>
                                    <a:srgbClr val="0C0CCE"/>
                                  </a:solidFill>
                                  <a:latin typeface="Cambria Math" panose="02040503050406030204" pitchFamily="18" charset="0"/>
                                  <a:ea typeface="黑体" panose="02010609060101010101" pitchFamily="49" charset="-122"/>
                                </a:rPr>
                                <m:t>𝑠</m:t>
                              </m:r>
                            </m:e>
                          </m:acc>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p:sp>
                <p:nvSpPr>
                  <p:cNvPr id="350" name="文本框 349">
                    <a:extLst>
                      <a:ext uri="{FF2B5EF4-FFF2-40B4-BE49-F238E27FC236}">
                        <a16:creationId xmlns:a16="http://schemas.microsoft.com/office/drawing/2014/main" id="{ED0C5FA8-3DCD-744B-24E0-DF60D1528641}"/>
                      </a:ext>
                    </a:extLst>
                  </p:cNvPr>
                  <p:cNvSpPr txBox="1">
                    <a:spLocks noRot="1" noChangeAspect="1" noMove="1" noResize="1" noEditPoints="1" noAdjustHandles="1" noChangeArrowheads="1" noChangeShapeType="1" noTextEdit="1"/>
                  </p:cNvSpPr>
                  <p:nvPr/>
                </p:nvSpPr>
                <p:spPr>
                  <a:xfrm>
                    <a:off x="5486612" y="4519696"/>
                    <a:ext cx="198003" cy="128240"/>
                  </a:xfrm>
                  <a:prstGeom prst="rect">
                    <a:avLst/>
                  </a:prstGeom>
                  <a:blipFill>
                    <a:blip r:embed="rId22"/>
                    <a:stretch>
                      <a:fillRect l="-9375" t="-142857" r="-75000" b="-23810"/>
                    </a:stretch>
                  </a:blipFill>
                </p:spPr>
                <p:txBody>
                  <a:bodyPr/>
                  <a:lstStyle/>
                  <a:p>
                    <a:r>
                      <a:rPr lang="zh-CN" altLang="en-US">
                        <a:noFill/>
                      </a:rPr>
                      <a:t> </a:t>
                    </a:r>
                  </a:p>
                </p:txBody>
              </p:sp>
            </mc:Fallback>
          </mc:AlternateContent>
          <p:cxnSp>
            <p:nvCxnSpPr>
              <p:cNvPr id="351" name="直接箭头连接符 350">
                <a:extLst>
                  <a:ext uri="{FF2B5EF4-FFF2-40B4-BE49-F238E27FC236}">
                    <a16:creationId xmlns:a16="http://schemas.microsoft.com/office/drawing/2014/main" id="{014C2E8D-70C9-43C0-F97B-7934873D4EFF}"/>
                  </a:ext>
                </a:extLst>
              </p:cNvPr>
              <p:cNvCxnSpPr>
                <a:cxnSpLocks/>
              </p:cNvCxnSpPr>
              <p:nvPr/>
            </p:nvCxnSpPr>
            <p:spPr bwMode="auto">
              <a:xfrm flipV="1">
                <a:off x="532757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2" name="直接箭头连接符 351">
                <a:extLst>
                  <a:ext uri="{FF2B5EF4-FFF2-40B4-BE49-F238E27FC236}">
                    <a16:creationId xmlns:a16="http://schemas.microsoft.com/office/drawing/2014/main" id="{E5E7AAC3-7FAA-7810-92F6-ECB5E98B6FB4}"/>
                  </a:ext>
                </a:extLst>
              </p:cNvPr>
              <p:cNvCxnSpPr>
                <a:cxnSpLocks/>
              </p:cNvCxnSpPr>
              <p:nvPr/>
            </p:nvCxnSpPr>
            <p:spPr bwMode="auto">
              <a:xfrm flipV="1">
                <a:off x="559111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3" name="直接箭头连接符 352">
                <a:extLst>
                  <a:ext uri="{FF2B5EF4-FFF2-40B4-BE49-F238E27FC236}">
                    <a16:creationId xmlns:a16="http://schemas.microsoft.com/office/drawing/2014/main" id="{CC64FAED-410E-2469-4455-A49C94728527}"/>
                  </a:ext>
                </a:extLst>
              </p:cNvPr>
              <p:cNvCxnSpPr>
                <a:cxnSpLocks/>
              </p:cNvCxnSpPr>
              <p:nvPr/>
            </p:nvCxnSpPr>
            <p:spPr bwMode="auto">
              <a:xfrm flipV="1">
                <a:off x="585465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4" name="直接箭头连接符 353">
                <a:extLst>
                  <a:ext uri="{FF2B5EF4-FFF2-40B4-BE49-F238E27FC236}">
                    <a16:creationId xmlns:a16="http://schemas.microsoft.com/office/drawing/2014/main" id="{E8A32912-BE86-BFD1-01CC-03D4ECD31BDC}"/>
                  </a:ext>
                </a:extLst>
              </p:cNvPr>
              <p:cNvCxnSpPr>
                <a:cxnSpLocks/>
              </p:cNvCxnSpPr>
              <p:nvPr/>
            </p:nvCxnSpPr>
            <p:spPr bwMode="auto">
              <a:xfrm flipV="1">
                <a:off x="611819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直接箭头连接符 354">
                <a:extLst>
                  <a:ext uri="{FF2B5EF4-FFF2-40B4-BE49-F238E27FC236}">
                    <a16:creationId xmlns:a16="http://schemas.microsoft.com/office/drawing/2014/main" id="{15824176-0518-7AD2-A90E-051E80995DDB}"/>
                  </a:ext>
                </a:extLst>
              </p:cNvPr>
              <p:cNvCxnSpPr>
                <a:cxnSpLocks/>
              </p:cNvCxnSpPr>
              <p:nvPr/>
            </p:nvCxnSpPr>
            <p:spPr bwMode="auto">
              <a:xfrm flipV="1">
                <a:off x="638173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直接箭头连接符 355">
                <a:extLst>
                  <a:ext uri="{FF2B5EF4-FFF2-40B4-BE49-F238E27FC236}">
                    <a16:creationId xmlns:a16="http://schemas.microsoft.com/office/drawing/2014/main" id="{58CD511F-5A93-77CA-D560-C74A27E2247C}"/>
                  </a:ext>
                </a:extLst>
              </p:cNvPr>
              <p:cNvCxnSpPr>
                <a:cxnSpLocks/>
              </p:cNvCxnSpPr>
              <p:nvPr/>
            </p:nvCxnSpPr>
            <p:spPr bwMode="auto">
              <a:xfrm flipV="1">
                <a:off x="6645275"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直接箭头连接符 356">
                <a:extLst>
                  <a:ext uri="{FF2B5EF4-FFF2-40B4-BE49-F238E27FC236}">
                    <a16:creationId xmlns:a16="http://schemas.microsoft.com/office/drawing/2014/main" id="{E7401D6E-5228-8E3F-44CB-4C2EF9CBD5EE}"/>
                  </a:ext>
                </a:extLst>
              </p:cNvPr>
              <p:cNvCxnSpPr>
                <a:cxnSpLocks/>
              </p:cNvCxnSpPr>
              <p:nvPr/>
            </p:nvCxnSpPr>
            <p:spPr bwMode="auto">
              <a:xfrm flipV="1">
                <a:off x="6908817" y="3320598"/>
                <a:ext cx="688254" cy="2014426"/>
              </a:xfrm>
              <a:prstGeom prst="straightConnector1">
                <a:avLst/>
              </a:prstGeom>
              <a:solidFill>
                <a:schemeClr val="accent1"/>
              </a:solidFill>
              <a:ln w="508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直接箭头连接符 357">
                <a:extLst>
                  <a:ext uri="{FF2B5EF4-FFF2-40B4-BE49-F238E27FC236}">
                    <a16:creationId xmlns:a16="http://schemas.microsoft.com/office/drawing/2014/main" id="{AD430E59-51B7-CC3B-0CDD-1AF18D9097A5}"/>
                  </a:ext>
                </a:extLst>
              </p:cNvPr>
              <p:cNvCxnSpPr>
                <a:cxnSpLocks/>
              </p:cNvCxnSpPr>
              <p:nvPr/>
            </p:nvCxnSpPr>
            <p:spPr bwMode="auto">
              <a:xfrm>
                <a:off x="6446385" y="3141996"/>
                <a:ext cx="314193" cy="0"/>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59" name="文本框 358">
                    <a:extLst>
                      <a:ext uri="{FF2B5EF4-FFF2-40B4-BE49-F238E27FC236}">
                        <a16:creationId xmlns:a16="http://schemas.microsoft.com/office/drawing/2014/main" id="{1AA3E302-C263-02FC-7A34-778ED94470DE}"/>
                      </a:ext>
                    </a:extLst>
                  </p:cNvPr>
                  <p:cNvSpPr txBox="1"/>
                  <p:nvPr/>
                </p:nvSpPr>
                <p:spPr>
                  <a:xfrm>
                    <a:off x="6250498" y="3097873"/>
                    <a:ext cx="195887" cy="128240"/>
                  </a:xfrm>
                  <a:prstGeom prst="rect">
                    <a:avLst/>
                  </a:prstGeom>
                  <a:noFill/>
                </p:spPr>
                <p:txBody>
                  <a:bodyPr wrap="squar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ea typeface="黑体" panose="02010609060101010101" pitchFamily="49" charset="-122"/>
                            </a:rPr>
                            <m:t>𝑣</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p:sp>
                <p:nvSpPr>
                  <p:cNvPr id="359" name="文本框 358">
                    <a:extLst>
                      <a:ext uri="{FF2B5EF4-FFF2-40B4-BE49-F238E27FC236}">
                        <a16:creationId xmlns:a16="http://schemas.microsoft.com/office/drawing/2014/main" id="{1AA3E302-C263-02FC-7A34-778ED94470DE}"/>
                      </a:ext>
                    </a:extLst>
                  </p:cNvPr>
                  <p:cNvSpPr txBox="1">
                    <a:spLocks noRot="1" noChangeAspect="1" noMove="1" noResize="1" noEditPoints="1" noAdjustHandles="1" noChangeArrowheads="1" noChangeShapeType="1" noTextEdit="1"/>
                  </p:cNvSpPr>
                  <p:nvPr/>
                </p:nvSpPr>
                <p:spPr>
                  <a:xfrm>
                    <a:off x="6250498" y="3097873"/>
                    <a:ext cx="195887" cy="128240"/>
                  </a:xfrm>
                  <a:prstGeom prst="rect">
                    <a:avLst/>
                  </a:prstGeom>
                  <a:blipFill>
                    <a:blip r:embed="rId23"/>
                    <a:stretch>
                      <a:fillRect l="-15625" t="-38095" r="-12500" b="-23810"/>
                    </a:stretch>
                  </a:blipFill>
                </p:spPr>
                <p:txBody>
                  <a:bodyPr/>
                  <a:lstStyle/>
                  <a:p>
                    <a:r>
                      <a:rPr lang="zh-CN" altLang="en-US">
                        <a:noFill/>
                      </a:rPr>
                      <a:t> </a:t>
                    </a:r>
                  </a:p>
                </p:txBody>
              </p:sp>
            </mc:Fallback>
          </mc:AlternateContent>
          <p:cxnSp>
            <p:nvCxnSpPr>
              <p:cNvPr id="360" name="直接箭头连接符 359">
                <a:extLst>
                  <a:ext uri="{FF2B5EF4-FFF2-40B4-BE49-F238E27FC236}">
                    <a16:creationId xmlns:a16="http://schemas.microsoft.com/office/drawing/2014/main" id="{0547FD75-1338-C128-4F80-CE7FA19F77CA}"/>
                  </a:ext>
                </a:extLst>
              </p:cNvPr>
              <p:cNvCxnSpPr>
                <a:cxnSpLocks/>
              </p:cNvCxnSpPr>
              <p:nvPr/>
            </p:nvCxnSpPr>
            <p:spPr bwMode="auto">
              <a:xfrm flipV="1">
                <a:off x="5065151" y="4192302"/>
                <a:ext cx="949314" cy="1138062"/>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1" name="椭圆 360">
                <a:extLst>
                  <a:ext uri="{FF2B5EF4-FFF2-40B4-BE49-F238E27FC236}">
                    <a16:creationId xmlns:a16="http://schemas.microsoft.com/office/drawing/2014/main" id="{6F245EC1-3E61-3664-F253-0925A66E232C}"/>
                  </a:ext>
                </a:extLst>
              </p:cNvPr>
              <p:cNvSpPr/>
              <p:nvPr/>
            </p:nvSpPr>
            <p:spPr bwMode="auto">
              <a:xfrm>
                <a:off x="5048702" y="5297182"/>
                <a:ext cx="45719" cy="45719"/>
              </a:xfrm>
              <a:prstGeom prst="ellipse">
                <a:avLst/>
              </a:prstGeom>
              <a:solidFill>
                <a:schemeClr val="tx1"/>
              </a:solidFill>
              <a:ln w="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362" name="矩形 361">
                    <a:extLst>
                      <a:ext uri="{FF2B5EF4-FFF2-40B4-BE49-F238E27FC236}">
                        <a16:creationId xmlns:a16="http://schemas.microsoft.com/office/drawing/2014/main" id="{04EECF92-C5D8-F956-6A8D-74AF5A2CBFDE}"/>
                      </a:ext>
                    </a:extLst>
                  </p:cNvPr>
                  <p:cNvSpPr/>
                  <p:nvPr/>
                </p:nvSpPr>
                <p:spPr bwMode="auto">
                  <a:xfrm>
                    <a:off x="6407486" y="3434072"/>
                    <a:ext cx="1251341" cy="13509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1" lang="en-US" altLang="zh-CN" sz="1000" b="0" i="0" u="none" strike="noStrike" cap="none" normalizeH="0" baseline="0" dirty="0">
                        <a:ln>
                          <a:noFill/>
                        </a:ln>
                        <a:solidFill>
                          <a:srgbClr val="B36327"/>
                        </a:solidFill>
                        <a:effectLst/>
                        <a:latin typeface="+mn-lt"/>
                      </a:rPr>
                      <a:t>Brown arrow in frame </a:t>
                    </a:r>
                    <a:r>
                      <a:rPr lang="en-US" altLang="zh-CN" sz="1000" dirty="0">
                        <a:solidFill>
                          <a:srgbClr val="B36327"/>
                        </a:solidFill>
                        <a:latin typeface="+mn-lt"/>
                      </a:rPr>
                      <a:t>frame </a:t>
                    </a:r>
                    <a14:m>
                      <m:oMath xmlns:m="http://schemas.openxmlformats.org/officeDocument/2006/math">
                        <m:sSup>
                          <m:sSupPr>
                            <m:ctrlPr>
                              <a:rPr lang="en-US" altLang="zh-CN" sz="1000">
                                <a:solidFill>
                                  <a:srgbClr val="B36327"/>
                                </a:solidFill>
                                <a:latin typeface="Cambria Math" panose="02040503050406030204" pitchFamily="18" charset="0"/>
                                <a:ea typeface="黑体" panose="02010609060101010101" pitchFamily="49" charset="-122"/>
                              </a:rPr>
                            </m:ctrlPr>
                          </m:sSupPr>
                          <m:e>
                            <m:r>
                              <m:rPr>
                                <m:sty m:val="p"/>
                              </m:rPr>
                              <a:rPr lang="en-US" altLang="zh-CN" sz="1000">
                                <a:solidFill>
                                  <a:srgbClr val="B36327"/>
                                </a:solidFill>
                                <a:latin typeface="+mn-lt"/>
                                <a:ea typeface="黑体" panose="02010609060101010101" pitchFamily="49" charset="-122"/>
                              </a:rPr>
                              <m:t>O</m:t>
                            </m:r>
                          </m:e>
                          <m:sup>
                            <m:r>
                              <a:rPr lang="en-US" altLang="zh-CN" sz="1000" i="1">
                                <a:solidFill>
                                  <a:srgbClr val="B36327"/>
                                </a:solidFill>
                                <a:latin typeface="+mn-lt"/>
                                <a:ea typeface="黑体" panose="02010609060101010101" pitchFamily="49" charset="-122"/>
                              </a:rPr>
                              <m:t>′</m:t>
                            </m:r>
                          </m:sup>
                        </m:sSup>
                      </m:oMath>
                    </a14:m>
                    <a:r>
                      <a:rPr kumimoji="1" lang="en-US" altLang="zh-CN" sz="1000" b="0" i="0" u="none" strike="noStrike" cap="none" normalizeH="0" baseline="0" dirty="0">
                        <a:ln>
                          <a:noFill/>
                        </a:ln>
                        <a:solidFill>
                          <a:srgbClr val="B36327"/>
                        </a:solidFill>
                        <a:effectLst/>
                        <a:latin typeface="+mn-lt"/>
                      </a:rPr>
                      <a:t> has the same size and direction with </a:t>
                    </a:r>
                    <a14:m>
                      <m:oMath xmlns:m="http://schemas.openxmlformats.org/officeDocument/2006/math">
                        <m:acc>
                          <m:accPr>
                            <m:chr m:val="⃑"/>
                            <m:ctrlPr>
                              <a:rPr lang="en-US" altLang="zh-CN" sz="1000" i="1">
                                <a:solidFill>
                                  <a:srgbClr val="B36327"/>
                                </a:solidFill>
                                <a:latin typeface="+mn-lt"/>
                                <a:ea typeface="黑体" panose="02010609060101010101" pitchFamily="49" charset="-122"/>
                              </a:rPr>
                            </m:ctrlPr>
                          </m:accPr>
                          <m:e/>
                        </m:acc>
                      </m:oMath>
                    </a14:m>
                    <a:r>
                      <a:rPr kumimoji="1" lang="en-US" altLang="zh-CN" sz="1000" b="0" i="0" u="none" strike="noStrike" cap="none" normalizeH="0" baseline="0" dirty="0">
                        <a:ln>
                          <a:noFill/>
                        </a:ln>
                        <a:solidFill>
                          <a:srgbClr val="B36327"/>
                        </a:solidFill>
                        <a:effectLst/>
                        <a:latin typeface="+mn-lt"/>
                      </a:rPr>
                      <a:t>, rotate it in frame </a:t>
                    </a:r>
                    <a14:m>
                      <m:oMath xmlns:m="http://schemas.openxmlformats.org/officeDocument/2006/math">
                        <m:r>
                          <m:rPr>
                            <m:sty m:val="p"/>
                          </m:rPr>
                          <a:rPr lang="en-US" altLang="zh-CN" sz="1000">
                            <a:solidFill>
                              <a:srgbClr val="B36327"/>
                            </a:solidFill>
                            <a:latin typeface="+mn-lt"/>
                            <a:ea typeface="黑体" panose="02010609060101010101" pitchFamily="49" charset="-122"/>
                          </a:rPr>
                          <m:t>O</m:t>
                        </m:r>
                        <m:r>
                          <a:rPr lang="en-US" altLang="zh-CN" sz="1000">
                            <a:solidFill>
                              <a:srgbClr val="B36327"/>
                            </a:solidFill>
                            <a:latin typeface="+mn-lt"/>
                            <a:ea typeface="黑体" panose="02010609060101010101" pitchFamily="49" charset="-122"/>
                          </a:rPr>
                          <m:t>′</m:t>
                        </m:r>
                      </m:oMath>
                    </a14:m>
                    <a:endParaRPr lang="zh-CN" altLang="en-US" sz="1000" dirty="0">
                      <a:solidFill>
                        <a:srgbClr val="B36327"/>
                      </a:solidFill>
                      <a:latin typeface="+mn-lt"/>
                      <a:ea typeface="黑体" panose="02010609060101010101" pitchFamily="49" charset="-122"/>
                    </a:endParaRPr>
                  </a:p>
                  <a:p>
                    <a:pPr algn="ctr"/>
                    <a:r>
                      <a:rPr kumimoji="1" lang="en-US" altLang="zh-CN" sz="1000" b="0" i="0" u="none" strike="noStrike" cap="none" normalizeH="0" baseline="0" dirty="0">
                        <a:ln>
                          <a:noFill/>
                        </a:ln>
                        <a:solidFill>
                          <a:srgbClr val="B36327"/>
                        </a:solidFill>
                        <a:effectLst/>
                        <a:latin typeface="+mn-lt"/>
                      </a:rPr>
                      <a:t> to the Lorentz transformed direction will get </a:t>
                    </a:r>
                    <a14:m>
                      <m:oMath xmlns:m="http://schemas.openxmlformats.org/officeDocument/2006/math">
                        <m:acc>
                          <m:accPr>
                            <m:chr m:val="⃑"/>
                            <m:ctrlPr>
                              <a:rPr lang="en-US" altLang="zh-CN" sz="1000" b="0" i="1" smtClean="0">
                                <a:solidFill>
                                  <a:srgbClr val="B36327"/>
                                </a:solidFill>
                                <a:latin typeface="+mn-lt"/>
                                <a:ea typeface="黑体" panose="02010609060101010101" pitchFamily="49" charset="-122"/>
                              </a:rPr>
                            </m:ctrlPr>
                          </m:accPr>
                          <m:e>
                            <m:r>
                              <a:rPr lang="en-US" altLang="zh-CN" sz="1000" b="0" i="1" smtClean="0">
                                <a:solidFill>
                                  <a:srgbClr val="B36327"/>
                                </a:solidFill>
                                <a:latin typeface="Cambria Math" panose="02040503050406030204" pitchFamily="18" charset="0"/>
                                <a:ea typeface="黑体" panose="02010609060101010101" pitchFamily="49" charset="-122"/>
                              </a:rPr>
                              <m:t>𝑠</m:t>
                            </m:r>
                          </m:e>
                        </m:acc>
                        <m:r>
                          <a:rPr lang="en-US" altLang="zh-CN" sz="1000" b="0" i="1" smtClean="0">
                            <a:solidFill>
                              <a:srgbClr val="B36327"/>
                            </a:solidFill>
                            <a:latin typeface="+mn-lt"/>
                            <a:ea typeface="黑体" panose="02010609060101010101" pitchFamily="49" charset="-122"/>
                          </a:rPr>
                          <m:t>′</m:t>
                        </m:r>
                      </m:oMath>
                    </a14:m>
                    <a:endParaRPr kumimoji="1" lang="zh-CN" altLang="en-US" sz="1000" b="0" i="0" u="none" strike="noStrike" cap="none" normalizeH="0" baseline="0" dirty="0">
                      <a:ln>
                        <a:noFill/>
                      </a:ln>
                      <a:solidFill>
                        <a:srgbClr val="B36327"/>
                      </a:solidFill>
                      <a:effectLst/>
                      <a:latin typeface="+mn-lt"/>
                    </a:endParaRPr>
                  </a:p>
                </p:txBody>
              </p:sp>
            </mc:Choice>
            <mc:Fallback>
              <p:sp>
                <p:nvSpPr>
                  <p:cNvPr id="362" name="矩形 361">
                    <a:extLst>
                      <a:ext uri="{FF2B5EF4-FFF2-40B4-BE49-F238E27FC236}">
                        <a16:creationId xmlns:a16="http://schemas.microsoft.com/office/drawing/2014/main" id="{04EECF92-C5D8-F956-6A8D-74AF5A2CBFDE}"/>
                      </a:ext>
                    </a:extLst>
                  </p:cNvPr>
                  <p:cNvSpPr>
                    <a:spLocks noRot="1" noChangeAspect="1" noMove="1" noResize="1" noEditPoints="1" noAdjustHandles="1" noChangeArrowheads="1" noChangeShapeType="1" noTextEdit="1"/>
                  </p:cNvSpPr>
                  <p:nvPr/>
                </p:nvSpPr>
                <p:spPr bwMode="auto">
                  <a:xfrm>
                    <a:off x="6407486" y="3434072"/>
                    <a:ext cx="1251341" cy="1350956"/>
                  </a:xfrm>
                  <a:prstGeom prst="rect">
                    <a:avLst/>
                  </a:prstGeom>
                  <a:blipFill>
                    <a:blip r:embed="rId24"/>
                    <a:stretch>
                      <a:fillRect r="-3415" b="-2703"/>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grpSp>
        <p:sp>
          <p:nvSpPr>
            <p:cNvPr id="302" name="弧形 301">
              <a:extLst>
                <a:ext uri="{FF2B5EF4-FFF2-40B4-BE49-F238E27FC236}">
                  <a16:creationId xmlns:a16="http://schemas.microsoft.com/office/drawing/2014/main" id="{94E462EC-8B05-29EE-82B8-87754E3CD70F}"/>
                </a:ext>
              </a:extLst>
            </p:cNvPr>
            <p:cNvSpPr/>
            <p:nvPr/>
          </p:nvSpPr>
          <p:spPr bwMode="auto">
            <a:xfrm>
              <a:off x="3918760" y="4754778"/>
              <a:ext cx="2874930" cy="2922652"/>
            </a:xfrm>
            <a:prstGeom prst="arc">
              <a:avLst>
                <a:gd name="adj1" fmla="val 17334962"/>
                <a:gd name="adj2" fmla="val 44397"/>
              </a:avLst>
            </a:prstGeom>
            <a:noFill/>
            <a:ln w="1270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072306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57718C-EE60-C6FD-892C-73874963C5A4}"/>
              </a:ext>
            </a:extLst>
          </p:cNvPr>
          <p:cNvSpPr>
            <a:spLocks noGrp="1"/>
          </p:cNvSpPr>
          <p:nvPr>
            <p:ph type="sldNum" sz="quarter" idx="10"/>
          </p:nvPr>
        </p:nvSpPr>
        <p:spPr/>
        <p:txBody>
          <a:bodyPr/>
          <a:lstStyle/>
          <a:p>
            <a:fld id="{6555F715-00A2-473B-A4E8-D5771EBCED9A}" type="slidenum">
              <a:rPr lang="zh-CN" altLang="en-US" smtClean="0"/>
              <a:pPr/>
              <a:t>36</a:t>
            </a:fld>
            <a:endParaRPr lang="zh-CN" altLang="en-US" dirty="0"/>
          </a:p>
        </p:txBody>
      </p:sp>
      <p:sp>
        <p:nvSpPr>
          <p:cNvPr id="3" name="文本框 2">
            <a:extLst>
              <a:ext uri="{FF2B5EF4-FFF2-40B4-BE49-F238E27FC236}">
                <a16:creationId xmlns:a16="http://schemas.microsoft.com/office/drawing/2014/main" id="{846D3D11-4EB2-4C72-3041-A8FD2768587F}"/>
              </a:ext>
            </a:extLst>
          </p:cNvPr>
          <p:cNvSpPr txBox="1"/>
          <p:nvPr/>
        </p:nvSpPr>
        <p:spPr>
          <a:xfrm>
            <a:off x="0" y="800812"/>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在此设定下，</a:t>
            </a:r>
            <a:r>
              <a:rPr lang="en-US" altLang="zh-CN" sz="1800" dirty="0">
                <a:latin typeface="Arial" panose="020B0604020202020204" pitchFamily="34" charset="0"/>
                <a:ea typeface="黑体" panose="02010609060101010101" pitchFamily="49" charset="-122"/>
              </a:rPr>
              <a:t>y</a:t>
            </a:r>
            <a:r>
              <a:rPr lang="zh-CN" altLang="en-US" sz="1800" dirty="0">
                <a:latin typeface="Arial" panose="020B0604020202020204" pitchFamily="34" charset="0"/>
                <a:ea typeface="黑体" panose="02010609060101010101" pitchFamily="49" charset="-122"/>
              </a:rPr>
              <a:t>方向自旋本征态经过</a:t>
            </a:r>
            <a:r>
              <a:rPr lang="en-US" altLang="zh-CN" sz="1800" dirty="0">
                <a:latin typeface="Arial" panose="020B0604020202020204" pitchFamily="34" charset="0"/>
                <a:ea typeface="黑体" panose="02010609060101010101" pitchFamily="49" charset="-122"/>
              </a:rPr>
              <a:t>L.T.</a:t>
            </a:r>
            <a:r>
              <a:rPr lang="zh-CN" altLang="en-US" sz="1800" dirty="0">
                <a:latin typeface="Arial" panose="020B0604020202020204" pitchFamily="34" charset="0"/>
                <a:ea typeface="黑体" panose="02010609060101010101" pitchFamily="49" charset="-122"/>
              </a:rPr>
              <a:t>和</a:t>
            </a:r>
            <a:r>
              <a:rPr lang="en-US" altLang="zh-CN" sz="1800" dirty="0">
                <a:latin typeface="Arial" panose="020B0604020202020204" pitchFamily="34" charset="0"/>
                <a:ea typeface="黑体" panose="02010609060101010101" pitchFamily="49" charset="-122"/>
              </a:rPr>
              <a:t>I.T.</a:t>
            </a:r>
            <a:r>
              <a:rPr lang="zh-CN" altLang="en-US" sz="1800" dirty="0">
                <a:latin typeface="Arial" panose="020B0604020202020204" pitchFamily="34" charset="0"/>
                <a:ea typeface="黑体" panose="02010609060101010101" pitchFamily="49" charset="-122"/>
              </a:rPr>
              <a:t>前后分别满足如下关系：</a:t>
            </a:r>
            <a:endParaRPr lang="en-US" altLang="zh-CN" sz="1800" dirty="0">
              <a:latin typeface="Arial" panose="020B0604020202020204" pitchFamily="34" charset="0"/>
              <a:ea typeface="黑体" panose="02010609060101010101" pitchFamily="49" charset="-122"/>
            </a:endParaRPr>
          </a:p>
        </p:txBody>
      </p:sp>
      <p:sp>
        <p:nvSpPr>
          <p:cNvPr id="4" name="文本框 3">
            <a:extLst>
              <a:ext uri="{FF2B5EF4-FFF2-40B4-BE49-F238E27FC236}">
                <a16:creationId xmlns:a16="http://schemas.microsoft.com/office/drawing/2014/main" id="{145F1673-FCF4-7ABF-42A3-94E4D8C07839}"/>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6" name="对象 5">
            <a:extLst>
              <a:ext uri="{FF2B5EF4-FFF2-40B4-BE49-F238E27FC236}">
                <a16:creationId xmlns:a16="http://schemas.microsoft.com/office/drawing/2014/main" id="{DF097EBB-2A8E-2346-61DF-5A22D247BB93}"/>
              </a:ext>
            </a:extLst>
          </p:cNvPr>
          <p:cNvGraphicFramePr>
            <a:graphicFrameLocks noChangeAspect="1"/>
          </p:cNvGraphicFramePr>
          <p:nvPr>
            <p:extLst>
              <p:ext uri="{D42A27DB-BD31-4B8C-83A1-F6EECF244321}">
                <p14:modId xmlns:p14="http://schemas.microsoft.com/office/powerpoint/2010/main" val="3933300449"/>
              </p:ext>
            </p:extLst>
          </p:nvPr>
        </p:nvGraphicFramePr>
        <p:xfrm>
          <a:off x="2041659" y="1347320"/>
          <a:ext cx="1949450" cy="1512887"/>
        </p:xfrm>
        <a:graphic>
          <a:graphicData uri="http://schemas.openxmlformats.org/presentationml/2006/ole">
            <mc:AlternateContent xmlns:mc="http://schemas.openxmlformats.org/markup-compatibility/2006">
              <mc:Choice xmlns:v="urn:schemas-microsoft-com:vml" Requires="v">
                <p:oleObj name="AxMath" r:id="rId2" imgW="1949760" imgH="1512360" progId="Equation.AxMath">
                  <p:embed/>
                </p:oleObj>
              </mc:Choice>
              <mc:Fallback>
                <p:oleObj name="AxMath" r:id="rId2" imgW="1949760" imgH="1512360" progId="Equation.AxMath">
                  <p:embed/>
                  <p:pic>
                    <p:nvPicPr>
                      <p:cNvPr id="0" name=""/>
                      <p:cNvPicPr/>
                      <p:nvPr/>
                    </p:nvPicPr>
                    <p:blipFill>
                      <a:blip r:embed="rId3"/>
                      <a:stretch>
                        <a:fillRect/>
                      </a:stretch>
                    </p:blipFill>
                    <p:spPr>
                      <a:xfrm>
                        <a:off x="2041659" y="1347320"/>
                        <a:ext cx="1949450" cy="1512887"/>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753BB66-BD4A-5AD5-3660-EE374250A7B6}"/>
              </a:ext>
            </a:extLst>
          </p:cNvPr>
          <p:cNvGraphicFramePr>
            <a:graphicFrameLocks noChangeAspect="1"/>
          </p:cNvGraphicFramePr>
          <p:nvPr>
            <p:extLst>
              <p:ext uri="{D42A27DB-BD31-4B8C-83A1-F6EECF244321}">
                <p14:modId xmlns:p14="http://schemas.microsoft.com/office/powerpoint/2010/main" val="845207249"/>
              </p:ext>
            </p:extLst>
          </p:nvPr>
        </p:nvGraphicFramePr>
        <p:xfrm>
          <a:off x="4910003" y="1347320"/>
          <a:ext cx="2192338" cy="1512887"/>
        </p:xfrm>
        <a:graphic>
          <a:graphicData uri="http://schemas.openxmlformats.org/presentationml/2006/ole">
            <mc:AlternateContent xmlns:mc="http://schemas.openxmlformats.org/markup-compatibility/2006">
              <mc:Choice xmlns:v="urn:schemas-microsoft-com:vml" Requires="v">
                <p:oleObj name="AxMath" r:id="rId4" imgW="2193120" imgH="1512360" progId="Equation.AxMath">
                  <p:embed/>
                </p:oleObj>
              </mc:Choice>
              <mc:Fallback>
                <p:oleObj name="AxMath" r:id="rId4" imgW="2193120" imgH="1512360" progId="Equation.AxMath">
                  <p:embed/>
                  <p:pic>
                    <p:nvPicPr>
                      <p:cNvPr id="6" name="对象 5">
                        <a:extLst>
                          <a:ext uri="{FF2B5EF4-FFF2-40B4-BE49-F238E27FC236}">
                            <a16:creationId xmlns:a16="http://schemas.microsoft.com/office/drawing/2014/main" id="{DF097EBB-2A8E-2346-61DF-5A22D247BB93}"/>
                          </a:ext>
                        </a:extLst>
                      </p:cNvPr>
                      <p:cNvPicPr/>
                      <p:nvPr/>
                    </p:nvPicPr>
                    <p:blipFill>
                      <a:blip r:embed="rId5"/>
                      <a:stretch>
                        <a:fillRect/>
                      </a:stretch>
                    </p:blipFill>
                    <p:spPr>
                      <a:xfrm>
                        <a:off x="4910003" y="1347320"/>
                        <a:ext cx="2192338" cy="15128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7C299E-9019-7755-128B-03CDB8134B62}"/>
                  </a:ext>
                </a:extLst>
              </p:cNvPr>
              <p:cNvSpPr txBox="1"/>
              <p:nvPr/>
            </p:nvSpPr>
            <p:spPr>
              <a:xfrm>
                <a:off x="0" y="2952680"/>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根据</a:t>
                </a:r>
                <a:r>
                  <a:rPr lang="en-US" altLang="zh-CN" sz="1800" dirty="0">
                    <a:latin typeface="Arial" panose="020B0604020202020204" pitchFamily="34" charset="0"/>
                    <a:ea typeface="黑体" panose="02010609060101010101" pitchFamily="49" charset="-122"/>
                  </a:rPr>
                  <a:t>x</a:t>
                </a:r>
                <a:r>
                  <a:rPr lang="zh-CN" altLang="en-US" sz="1800" dirty="0">
                    <a:latin typeface="Arial" panose="020B0604020202020204" pitchFamily="34" charset="0"/>
                    <a:ea typeface="黑体" panose="02010609060101010101" pitchFamily="49" charset="-122"/>
                  </a:rPr>
                  <a:t>、</a:t>
                </a:r>
                <a:r>
                  <a:rPr lang="en-US" altLang="zh-CN" sz="1800" dirty="0">
                    <a:latin typeface="Arial" panose="020B0604020202020204" pitchFamily="34" charset="0"/>
                    <a:ea typeface="黑体" panose="02010609060101010101" pitchFamily="49" charset="-122"/>
                  </a:rPr>
                  <a:t>y</a:t>
                </a:r>
                <a:r>
                  <a:rPr lang="zh-CN" altLang="en-US" sz="1800" dirty="0">
                    <a:latin typeface="Arial" panose="020B0604020202020204" pitchFamily="34" charset="0"/>
                    <a:ea typeface="黑体" panose="02010609060101010101" pitchFamily="49" charset="-122"/>
                  </a:rPr>
                  <a:t>、</a:t>
                </a:r>
                <a:r>
                  <a:rPr lang="en-US" altLang="zh-CN" sz="1800" dirty="0">
                    <a:latin typeface="Arial" panose="020B0604020202020204" pitchFamily="34" charset="0"/>
                    <a:ea typeface="黑体" panose="02010609060101010101" pitchFamily="49" charset="-122"/>
                  </a:rPr>
                  <a:t>z</a:t>
                </a:r>
                <a:r>
                  <a:rPr lang="zh-CN" altLang="en-US" sz="1800" dirty="0">
                    <a:latin typeface="Arial" panose="020B0604020202020204" pitchFamily="34" charset="0"/>
                    <a:ea typeface="黑体" panose="02010609060101010101" pitchFamily="49" charset="-122"/>
                  </a:rPr>
                  <a:t>方向的对称性，定义</a:t>
                </a:r>
                <a:r>
                  <a:rPr lang="en-US" altLang="zh-CN" sz="1800" dirty="0">
                    <a:latin typeface="Arial" panose="020B0604020202020204" pitchFamily="34" charset="0"/>
                    <a:ea typeface="黑体" panose="02010609060101010101" pitchFamily="49" charset="-122"/>
                  </a:rPr>
                  <a:t>I.T.</a:t>
                </a:r>
                <a:r>
                  <a:rPr lang="zh-CN" altLang="en-US" sz="1800" dirty="0">
                    <a:latin typeface="Arial" panose="020B0604020202020204" pitchFamily="34" charset="0"/>
                    <a:ea typeface="黑体" panose="02010609060101010101" pitchFamily="49" charset="-122"/>
                  </a:rPr>
                  <a:t>操作矩阵为</a:t>
                </a:r>
                <a14:m>
                  <m:oMath xmlns:m="http://schemas.openxmlformats.org/officeDocument/2006/math">
                    <m:sSub>
                      <m:sSubPr>
                        <m:ctrlPr>
                          <a:rPr lang="en-US" altLang="zh-CN" sz="1800" i="1">
                            <a:solidFill>
                              <a:srgbClr val="000000"/>
                            </a:solidFill>
                            <a:latin typeface="Cambria Math" panose="02040503050406030204" pitchFamily="18" charset="0"/>
                            <a:ea typeface="黑体" panose="02010609060101010101" pitchFamily="49" charset="-122"/>
                          </a:rPr>
                        </m:ctrlPr>
                      </m:sSubPr>
                      <m:e>
                        <m:r>
                          <a:rPr lang="en-US" altLang="zh-CN" sz="1800" i="1">
                            <a:solidFill>
                              <a:srgbClr val="000000"/>
                            </a:solidFill>
                            <a:latin typeface="Cambria Math" panose="02040503050406030204" pitchFamily="18" charset="0"/>
                            <a:ea typeface="黑体" panose="02010609060101010101" pitchFamily="49" charset="-122"/>
                          </a:rPr>
                          <m:t>𝐿</m:t>
                        </m:r>
                      </m:e>
                      <m:sub>
                        <m:r>
                          <m:rPr>
                            <m:sty m:val="p"/>
                          </m:rPr>
                          <a:rPr lang="en-US" altLang="zh-CN" sz="1800">
                            <a:solidFill>
                              <a:srgbClr val="000000"/>
                            </a:solidFill>
                            <a:latin typeface="Cambria Math" panose="02040503050406030204" pitchFamily="18" charset="0"/>
                            <a:ea typeface="黑体" panose="02010609060101010101" pitchFamily="49" charset="-122"/>
                          </a:rPr>
                          <m:t>I</m:t>
                        </m:r>
                      </m:sub>
                    </m:sSub>
                    <m:r>
                      <a:rPr lang="zh-CN" altLang="en-US" sz="1800" i="1">
                        <a:latin typeface="Cambria Math" panose="02040503050406030204" pitchFamily="18" charset="0"/>
                        <a:ea typeface="黑体" panose="02010609060101010101" pitchFamily="49" charset="-122"/>
                      </a:rPr>
                      <m:t>：</m:t>
                    </m:r>
                  </m:oMath>
                </a14:m>
                <a:endParaRPr lang="en-US" altLang="zh-CN" sz="1800" dirty="0">
                  <a:latin typeface="Arial" panose="020B0604020202020204" pitchFamily="34" charset="0"/>
                  <a:ea typeface="黑体" panose="02010609060101010101" pitchFamily="49" charset="-122"/>
                </a:endParaRPr>
              </a:p>
            </p:txBody>
          </p:sp>
        </mc:Choice>
        <mc:Fallback xmlns="">
          <p:sp>
            <p:nvSpPr>
              <p:cNvPr id="8" name="文本框 7">
                <a:extLst>
                  <a:ext uri="{FF2B5EF4-FFF2-40B4-BE49-F238E27FC236}">
                    <a16:creationId xmlns:a16="http://schemas.microsoft.com/office/drawing/2014/main" id="{F07C299E-9019-7755-128B-03CDB8134B62}"/>
                  </a:ext>
                </a:extLst>
              </p:cNvPr>
              <p:cNvSpPr txBox="1">
                <a:spLocks noRot="1" noChangeAspect="1" noMove="1" noResize="1" noEditPoints="1" noAdjustHandles="1" noChangeArrowheads="1" noChangeShapeType="1" noTextEdit="1"/>
              </p:cNvSpPr>
              <p:nvPr/>
            </p:nvSpPr>
            <p:spPr>
              <a:xfrm>
                <a:off x="0" y="2952680"/>
                <a:ext cx="9144000" cy="454035"/>
              </a:xfrm>
              <a:prstGeom prst="rect">
                <a:avLst/>
              </a:prstGeom>
              <a:blipFill>
                <a:blip r:embed="rId6"/>
                <a:stretch>
                  <a:fillRect b="-21333"/>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03BD90CF-70AD-C940-1AB8-AA5684CF4B72}"/>
              </a:ext>
            </a:extLst>
          </p:cNvPr>
          <p:cNvGraphicFramePr>
            <a:graphicFrameLocks noChangeAspect="1"/>
          </p:cNvGraphicFramePr>
          <p:nvPr>
            <p:extLst>
              <p:ext uri="{D42A27DB-BD31-4B8C-83A1-F6EECF244321}">
                <p14:modId xmlns:p14="http://schemas.microsoft.com/office/powerpoint/2010/main" val="1576479285"/>
              </p:ext>
            </p:extLst>
          </p:nvPr>
        </p:nvGraphicFramePr>
        <p:xfrm>
          <a:off x="2249488" y="3514725"/>
          <a:ext cx="4641850" cy="1525588"/>
        </p:xfrm>
        <a:graphic>
          <a:graphicData uri="http://schemas.openxmlformats.org/presentationml/2006/ole">
            <mc:AlternateContent xmlns:mc="http://schemas.openxmlformats.org/markup-compatibility/2006">
              <mc:Choice xmlns:v="urn:schemas-microsoft-com:vml" Requires="v">
                <p:oleObj name="AxMath" r:id="rId7" imgW="4642200" imgH="1525680" progId="Equation.AxMath">
                  <p:embed/>
                </p:oleObj>
              </mc:Choice>
              <mc:Fallback>
                <p:oleObj name="AxMath" r:id="rId7" imgW="4642200" imgH="1525680" progId="Equation.AxMath">
                  <p:embed/>
                  <p:pic>
                    <p:nvPicPr>
                      <p:cNvPr id="6" name="对象 5">
                        <a:extLst>
                          <a:ext uri="{FF2B5EF4-FFF2-40B4-BE49-F238E27FC236}">
                            <a16:creationId xmlns:a16="http://schemas.microsoft.com/office/drawing/2014/main" id="{DF097EBB-2A8E-2346-61DF-5A22D247BB93}"/>
                          </a:ext>
                        </a:extLst>
                      </p:cNvPr>
                      <p:cNvPicPr/>
                      <p:nvPr/>
                    </p:nvPicPr>
                    <p:blipFill>
                      <a:blip r:embed="rId8"/>
                      <a:stretch>
                        <a:fillRect/>
                      </a:stretch>
                    </p:blipFill>
                    <p:spPr>
                      <a:xfrm>
                        <a:off x="2249488" y="3514725"/>
                        <a:ext cx="4641850" cy="1525588"/>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282E5BC1-2E98-4860-E397-3F7CCE90EC14}"/>
              </a:ext>
            </a:extLst>
          </p:cNvPr>
          <p:cNvSpPr txBox="1"/>
          <p:nvPr/>
        </p:nvSpPr>
        <p:spPr>
          <a:xfrm>
            <a:off x="-1" y="5039683"/>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满足：</a:t>
            </a:r>
            <a:endParaRPr lang="en-US" altLang="zh-CN" sz="1800" dirty="0">
              <a:latin typeface="Arial" panose="020B0604020202020204" pitchFamily="34" charset="0"/>
              <a:ea typeface="黑体" panose="02010609060101010101" pitchFamily="49" charset="-122"/>
            </a:endParaRPr>
          </a:p>
        </p:txBody>
      </p:sp>
      <p:graphicFrame>
        <p:nvGraphicFramePr>
          <p:cNvPr id="11" name="对象 10">
            <a:extLst>
              <a:ext uri="{FF2B5EF4-FFF2-40B4-BE49-F238E27FC236}">
                <a16:creationId xmlns:a16="http://schemas.microsoft.com/office/drawing/2014/main" id="{B292226B-C271-EC3E-2423-D0D1B6C7A537}"/>
              </a:ext>
            </a:extLst>
          </p:cNvPr>
          <p:cNvGraphicFramePr>
            <a:graphicFrameLocks noChangeAspect="1"/>
          </p:cNvGraphicFramePr>
          <p:nvPr>
            <p:extLst>
              <p:ext uri="{D42A27DB-BD31-4B8C-83A1-F6EECF244321}">
                <p14:modId xmlns:p14="http://schemas.microsoft.com/office/powerpoint/2010/main" val="1187294978"/>
              </p:ext>
            </p:extLst>
          </p:nvPr>
        </p:nvGraphicFramePr>
        <p:xfrm>
          <a:off x="1112382" y="5372100"/>
          <a:ext cx="5492333" cy="1423752"/>
        </p:xfrm>
        <a:graphic>
          <a:graphicData uri="http://schemas.openxmlformats.org/presentationml/2006/ole">
            <mc:AlternateContent xmlns:mc="http://schemas.openxmlformats.org/markup-compatibility/2006">
              <mc:Choice xmlns:v="urn:schemas-microsoft-com:vml" Requires="v">
                <p:oleObj name="AxMath" r:id="rId9" imgW="5205600" imgH="1348920" progId="Equation.AxMath">
                  <p:embed/>
                </p:oleObj>
              </mc:Choice>
              <mc:Fallback>
                <p:oleObj name="AxMath" r:id="rId9" imgW="5205600" imgH="1348920" progId="Equation.AxMath">
                  <p:embed/>
                  <p:pic>
                    <p:nvPicPr>
                      <p:cNvPr id="0" name=""/>
                      <p:cNvPicPr/>
                      <p:nvPr/>
                    </p:nvPicPr>
                    <p:blipFill>
                      <a:blip r:embed="rId10"/>
                      <a:stretch>
                        <a:fillRect/>
                      </a:stretch>
                    </p:blipFill>
                    <p:spPr>
                      <a:xfrm>
                        <a:off x="1112382" y="5372100"/>
                        <a:ext cx="5492333" cy="1423752"/>
                      </a:xfrm>
                      <a:prstGeom prst="rect">
                        <a:avLst/>
                      </a:prstGeom>
                    </p:spPr>
                  </p:pic>
                </p:oleObj>
              </mc:Fallback>
            </mc:AlternateContent>
          </a:graphicData>
        </a:graphic>
      </p:graphicFrame>
    </p:spTree>
    <p:extLst>
      <p:ext uri="{BB962C8B-B14F-4D97-AF65-F5344CB8AC3E}">
        <p14:creationId xmlns:p14="http://schemas.microsoft.com/office/powerpoint/2010/main" val="277874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E93C48-ECC8-C938-040B-0E28A0A9E80D}"/>
              </a:ext>
            </a:extLst>
          </p:cNvPr>
          <p:cNvSpPr>
            <a:spLocks noGrp="1"/>
          </p:cNvSpPr>
          <p:nvPr>
            <p:ph type="sldNum" sz="quarter" idx="10"/>
          </p:nvPr>
        </p:nvSpPr>
        <p:spPr/>
        <p:txBody>
          <a:bodyPr/>
          <a:lstStyle/>
          <a:p>
            <a:fld id="{6555F715-00A2-473B-A4E8-D5771EBCED9A}" type="slidenum">
              <a:rPr lang="zh-CN" altLang="en-US" smtClean="0"/>
              <a:pPr/>
              <a:t>37</a:t>
            </a:fld>
            <a:endParaRPr lang="zh-CN" altLang="en-US" dirty="0"/>
          </a:p>
        </p:txBody>
      </p:sp>
      <p:graphicFrame>
        <p:nvGraphicFramePr>
          <p:cNvPr id="3" name="对象 2">
            <a:extLst>
              <a:ext uri="{FF2B5EF4-FFF2-40B4-BE49-F238E27FC236}">
                <a16:creationId xmlns:a16="http://schemas.microsoft.com/office/drawing/2014/main" id="{6DF4A8C4-19D9-4CA1-2439-46355A2871F0}"/>
              </a:ext>
            </a:extLst>
          </p:cNvPr>
          <p:cNvGraphicFramePr>
            <a:graphicFrameLocks noChangeAspect="1"/>
          </p:cNvGraphicFramePr>
          <p:nvPr>
            <p:extLst>
              <p:ext uri="{D42A27DB-BD31-4B8C-83A1-F6EECF244321}">
                <p14:modId xmlns:p14="http://schemas.microsoft.com/office/powerpoint/2010/main" val="4144099524"/>
              </p:ext>
            </p:extLst>
          </p:nvPr>
        </p:nvGraphicFramePr>
        <p:xfrm>
          <a:off x="802103" y="886102"/>
          <a:ext cx="5037513" cy="3864803"/>
        </p:xfrm>
        <a:graphic>
          <a:graphicData uri="http://schemas.openxmlformats.org/presentationml/2006/ole">
            <mc:AlternateContent xmlns:mc="http://schemas.openxmlformats.org/markup-compatibility/2006">
              <mc:Choice xmlns:v="urn:schemas-microsoft-com:vml" Requires="v">
                <p:oleObj name="AxMath" r:id="rId2" imgW="4821840" imgH="3699360" progId="Equation.AxMath">
                  <p:embed/>
                </p:oleObj>
              </mc:Choice>
              <mc:Fallback>
                <p:oleObj name="AxMath" r:id="rId2" imgW="4821840" imgH="3699360" progId="Equation.AxMath">
                  <p:embed/>
                  <p:pic>
                    <p:nvPicPr>
                      <p:cNvPr id="0" name=""/>
                      <p:cNvPicPr/>
                      <p:nvPr/>
                    </p:nvPicPr>
                    <p:blipFill>
                      <a:blip r:embed="rId3"/>
                      <a:stretch>
                        <a:fillRect/>
                      </a:stretch>
                    </p:blipFill>
                    <p:spPr>
                      <a:xfrm>
                        <a:off x="802103" y="886102"/>
                        <a:ext cx="5037513" cy="386480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388E1D8-713B-0262-6A45-411704AF7A89}"/>
                  </a:ext>
                </a:extLst>
              </p:cNvPr>
              <p:cNvSpPr txBox="1"/>
              <p:nvPr/>
            </p:nvSpPr>
            <p:spPr>
              <a:xfrm>
                <a:off x="0" y="4640046"/>
                <a:ext cx="9144000" cy="2134302"/>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故缩放系数</a:t>
                </a:r>
                <a14:m>
                  <m:oMath xmlns:m="http://schemas.openxmlformats.org/officeDocument/2006/math">
                    <m:sSub>
                      <m:sSubPr>
                        <m:ctrlPr>
                          <a:rPr lang="el-GR" altLang="zh-CN" sz="1800" b="0" i="1" smtClean="0">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𝜁</m:t>
                        </m:r>
                      </m:e>
                      <m:sub>
                        <m:r>
                          <a:rPr lang="el-GR" altLang="zh-CN" sz="1800" b="0" i="1" smtClean="0">
                            <a:latin typeface="Cambria Math" panose="02040503050406030204" pitchFamily="18" charset="0"/>
                            <a:ea typeface="黑体" panose="02010609060101010101" pitchFamily="49" charset="-122"/>
                          </a:rPr>
                          <m:t>2</m:t>
                        </m:r>
                      </m:sub>
                    </m:sSub>
                    <m:r>
                      <a:rPr lang="el-GR" altLang="zh-CN" sz="1800" b="0" i="1" smtClean="0">
                        <a:latin typeface="Cambria Math" panose="02040503050406030204" pitchFamily="18" charset="0"/>
                        <a:ea typeface="黑体" panose="02010609060101010101" pitchFamily="49" charset="-122"/>
                      </a:rPr>
                      <m:t>=</m:t>
                    </m:r>
                    <m:sSup>
                      <m:sSupPr>
                        <m:ctrlPr>
                          <a:rPr lang="el-GR" altLang="zh-CN" sz="1800" b="0" i="1" smtClean="0">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m:t>
                        </m:r>
                        <m:r>
                          <a:rPr lang="el-GR" altLang="zh-CN" sz="1800" i="1">
                            <a:latin typeface="Cambria Math" panose="02040503050406030204" pitchFamily="18" charset="0"/>
                            <a:ea typeface="黑体" panose="02010609060101010101" pitchFamily="49" charset="-122"/>
                          </a:rPr>
                          <m:t>1+</m:t>
                        </m:r>
                        <m:sSubSup>
                          <m:sSubSupPr>
                            <m:ctrlPr>
                              <a:rPr lang="el-GR" altLang="zh-CN" sz="1800" i="1">
                                <a:latin typeface="Cambria Math" panose="02040503050406030204" pitchFamily="18" charset="0"/>
                                <a:ea typeface="黑体" panose="02010609060101010101" pitchFamily="49" charset="-122"/>
                              </a:rPr>
                            </m:ctrlPr>
                          </m:sSubSupPr>
                          <m:e>
                            <m:r>
                              <a:rPr lang="el-GR" altLang="zh-CN" sz="1800" i="1">
                                <a:latin typeface="Cambria Math" panose="02040503050406030204" pitchFamily="18" charset="0"/>
                                <a:ea typeface="黑体" panose="02010609060101010101" pitchFamily="49" charset="-122"/>
                              </a:rPr>
                              <m:t>𝛼</m:t>
                            </m:r>
                          </m:e>
                          <m:sub>
                            <m:r>
                              <a:rPr lang="el-GR" altLang="zh-CN" sz="1800" i="1">
                                <a:latin typeface="Cambria Math" panose="02040503050406030204" pitchFamily="18" charset="0"/>
                                <a:ea typeface="黑体" panose="02010609060101010101" pitchFamily="49" charset="-122"/>
                              </a:rPr>
                              <m:t>2</m:t>
                            </m:r>
                          </m:sub>
                          <m:sup>
                            <m:r>
                              <a:rPr lang="el-GR" altLang="zh-CN" sz="1800" i="1">
                                <a:latin typeface="Cambria Math" panose="02040503050406030204" pitchFamily="18" charset="0"/>
                                <a:ea typeface="黑体" panose="02010609060101010101" pitchFamily="49" charset="-122"/>
                              </a:rPr>
                              <m:t>2</m:t>
                            </m:r>
                          </m:sup>
                        </m:sSubSup>
                        <m:r>
                          <a:rPr lang="en-US" altLang="zh-CN" sz="1800" i="1">
                            <a:latin typeface="Cambria Math" panose="02040503050406030204" pitchFamily="18" charset="0"/>
                            <a:ea typeface="黑体" panose="02010609060101010101" pitchFamily="49" charset="-122"/>
                          </a:rPr>
                          <m:t>)</m:t>
                        </m:r>
                      </m:e>
                      <m:sup>
                        <m:r>
                          <a:rPr lang="en-US" altLang="zh-CN" sz="1800" b="0" i="1" smtClean="0">
                            <a:latin typeface="Cambria Math" panose="02040503050406030204" pitchFamily="18" charset="0"/>
                            <a:ea typeface="黑体" panose="02010609060101010101" pitchFamily="49" charset="-122"/>
                          </a:rPr>
                          <m:t>−1/2</m:t>
                        </m:r>
                      </m:sup>
                    </m:sSup>
                    <m:r>
                      <a:rPr lang="el-GR" altLang="zh-CN" sz="1800" i="1" smtClean="0">
                        <a:latin typeface="Cambria Math" panose="02040503050406030204" pitchFamily="18" charset="0"/>
                        <a:ea typeface="黑体" panose="02010609060101010101" pitchFamily="49" charset="-122"/>
                      </a:rPr>
                      <m:t> </m:t>
                    </m:r>
                  </m:oMath>
                </a14:m>
                <a:r>
                  <a:rPr lang="zh-CN" altLang="en-US" sz="1800" dirty="0">
                    <a:latin typeface="Arial" panose="020B0604020202020204" pitchFamily="34" charset="0"/>
                    <a:ea typeface="黑体" panose="02010609060101010101" pitchFamily="49" charset="-122"/>
                  </a:rPr>
                  <a:t>，其中定义补偿</a:t>
                </a:r>
                <a14:m>
                  <m:oMath xmlns:m="http://schemas.openxmlformats.org/officeDocument/2006/math">
                    <m:sSub>
                      <m:sSubPr>
                        <m:ctrlPr>
                          <a:rPr lang="el-GR" altLang="zh-CN" sz="1800" b="0" i="1" smtClean="0">
                            <a:latin typeface="Cambria Math" panose="02040503050406030204" pitchFamily="18" charset="0"/>
                            <a:ea typeface="黑体" panose="02010609060101010101" pitchFamily="49" charset="-122"/>
                          </a:rPr>
                        </m:ctrlPr>
                      </m:sSubPr>
                      <m:e>
                        <m:r>
                          <a:rPr lang="el-GR" altLang="zh-CN" sz="1800" b="0" i="1" smtClean="0">
                            <a:latin typeface="Cambria Math" panose="02040503050406030204" pitchFamily="18" charset="0"/>
                            <a:ea typeface="黑体" panose="02010609060101010101" pitchFamily="49" charset="-122"/>
                          </a:rPr>
                          <m:t>𝛼</m:t>
                        </m:r>
                      </m:e>
                      <m:sub>
                        <m:r>
                          <a:rPr lang="el-GR" altLang="zh-CN" sz="1800" b="0" i="1" smtClean="0">
                            <a:latin typeface="Cambria Math" panose="02040503050406030204" pitchFamily="18" charset="0"/>
                            <a:ea typeface="黑体" panose="02010609060101010101" pitchFamily="49" charset="-122"/>
                          </a:rPr>
                          <m:t>2</m:t>
                        </m:r>
                      </m:sub>
                    </m:sSub>
                    <m:r>
                      <a:rPr lang="el-GR" altLang="zh-CN" sz="1800" b="0" i="1" smtClean="0">
                        <a:latin typeface="Cambria Math" panose="02040503050406030204" pitchFamily="18" charset="0"/>
                        <a:ea typeface="黑体" panose="02010609060101010101" pitchFamily="49" charset="-122"/>
                      </a:rPr>
                      <m:t>=</m:t>
                    </m:r>
                    <m:r>
                      <a:rPr lang="el-GR" altLang="zh-CN" sz="1800" b="0" i="1" smtClean="0">
                        <a:latin typeface="Cambria Math" panose="02040503050406030204" pitchFamily="18" charset="0"/>
                        <a:ea typeface="黑体" panose="02010609060101010101" pitchFamily="49" charset="-122"/>
                      </a:rPr>
                      <m:t>𝛾</m:t>
                    </m:r>
                    <m:sSub>
                      <m:sSubPr>
                        <m:ctrlPr>
                          <a:rPr lang="el-GR" altLang="zh-CN" sz="1800" b="0" i="1" smtClean="0">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2</m:t>
                        </m:r>
                      </m:sub>
                    </m:sSub>
                  </m:oMath>
                </a14:m>
                <a:r>
                  <a:rPr lang="zh-CN" altLang="en-US" sz="1800" dirty="0">
                    <a:latin typeface="Arial" panose="020B0604020202020204" pitchFamily="34" charset="0"/>
                    <a:ea typeface="黑体" panose="02010609060101010101" pitchFamily="49" charset="-122"/>
                  </a:rPr>
                  <a:t>，意义是</a:t>
                </a:r>
                <a:r>
                  <a:rPr lang="en-US" altLang="zh-CN" sz="1800" dirty="0">
                    <a:latin typeface="Arial" panose="020B0604020202020204" pitchFamily="34" charset="0"/>
                    <a:ea typeface="黑体" panose="02010609060101010101" pitchFamily="49" charset="-122"/>
                  </a:rPr>
                  <a:t>y</a:t>
                </a:r>
                <a:r>
                  <a:rPr lang="zh-CN" altLang="en-US" sz="1800" dirty="0">
                    <a:latin typeface="Arial" panose="020B0604020202020204" pitchFamily="34" charset="0"/>
                    <a:ea typeface="黑体" panose="02010609060101010101" pitchFamily="49" charset="-122"/>
                  </a:rPr>
                  <a:t>方向时间膨胀补偿；此结果也可在“</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变换前后矢量四维范数不变”前提下规定时间分量也不变直接给出，</a:t>
                </a:r>
                <a14:m>
                  <m:oMath xmlns:m="http://schemas.openxmlformats.org/officeDocument/2006/math">
                    <m:sSub>
                      <m:sSubPr>
                        <m:ctrlPr>
                          <a:rPr lang="el-GR" altLang="zh-CN" sz="1800" i="1">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𝜁</m:t>
                        </m:r>
                      </m:e>
                      <m:sub>
                        <m:r>
                          <a:rPr lang="el-GR" altLang="zh-CN" sz="1800" i="1">
                            <a:latin typeface="Cambria Math" panose="02040503050406030204" pitchFamily="18" charset="0"/>
                            <a:ea typeface="黑体" panose="02010609060101010101" pitchFamily="49" charset="-122"/>
                          </a:rPr>
                          <m:t>2</m:t>
                        </m:r>
                      </m:sub>
                    </m:sSub>
                    <m:r>
                      <a:rPr lang="el-GR" altLang="zh-CN" sz="1800" i="1">
                        <a:latin typeface="Cambria Math" panose="02040503050406030204" pitchFamily="18" charset="0"/>
                        <a:ea typeface="黑体" panose="02010609060101010101" pitchFamily="49" charset="-122"/>
                      </a:rPr>
                      <m:t> </m:t>
                    </m:r>
                  </m:oMath>
                </a14:m>
                <a:r>
                  <a:rPr lang="zh-CN" altLang="en-US" sz="1800" dirty="0">
                    <a:latin typeface="Arial" panose="020B0604020202020204" pitchFamily="34" charset="0"/>
                    <a:ea typeface="黑体" panose="02010609060101010101" pitchFamily="49" charset="-122"/>
                  </a:rPr>
                  <a:t>表达式分母的加号源于</a:t>
                </a:r>
                <a:r>
                  <a:rPr lang="en-US" altLang="zh-CN" sz="1800" dirty="0">
                    <a:latin typeface="Arial" panose="020B0604020202020204" pitchFamily="34" charset="0"/>
                    <a:ea typeface="黑体" panose="02010609060101010101" pitchFamily="49" charset="-122"/>
                  </a:rPr>
                  <a:t>Minkowski</a:t>
                </a:r>
                <a:r>
                  <a:rPr lang="zh-CN" altLang="en-US" sz="1800" dirty="0">
                    <a:latin typeface="Arial" panose="020B0604020202020204" pitchFamily="34" charset="0"/>
                    <a:ea typeface="黑体" panose="02010609060101010101" pitchFamily="49" charset="-122"/>
                  </a:rPr>
                  <a:t>度规。与</a:t>
                </a:r>
                <a:r>
                  <a:rPr lang="en-US" altLang="zh-CN" sz="1800" dirty="0">
                    <a:latin typeface="Arial" panose="020B0604020202020204" pitchFamily="34" charset="0"/>
                    <a:ea typeface="黑体" panose="02010609060101010101" pitchFamily="49" charset="-122"/>
                  </a:rPr>
                  <a:t>Jackson</a:t>
                </a:r>
                <a:r>
                  <a:rPr lang="zh-CN" altLang="en-US" sz="1800" dirty="0">
                    <a:latin typeface="Arial" panose="020B0604020202020204" pitchFamily="34" charset="0"/>
                    <a:ea typeface="黑体" panose="02010609060101010101" pitchFamily="49" charset="-122"/>
                  </a:rPr>
                  <a:t>的处理不同，</a:t>
                </a:r>
                <a:r>
                  <a:rPr lang="en-US" altLang="zh-CN" sz="1800" dirty="0">
                    <a:latin typeface="Arial" panose="020B0604020202020204" pitchFamily="34" charset="0"/>
                    <a:ea typeface="黑体" panose="02010609060101010101" pitchFamily="49" charset="-122"/>
                  </a:rPr>
                  <a:t>Dirac</a:t>
                </a:r>
                <a:r>
                  <a:rPr lang="zh-CN" altLang="en-US" sz="1800" dirty="0">
                    <a:latin typeface="Arial" panose="020B0604020202020204" pitchFamily="34" charset="0"/>
                    <a:ea typeface="黑体" panose="02010609060101010101" pitchFamily="49" charset="-122"/>
                  </a:rPr>
                  <a:t>方程建议任意参考系自旋角动量时间分量为一非零常数：</a:t>
                </a:r>
                <a:endParaRPr lang="zh-CN" altLang="en-US" sz="1800" dirty="0"/>
              </a:p>
              <a:p>
                <a:pPr indent="457200">
                  <a:lnSpc>
                    <a:spcPct val="150000"/>
                  </a:lnSpc>
                </a:pPr>
                <a:endParaRPr lang="en-US" altLang="zh-CN" sz="1800" dirty="0">
                  <a:latin typeface="Arial" panose="020B0604020202020204" pitchFamily="34" charset="0"/>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0388E1D8-713B-0262-6A45-411704AF7A89}"/>
                  </a:ext>
                </a:extLst>
              </p:cNvPr>
              <p:cNvSpPr txBox="1">
                <a:spLocks noRot="1" noChangeAspect="1" noMove="1" noResize="1" noEditPoints="1" noAdjustHandles="1" noChangeArrowheads="1" noChangeShapeType="1" noTextEdit="1"/>
              </p:cNvSpPr>
              <p:nvPr/>
            </p:nvSpPr>
            <p:spPr>
              <a:xfrm>
                <a:off x="0" y="4640046"/>
                <a:ext cx="9144000" cy="2134302"/>
              </a:xfrm>
              <a:prstGeom prst="rect">
                <a:avLst/>
              </a:prstGeom>
              <a:blipFill>
                <a:blip r:embed="rId4"/>
                <a:stretch>
                  <a:fillRect l="-533" r="-300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F143BE4-4655-8E51-B500-2EBF4F00A439}"/>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7" name="对象 6">
            <a:extLst>
              <a:ext uri="{FF2B5EF4-FFF2-40B4-BE49-F238E27FC236}">
                <a16:creationId xmlns:a16="http://schemas.microsoft.com/office/drawing/2014/main" id="{F04CDC81-992E-E39C-1913-F360CECBD921}"/>
              </a:ext>
            </a:extLst>
          </p:cNvPr>
          <p:cNvGraphicFramePr>
            <a:graphicFrameLocks noChangeAspect="1"/>
          </p:cNvGraphicFramePr>
          <p:nvPr>
            <p:extLst>
              <p:ext uri="{D42A27DB-BD31-4B8C-83A1-F6EECF244321}">
                <p14:modId xmlns:p14="http://schemas.microsoft.com/office/powerpoint/2010/main" val="1051017098"/>
              </p:ext>
            </p:extLst>
          </p:nvPr>
        </p:nvGraphicFramePr>
        <p:xfrm>
          <a:off x="802103" y="6319119"/>
          <a:ext cx="2586038" cy="503237"/>
        </p:xfrm>
        <a:graphic>
          <a:graphicData uri="http://schemas.openxmlformats.org/presentationml/2006/ole">
            <mc:AlternateContent xmlns:mc="http://schemas.openxmlformats.org/markup-compatibility/2006">
              <mc:Choice xmlns:v="urn:schemas-microsoft-com:vml" Requires="v">
                <p:oleObj name="AxMath" r:id="rId5" imgW="2140920" imgH="417240" progId="Equation.AxMath">
                  <p:embed/>
                </p:oleObj>
              </mc:Choice>
              <mc:Fallback>
                <p:oleObj name="AxMath" r:id="rId5" imgW="2140920" imgH="417240" progId="Equation.AxMath">
                  <p:embed/>
                  <p:pic>
                    <p:nvPicPr>
                      <p:cNvPr id="13" name="对象 12">
                        <a:extLst>
                          <a:ext uri="{FF2B5EF4-FFF2-40B4-BE49-F238E27FC236}">
                            <a16:creationId xmlns:a16="http://schemas.microsoft.com/office/drawing/2014/main" id="{5D2F9BDA-0E41-245C-8C47-E668931C651D}"/>
                          </a:ext>
                        </a:extLst>
                      </p:cNvPr>
                      <p:cNvPicPr/>
                      <p:nvPr/>
                    </p:nvPicPr>
                    <p:blipFill>
                      <a:blip r:embed="rId6"/>
                      <a:stretch>
                        <a:fillRect/>
                      </a:stretch>
                    </p:blipFill>
                    <p:spPr>
                      <a:xfrm>
                        <a:off x="802103" y="6319119"/>
                        <a:ext cx="2586038" cy="503237"/>
                      </a:xfrm>
                      <a:prstGeom prst="rect">
                        <a:avLst/>
                      </a:prstGeom>
                    </p:spPr>
                  </p:pic>
                </p:oleObj>
              </mc:Fallback>
            </mc:AlternateContent>
          </a:graphicData>
        </a:graphic>
      </p:graphicFrame>
    </p:spTree>
    <p:extLst>
      <p:ext uri="{BB962C8B-B14F-4D97-AF65-F5344CB8AC3E}">
        <p14:creationId xmlns:p14="http://schemas.microsoft.com/office/powerpoint/2010/main" val="3385769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576FF8-9AC7-43B6-6813-9BB686ABA022}"/>
              </a:ext>
            </a:extLst>
          </p:cNvPr>
          <p:cNvSpPr>
            <a:spLocks noGrp="1"/>
          </p:cNvSpPr>
          <p:nvPr>
            <p:ph type="sldNum" sz="quarter" idx="10"/>
          </p:nvPr>
        </p:nvSpPr>
        <p:spPr/>
        <p:txBody>
          <a:bodyPr/>
          <a:lstStyle/>
          <a:p>
            <a:fld id="{6555F715-00A2-473B-A4E8-D5771EBCED9A}" type="slidenum">
              <a:rPr lang="zh-CN" altLang="en-US" smtClean="0"/>
              <a:pPr/>
              <a:t>38</a:t>
            </a:fld>
            <a:endParaRPr lang="zh-CN" altLang="en-US" dirty="0"/>
          </a:p>
        </p:txBody>
      </p:sp>
      <p:sp>
        <p:nvSpPr>
          <p:cNvPr id="3" name="文本框 2">
            <a:extLst>
              <a:ext uri="{FF2B5EF4-FFF2-40B4-BE49-F238E27FC236}">
                <a16:creationId xmlns:a16="http://schemas.microsoft.com/office/drawing/2014/main" id="{0D4D721D-6C00-2069-CC91-8B36DDD512EA}"/>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9BC0750F-F309-8709-BBB5-55A08A249CE3}"/>
              </a:ext>
            </a:extLst>
          </p:cNvPr>
          <p:cNvSpPr txBox="1"/>
          <p:nvPr/>
        </p:nvSpPr>
        <p:spPr>
          <a:xfrm>
            <a:off x="0" y="800812"/>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在此设定下，</a:t>
            </a:r>
            <a:r>
              <a:rPr lang="en-US" altLang="zh-CN" sz="1800" dirty="0">
                <a:latin typeface="Arial" panose="020B0604020202020204" pitchFamily="34" charset="0"/>
                <a:ea typeface="黑体" panose="02010609060101010101" pitchFamily="49" charset="-122"/>
              </a:rPr>
              <a:t>y</a:t>
            </a:r>
            <a:r>
              <a:rPr lang="zh-CN" altLang="en-US" sz="1800" dirty="0">
                <a:latin typeface="Arial" panose="020B0604020202020204" pitchFamily="34" charset="0"/>
                <a:ea typeface="黑体" panose="02010609060101010101" pitchFamily="49" charset="-122"/>
              </a:rPr>
              <a:t>方向自旋本征态经过</a:t>
            </a:r>
            <a:r>
              <a:rPr lang="en-US" altLang="zh-CN" sz="1800" dirty="0">
                <a:latin typeface="Arial" panose="020B0604020202020204" pitchFamily="34" charset="0"/>
                <a:ea typeface="黑体" panose="02010609060101010101" pitchFamily="49" charset="-122"/>
              </a:rPr>
              <a:t>L.T.</a:t>
            </a:r>
            <a:r>
              <a:rPr lang="zh-CN" altLang="en-US" sz="1800" dirty="0">
                <a:latin typeface="Arial" panose="020B0604020202020204" pitchFamily="34" charset="0"/>
                <a:ea typeface="黑体" panose="02010609060101010101" pitchFamily="49" charset="-122"/>
              </a:rPr>
              <a:t>和</a:t>
            </a:r>
            <a:r>
              <a:rPr lang="en-US" altLang="zh-CN" sz="1800" dirty="0">
                <a:latin typeface="Arial" panose="020B0604020202020204" pitchFamily="34" charset="0"/>
                <a:ea typeface="黑体" panose="02010609060101010101" pitchFamily="49" charset="-122"/>
              </a:rPr>
              <a:t>I.T.</a:t>
            </a:r>
            <a:r>
              <a:rPr lang="zh-CN" altLang="en-US" sz="1800" dirty="0">
                <a:latin typeface="Arial" panose="020B0604020202020204" pitchFamily="34" charset="0"/>
                <a:ea typeface="黑体" panose="02010609060101010101" pitchFamily="49" charset="-122"/>
              </a:rPr>
              <a:t>前后分别满足如下关系：</a:t>
            </a:r>
            <a:endParaRPr lang="en-US" altLang="zh-CN" sz="1800" dirty="0">
              <a:latin typeface="Arial" panose="020B0604020202020204" pitchFamily="34" charset="0"/>
              <a:ea typeface="黑体" panose="02010609060101010101" pitchFamily="49" charset="-122"/>
            </a:endParaRPr>
          </a:p>
        </p:txBody>
      </p:sp>
      <p:graphicFrame>
        <p:nvGraphicFramePr>
          <p:cNvPr id="5" name="对象 4">
            <a:extLst>
              <a:ext uri="{FF2B5EF4-FFF2-40B4-BE49-F238E27FC236}">
                <a16:creationId xmlns:a16="http://schemas.microsoft.com/office/drawing/2014/main" id="{A18F718F-B89C-A97E-8477-83293A79E4CB}"/>
              </a:ext>
            </a:extLst>
          </p:cNvPr>
          <p:cNvGraphicFramePr>
            <a:graphicFrameLocks noChangeAspect="1"/>
          </p:cNvGraphicFramePr>
          <p:nvPr>
            <p:extLst>
              <p:ext uri="{D42A27DB-BD31-4B8C-83A1-F6EECF244321}">
                <p14:modId xmlns:p14="http://schemas.microsoft.com/office/powerpoint/2010/main" val="913616506"/>
              </p:ext>
            </p:extLst>
          </p:nvPr>
        </p:nvGraphicFramePr>
        <p:xfrm>
          <a:off x="1594058" y="1347787"/>
          <a:ext cx="2474912" cy="1512887"/>
        </p:xfrm>
        <a:graphic>
          <a:graphicData uri="http://schemas.openxmlformats.org/presentationml/2006/ole">
            <mc:AlternateContent xmlns:mc="http://schemas.openxmlformats.org/markup-compatibility/2006">
              <mc:Choice xmlns:v="urn:schemas-microsoft-com:vml" Requires="v">
                <p:oleObj name="AxMath" r:id="rId2" imgW="2474640" imgH="1512360" progId="Equation.AxMath">
                  <p:embed/>
                </p:oleObj>
              </mc:Choice>
              <mc:Fallback>
                <p:oleObj name="AxMath" r:id="rId2" imgW="2474640" imgH="1512360" progId="Equation.AxMath">
                  <p:embed/>
                  <p:pic>
                    <p:nvPicPr>
                      <p:cNvPr id="6" name="对象 5">
                        <a:extLst>
                          <a:ext uri="{FF2B5EF4-FFF2-40B4-BE49-F238E27FC236}">
                            <a16:creationId xmlns:a16="http://schemas.microsoft.com/office/drawing/2014/main" id="{DF097EBB-2A8E-2346-61DF-5A22D247BB93}"/>
                          </a:ext>
                        </a:extLst>
                      </p:cNvPr>
                      <p:cNvPicPr/>
                      <p:nvPr/>
                    </p:nvPicPr>
                    <p:blipFill>
                      <a:blip r:embed="rId3"/>
                      <a:stretch>
                        <a:fillRect/>
                      </a:stretch>
                    </p:blipFill>
                    <p:spPr>
                      <a:xfrm>
                        <a:off x="1594058" y="1347787"/>
                        <a:ext cx="2474912" cy="151288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72BF2D4-568B-5586-6F17-2AC70AB7D59C}"/>
              </a:ext>
            </a:extLst>
          </p:cNvPr>
          <p:cNvGraphicFramePr>
            <a:graphicFrameLocks noChangeAspect="1"/>
          </p:cNvGraphicFramePr>
          <p:nvPr>
            <p:extLst>
              <p:ext uri="{D42A27DB-BD31-4B8C-83A1-F6EECF244321}">
                <p14:modId xmlns:p14="http://schemas.microsoft.com/office/powerpoint/2010/main" val="3716469182"/>
              </p:ext>
            </p:extLst>
          </p:nvPr>
        </p:nvGraphicFramePr>
        <p:xfrm>
          <a:off x="4824205" y="1341436"/>
          <a:ext cx="2725737" cy="1525587"/>
        </p:xfrm>
        <a:graphic>
          <a:graphicData uri="http://schemas.openxmlformats.org/presentationml/2006/ole">
            <mc:AlternateContent xmlns:mc="http://schemas.openxmlformats.org/markup-compatibility/2006">
              <mc:Choice xmlns:v="urn:schemas-microsoft-com:vml" Requires="v">
                <p:oleObj name="AxMath" r:id="rId4" imgW="2725200" imgH="1525680" progId="Equation.AxMath">
                  <p:embed/>
                </p:oleObj>
              </mc:Choice>
              <mc:Fallback>
                <p:oleObj name="AxMath" r:id="rId4" imgW="2725200" imgH="1525680" progId="Equation.AxMath">
                  <p:embed/>
                  <p:pic>
                    <p:nvPicPr>
                      <p:cNvPr id="7" name="对象 6">
                        <a:extLst>
                          <a:ext uri="{FF2B5EF4-FFF2-40B4-BE49-F238E27FC236}">
                            <a16:creationId xmlns:a16="http://schemas.microsoft.com/office/drawing/2014/main" id="{6753BB66-BD4A-5AD5-3660-EE374250A7B6}"/>
                          </a:ext>
                        </a:extLst>
                      </p:cNvPr>
                      <p:cNvPicPr/>
                      <p:nvPr/>
                    </p:nvPicPr>
                    <p:blipFill>
                      <a:blip r:embed="rId5"/>
                      <a:stretch>
                        <a:fillRect/>
                      </a:stretch>
                    </p:blipFill>
                    <p:spPr>
                      <a:xfrm>
                        <a:off x="4824205" y="1341436"/>
                        <a:ext cx="2725737" cy="1525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3B17B88-8E9D-0155-7490-FAA5F79E280C}"/>
                  </a:ext>
                </a:extLst>
              </p:cNvPr>
              <p:cNvSpPr txBox="1"/>
              <p:nvPr/>
            </p:nvSpPr>
            <p:spPr>
              <a:xfrm>
                <a:off x="0" y="2952680"/>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根据</a:t>
                </a:r>
                <a:r>
                  <a:rPr lang="en-US" altLang="zh-CN" sz="1800" dirty="0">
                    <a:latin typeface="Arial" panose="020B0604020202020204" pitchFamily="34" charset="0"/>
                    <a:ea typeface="黑体" panose="02010609060101010101" pitchFamily="49" charset="-122"/>
                  </a:rPr>
                  <a:t>x</a:t>
                </a:r>
                <a:r>
                  <a:rPr lang="zh-CN" altLang="en-US" sz="1800" dirty="0">
                    <a:latin typeface="Arial" panose="020B0604020202020204" pitchFamily="34" charset="0"/>
                    <a:ea typeface="黑体" panose="02010609060101010101" pitchFamily="49" charset="-122"/>
                  </a:rPr>
                  <a:t>、</a:t>
                </a:r>
                <a:r>
                  <a:rPr lang="en-US" altLang="zh-CN" sz="1800" dirty="0">
                    <a:latin typeface="Arial" panose="020B0604020202020204" pitchFamily="34" charset="0"/>
                    <a:ea typeface="黑体" panose="02010609060101010101" pitchFamily="49" charset="-122"/>
                  </a:rPr>
                  <a:t>y</a:t>
                </a:r>
                <a:r>
                  <a:rPr lang="zh-CN" altLang="en-US" sz="1800" dirty="0">
                    <a:latin typeface="Arial" panose="020B0604020202020204" pitchFamily="34" charset="0"/>
                    <a:ea typeface="黑体" panose="02010609060101010101" pitchFamily="49" charset="-122"/>
                  </a:rPr>
                  <a:t>、</a:t>
                </a:r>
                <a:r>
                  <a:rPr lang="en-US" altLang="zh-CN" sz="1800" dirty="0">
                    <a:latin typeface="Arial" panose="020B0604020202020204" pitchFamily="34" charset="0"/>
                    <a:ea typeface="黑体" panose="02010609060101010101" pitchFamily="49" charset="-122"/>
                  </a:rPr>
                  <a:t>z</a:t>
                </a:r>
                <a:r>
                  <a:rPr lang="zh-CN" altLang="en-US" sz="1800" dirty="0">
                    <a:latin typeface="Arial" panose="020B0604020202020204" pitchFamily="34" charset="0"/>
                    <a:ea typeface="黑体" panose="02010609060101010101" pitchFamily="49" charset="-122"/>
                  </a:rPr>
                  <a:t>方向的对称性，定义</a:t>
                </a:r>
                <a:r>
                  <a:rPr lang="en-US" altLang="zh-CN" sz="1800" dirty="0">
                    <a:latin typeface="Arial" panose="020B0604020202020204" pitchFamily="34" charset="0"/>
                    <a:ea typeface="黑体" panose="02010609060101010101" pitchFamily="49" charset="-122"/>
                  </a:rPr>
                  <a:t>I.T.</a:t>
                </a:r>
                <a:r>
                  <a:rPr lang="zh-CN" altLang="en-US" sz="1800" dirty="0">
                    <a:latin typeface="Arial" panose="020B0604020202020204" pitchFamily="34" charset="0"/>
                    <a:ea typeface="黑体" panose="02010609060101010101" pitchFamily="49" charset="-122"/>
                  </a:rPr>
                  <a:t>操作矩阵为</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𝐿</m:t>
                        </m:r>
                      </m:e>
                      <m:sub>
                        <m:r>
                          <m:rPr>
                            <m:sty m:val="p"/>
                          </m:rPr>
                          <a:rPr lang="en-US" altLang="zh-CN" sz="1800" b="0" i="0" smtClean="0">
                            <a:latin typeface="Cambria Math" panose="02040503050406030204" pitchFamily="18" charset="0"/>
                            <a:ea typeface="黑体" panose="02010609060101010101" pitchFamily="49" charset="-122"/>
                          </a:rPr>
                          <m:t>I</m:t>
                        </m:r>
                      </m:sub>
                    </m:sSub>
                    <m:r>
                      <a:rPr lang="zh-CN" altLang="en-US" sz="1800" i="1">
                        <a:latin typeface="Cambria Math" panose="02040503050406030204" pitchFamily="18" charset="0"/>
                        <a:ea typeface="黑体" panose="02010609060101010101" pitchFamily="49" charset="-122"/>
                      </a:rPr>
                      <m:t>：</m:t>
                    </m:r>
                  </m:oMath>
                </a14:m>
                <a:endParaRPr lang="en-US" altLang="zh-CN" sz="1800" dirty="0">
                  <a:latin typeface="Arial" panose="020B0604020202020204" pitchFamily="34" charset="0"/>
                  <a:ea typeface="黑体" panose="02010609060101010101" pitchFamily="49" charset="-122"/>
                </a:endParaRPr>
              </a:p>
            </p:txBody>
          </p:sp>
        </mc:Choice>
        <mc:Fallback xmlns="">
          <p:sp>
            <p:nvSpPr>
              <p:cNvPr id="7" name="文本框 6">
                <a:extLst>
                  <a:ext uri="{FF2B5EF4-FFF2-40B4-BE49-F238E27FC236}">
                    <a16:creationId xmlns:a16="http://schemas.microsoft.com/office/drawing/2014/main" id="{43B17B88-8E9D-0155-7490-FAA5F79E280C}"/>
                  </a:ext>
                </a:extLst>
              </p:cNvPr>
              <p:cNvSpPr txBox="1">
                <a:spLocks noRot="1" noChangeAspect="1" noMove="1" noResize="1" noEditPoints="1" noAdjustHandles="1" noChangeArrowheads="1" noChangeShapeType="1" noTextEdit="1"/>
              </p:cNvSpPr>
              <p:nvPr/>
            </p:nvSpPr>
            <p:spPr>
              <a:xfrm>
                <a:off x="0" y="2952680"/>
                <a:ext cx="9144000" cy="454035"/>
              </a:xfrm>
              <a:prstGeom prst="rect">
                <a:avLst/>
              </a:prstGeom>
              <a:blipFill>
                <a:blip r:embed="rId6"/>
                <a:stretch>
                  <a:fillRect b="-21333"/>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C410D85B-BC13-A29A-942A-1EB551BFA4E4}"/>
              </a:ext>
            </a:extLst>
          </p:cNvPr>
          <p:cNvGraphicFramePr>
            <a:graphicFrameLocks noChangeAspect="1"/>
          </p:cNvGraphicFramePr>
          <p:nvPr>
            <p:extLst>
              <p:ext uri="{D42A27DB-BD31-4B8C-83A1-F6EECF244321}">
                <p14:modId xmlns:p14="http://schemas.microsoft.com/office/powerpoint/2010/main" val="1694717396"/>
              </p:ext>
            </p:extLst>
          </p:nvPr>
        </p:nvGraphicFramePr>
        <p:xfrm>
          <a:off x="1455738" y="3487738"/>
          <a:ext cx="6232525" cy="1525587"/>
        </p:xfrm>
        <a:graphic>
          <a:graphicData uri="http://schemas.openxmlformats.org/presentationml/2006/ole">
            <mc:AlternateContent xmlns:mc="http://schemas.openxmlformats.org/markup-compatibility/2006">
              <mc:Choice xmlns:v="urn:schemas-microsoft-com:vml" Requires="v">
                <p:oleObj name="AxMath" r:id="rId7" imgW="6233400" imgH="1525680" progId="Equation.AxMath">
                  <p:embed/>
                </p:oleObj>
              </mc:Choice>
              <mc:Fallback>
                <p:oleObj name="AxMath" r:id="rId7" imgW="6233400" imgH="1525680" progId="Equation.AxMath">
                  <p:embed/>
                  <p:pic>
                    <p:nvPicPr>
                      <p:cNvPr id="9" name="对象 8">
                        <a:extLst>
                          <a:ext uri="{FF2B5EF4-FFF2-40B4-BE49-F238E27FC236}">
                            <a16:creationId xmlns:a16="http://schemas.microsoft.com/office/drawing/2014/main" id="{03BD90CF-70AD-C940-1AB8-AA5684CF4B72}"/>
                          </a:ext>
                        </a:extLst>
                      </p:cNvPr>
                      <p:cNvPicPr/>
                      <p:nvPr/>
                    </p:nvPicPr>
                    <p:blipFill>
                      <a:blip r:embed="rId8"/>
                      <a:stretch>
                        <a:fillRect/>
                      </a:stretch>
                    </p:blipFill>
                    <p:spPr>
                      <a:xfrm>
                        <a:off x="1455738" y="3487738"/>
                        <a:ext cx="6232525" cy="152558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798AE39-1F20-0F55-F90A-DD33653EC5DE}"/>
              </a:ext>
            </a:extLst>
          </p:cNvPr>
          <p:cNvSpPr txBox="1"/>
          <p:nvPr/>
        </p:nvSpPr>
        <p:spPr>
          <a:xfrm>
            <a:off x="0" y="5013346"/>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满足：</a:t>
            </a:r>
            <a:endParaRPr lang="en-US" altLang="zh-CN" sz="1800" dirty="0">
              <a:latin typeface="Arial" panose="020B0604020202020204" pitchFamily="34" charset="0"/>
              <a:ea typeface="黑体" panose="02010609060101010101" pitchFamily="49" charset="-122"/>
            </a:endParaRPr>
          </a:p>
        </p:txBody>
      </p:sp>
      <p:graphicFrame>
        <p:nvGraphicFramePr>
          <p:cNvPr id="10" name="对象 9">
            <a:extLst>
              <a:ext uri="{FF2B5EF4-FFF2-40B4-BE49-F238E27FC236}">
                <a16:creationId xmlns:a16="http://schemas.microsoft.com/office/drawing/2014/main" id="{7DB97445-4585-459B-4707-5E6080050769}"/>
              </a:ext>
            </a:extLst>
          </p:cNvPr>
          <p:cNvGraphicFramePr>
            <a:graphicFrameLocks noChangeAspect="1"/>
          </p:cNvGraphicFramePr>
          <p:nvPr>
            <p:extLst>
              <p:ext uri="{D42A27DB-BD31-4B8C-83A1-F6EECF244321}">
                <p14:modId xmlns:p14="http://schemas.microsoft.com/office/powerpoint/2010/main" val="4108145083"/>
              </p:ext>
            </p:extLst>
          </p:nvPr>
        </p:nvGraphicFramePr>
        <p:xfrm>
          <a:off x="1043471" y="5370277"/>
          <a:ext cx="7693025" cy="1425575"/>
        </p:xfrm>
        <a:graphic>
          <a:graphicData uri="http://schemas.openxmlformats.org/presentationml/2006/ole">
            <mc:AlternateContent xmlns:mc="http://schemas.openxmlformats.org/markup-compatibility/2006">
              <mc:Choice xmlns:v="urn:schemas-microsoft-com:vml" Requires="v">
                <p:oleObj name="AxMath" r:id="rId9" imgW="7290720" imgH="1348920" progId="Equation.AxMath">
                  <p:embed/>
                </p:oleObj>
              </mc:Choice>
              <mc:Fallback>
                <p:oleObj name="AxMath" r:id="rId9" imgW="7290720" imgH="1348920" progId="Equation.AxMath">
                  <p:embed/>
                  <p:pic>
                    <p:nvPicPr>
                      <p:cNvPr id="11" name="对象 10">
                        <a:extLst>
                          <a:ext uri="{FF2B5EF4-FFF2-40B4-BE49-F238E27FC236}">
                            <a16:creationId xmlns:a16="http://schemas.microsoft.com/office/drawing/2014/main" id="{B292226B-C271-EC3E-2423-D0D1B6C7A537}"/>
                          </a:ext>
                        </a:extLst>
                      </p:cNvPr>
                      <p:cNvPicPr/>
                      <p:nvPr/>
                    </p:nvPicPr>
                    <p:blipFill>
                      <a:blip r:embed="rId10"/>
                      <a:stretch>
                        <a:fillRect/>
                      </a:stretch>
                    </p:blipFill>
                    <p:spPr>
                      <a:xfrm>
                        <a:off x="1043471" y="5370277"/>
                        <a:ext cx="7693025" cy="1425575"/>
                      </a:xfrm>
                      <a:prstGeom prst="rect">
                        <a:avLst/>
                      </a:prstGeom>
                    </p:spPr>
                  </p:pic>
                </p:oleObj>
              </mc:Fallback>
            </mc:AlternateContent>
          </a:graphicData>
        </a:graphic>
      </p:graphicFrame>
    </p:spTree>
    <p:extLst>
      <p:ext uri="{BB962C8B-B14F-4D97-AF65-F5344CB8AC3E}">
        <p14:creationId xmlns:p14="http://schemas.microsoft.com/office/powerpoint/2010/main" val="2569700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D6A462-C29F-4DC3-7914-330223DDBC52}"/>
              </a:ext>
            </a:extLst>
          </p:cNvPr>
          <p:cNvSpPr>
            <a:spLocks noGrp="1"/>
          </p:cNvSpPr>
          <p:nvPr>
            <p:ph type="sldNum" sz="quarter" idx="10"/>
          </p:nvPr>
        </p:nvSpPr>
        <p:spPr/>
        <p:txBody>
          <a:bodyPr/>
          <a:lstStyle/>
          <a:p>
            <a:fld id="{6555F715-00A2-473B-A4E8-D5771EBCED9A}" type="slidenum">
              <a:rPr lang="zh-CN" altLang="en-US" smtClean="0"/>
              <a:pPr/>
              <a:t>39</a:t>
            </a:fld>
            <a:endParaRPr lang="zh-CN" altLang="en-US" dirty="0"/>
          </a:p>
        </p:txBody>
      </p:sp>
      <p:graphicFrame>
        <p:nvGraphicFramePr>
          <p:cNvPr id="3" name="对象 2">
            <a:extLst>
              <a:ext uri="{FF2B5EF4-FFF2-40B4-BE49-F238E27FC236}">
                <a16:creationId xmlns:a16="http://schemas.microsoft.com/office/drawing/2014/main" id="{0499782E-4ED6-5BA7-D818-5CBE1D6406B8}"/>
              </a:ext>
            </a:extLst>
          </p:cNvPr>
          <p:cNvGraphicFramePr>
            <a:graphicFrameLocks noChangeAspect="1"/>
          </p:cNvGraphicFramePr>
          <p:nvPr>
            <p:extLst>
              <p:ext uri="{D42A27DB-BD31-4B8C-83A1-F6EECF244321}">
                <p14:modId xmlns:p14="http://schemas.microsoft.com/office/powerpoint/2010/main" val="1189005441"/>
              </p:ext>
            </p:extLst>
          </p:nvPr>
        </p:nvGraphicFramePr>
        <p:xfrm>
          <a:off x="770420" y="914056"/>
          <a:ext cx="7186613" cy="2979737"/>
        </p:xfrm>
        <a:graphic>
          <a:graphicData uri="http://schemas.openxmlformats.org/presentationml/2006/ole">
            <mc:AlternateContent xmlns:mc="http://schemas.openxmlformats.org/markup-compatibility/2006">
              <mc:Choice xmlns:v="urn:schemas-microsoft-com:vml" Requires="v">
                <p:oleObj name="AxMath" r:id="rId2" imgW="6811200" imgH="2820240" progId="Equation.AxMath">
                  <p:embed/>
                </p:oleObj>
              </mc:Choice>
              <mc:Fallback>
                <p:oleObj name="AxMath" r:id="rId2" imgW="6811200" imgH="2820240" progId="Equation.AxMath">
                  <p:embed/>
                  <p:pic>
                    <p:nvPicPr>
                      <p:cNvPr id="10" name="对象 9">
                        <a:extLst>
                          <a:ext uri="{FF2B5EF4-FFF2-40B4-BE49-F238E27FC236}">
                            <a16:creationId xmlns:a16="http://schemas.microsoft.com/office/drawing/2014/main" id="{7DB97445-4585-459B-4707-5E6080050769}"/>
                          </a:ext>
                        </a:extLst>
                      </p:cNvPr>
                      <p:cNvPicPr/>
                      <p:nvPr/>
                    </p:nvPicPr>
                    <p:blipFill>
                      <a:blip r:embed="rId3"/>
                      <a:stretch>
                        <a:fillRect/>
                      </a:stretch>
                    </p:blipFill>
                    <p:spPr>
                      <a:xfrm>
                        <a:off x="770420" y="914056"/>
                        <a:ext cx="7186613" cy="29797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65607A7-D51A-731F-FE8C-940339974E66}"/>
                  </a:ext>
                </a:extLst>
              </p:cNvPr>
              <p:cNvSpPr txBox="1"/>
              <p:nvPr/>
            </p:nvSpPr>
            <p:spPr>
              <a:xfrm>
                <a:off x="0" y="3791907"/>
                <a:ext cx="9144000" cy="2963953"/>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缩放系数可改写为：</a:t>
                </a:r>
                <a14:m>
                  <m:oMath xmlns:m="http://schemas.openxmlformats.org/officeDocument/2006/math">
                    <m:sSub>
                      <m:sSubPr>
                        <m:ctrlPr>
                          <a:rPr lang="el-GR" altLang="zh-CN" sz="1800" b="0" i="1" smtClean="0">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𝜁</m:t>
                        </m:r>
                      </m:e>
                      <m:sub>
                        <m:r>
                          <a:rPr lang="el-GR" altLang="zh-CN" sz="1800" b="0" i="1" smtClean="0">
                            <a:latin typeface="Cambria Math" panose="02040503050406030204" pitchFamily="18" charset="0"/>
                            <a:ea typeface="黑体" panose="02010609060101010101" pitchFamily="49" charset="-122"/>
                          </a:rPr>
                          <m:t>2</m:t>
                        </m:r>
                      </m:sub>
                    </m:sSub>
                    <m:r>
                      <a:rPr lang="el-GR" altLang="zh-CN" sz="1800" b="0" i="1" smtClean="0">
                        <a:latin typeface="Cambria Math" panose="02040503050406030204" pitchFamily="18" charset="0"/>
                        <a:ea typeface="黑体" panose="02010609060101010101" pitchFamily="49" charset="-122"/>
                      </a:rPr>
                      <m:t>=</m:t>
                    </m:r>
                    <m:sSup>
                      <m:sSupPr>
                        <m:ctrlPr>
                          <a:rPr lang="el-GR" altLang="zh-CN" sz="1800" b="0" i="1" smtClean="0">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m:t>
                        </m:r>
                        <m:r>
                          <a:rPr lang="el-GR" altLang="zh-CN" sz="1800" i="1">
                            <a:latin typeface="Cambria Math" panose="02040503050406030204" pitchFamily="18" charset="0"/>
                            <a:ea typeface="黑体" panose="02010609060101010101" pitchFamily="49" charset="-122"/>
                          </a:rPr>
                          <m:t>1+</m:t>
                        </m:r>
                        <m:sSup>
                          <m:sSupPr>
                            <m:ctrlPr>
                              <a:rPr lang="en-US" altLang="zh-CN" sz="1800" b="0" i="1" smtClean="0">
                                <a:latin typeface="Cambria Math" panose="02040503050406030204" pitchFamily="18" charset="0"/>
                                <a:ea typeface="黑体" panose="02010609060101010101" pitchFamily="49" charset="-122"/>
                              </a:rPr>
                            </m:ctrlPr>
                          </m:sSupPr>
                          <m:e>
                            <m:d>
                              <m:dPr>
                                <m:ctrlPr>
                                  <a:rPr lang="en-US" altLang="zh-CN" sz="1800" i="1">
                                    <a:latin typeface="Cambria Math" panose="02040503050406030204" pitchFamily="18" charset="0"/>
                                    <a:ea typeface="黑体" panose="02010609060101010101" pitchFamily="49" charset="-122"/>
                                  </a:rPr>
                                </m:ctrlPr>
                              </m:dPr>
                              <m:e>
                                <m:sSubSup>
                                  <m:sSubSupPr>
                                    <m:ctrlPr>
                                      <a:rPr lang="el-GR" altLang="zh-CN" sz="1800" i="1">
                                        <a:latin typeface="Cambria Math" panose="02040503050406030204" pitchFamily="18" charset="0"/>
                                        <a:ea typeface="黑体" panose="02010609060101010101" pitchFamily="49" charset="-122"/>
                                      </a:rPr>
                                    </m:ctrlPr>
                                  </m:sSubSupPr>
                                  <m:e>
                                    <m:r>
                                      <a:rPr lang="el-GR" altLang="zh-CN" sz="1800" i="1">
                                        <a:latin typeface="Cambria Math" panose="02040503050406030204" pitchFamily="18" charset="0"/>
                                        <a:ea typeface="黑体" panose="02010609060101010101" pitchFamily="49" charset="-122"/>
                                      </a:rPr>
                                      <m:t>𝛼</m:t>
                                    </m:r>
                                  </m:e>
                                  <m:sub>
                                    <m:r>
                                      <a:rPr lang="el-GR" altLang="zh-CN" sz="1800" i="1">
                                        <a:latin typeface="Cambria Math" panose="02040503050406030204" pitchFamily="18" charset="0"/>
                                        <a:ea typeface="黑体" panose="02010609060101010101" pitchFamily="49" charset="-122"/>
                                      </a:rPr>
                                      <m:t>2</m:t>
                                    </m:r>
                                  </m:sub>
                                  <m:sup>
                                    <m:r>
                                      <a:rPr lang="en-US" altLang="zh-CN" sz="1800" i="1">
                                        <a:latin typeface="Cambria Math" panose="02040503050406030204" pitchFamily="18" charset="0"/>
                                        <a:ea typeface="黑体" panose="02010609060101010101" pitchFamily="49" charset="-122"/>
                                      </a:rPr>
                                      <m:t>𝑡</m:t>
                                    </m:r>
                                  </m:sup>
                                </m:sSubSup>
                              </m:e>
                            </m:d>
                          </m:e>
                          <m:sup>
                            <m:r>
                              <a:rPr lang="en-US" altLang="zh-CN" sz="1800" b="0" i="1" smtClean="0">
                                <a:latin typeface="Cambria Math" panose="02040503050406030204" pitchFamily="18" charset="0"/>
                                <a:ea typeface="黑体" panose="02010609060101010101" pitchFamily="49" charset="-122"/>
                              </a:rPr>
                              <m:t>2</m:t>
                            </m:r>
                          </m:sup>
                        </m:sSup>
                        <m:r>
                          <a:rPr lang="en-US" altLang="zh-CN" sz="1800" b="0" i="1" smtClean="0">
                            <a:latin typeface="Cambria Math" panose="02040503050406030204" pitchFamily="18" charset="0"/>
                            <a:ea typeface="黑体" panose="02010609060101010101" pitchFamily="49" charset="-122"/>
                          </a:rPr>
                          <m:t>−</m:t>
                        </m:r>
                        <m:sSup>
                          <m:sSupPr>
                            <m:ctrlPr>
                              <a:rPr lang="en-US" altLang="zh-CN" sz="1800" i="1">
                                <a:latin typeface="Cambria Math" panose="02040503050406030204" pitchFamily="18" charset="0"/>
                                <a:ea typeface="黑体" panose="02010609060101010101" pitchFamily="49" charset="-122"/>
                              </a:rPr>
                            </m:ctrlPr>
                          </m:sSupPr>
                          <m:e>
                            <m:d>
                              <m:dPr>
                                <m:ctrlPr>
                                  <a:rPr lang="en-US" altLang="zh-CN" sz="1800" i="1">
                                    <a:latin typeface="Cambria Math" panose="02040503050406030204" pitchFamily="18" charset="0"/>
                                    <a:ea typeface="黑体" panose="02010609060101010101" pitchFamily="49" charset="-122"/>
                                  </a:rPr>
                                </m:ctrlPr>
                              </m:dPr>
                              <m:e>
                                <m:sSubSup>
                                  <m:sSubSupPr>
                                    <m:ctrlPr>
                                      <a:rPr lang="el-GR" altLang="zh-CN" sz="1800" i="1">
                                        <a:latin typeface="Cambria Math" panose="02040503050406030204" pitchFamily="18" charset="0"/>
                                        <a:ea typeface="黑体" panose="02010609060101010101" pitchFamily="49" charset="-122"/>
                                      </a:rPr>
                                    </m:ctrlPr>
                                  </m:sSubSupPr>
                                  <m:e>
                                    <m:r>
                                      <a:rPr lang="el-GR" altLang="zh-CN" sz="1800" i="1">
                                        <a:latin typeface="Cambria Math" panose="02040503050406030204" pitchFamily="18" charset="0"/>
                                        <a:ea typeface="黑体" panose="02010609060101010101" pitchFamily="49" charset="-122"/>
                                      </a:rPr>
                                      <m:t>𝛼</m:t>
                                    </m:r>
                                  </m:e>
                                  <m:sub>
                                    <m:r>
                                      <a:rPr lang="el-GR" altLang="zh-CN" sz="1800" i="1">
                                        <a:latin typeface="Cambria Math" panose="02040503050406030204" pitchFamily="18" charset="0"/>
                                        <a:ea typeface="黑体" panose="02010609060101010101" pitchFamily="49" charset="-122"/>
                                      </a:rPr>
                                      <m:t>2</m:t>
                                    </m:r>
                                  </m:sub>
                                  <m:sup>
                                    <m:r>
                                      <a:rPr lang="en-US" altLang="zh-CN" sz="1800" b="0" i="1" smtClean="0">
                                        <a:latin typeface="Cambria Math" panose="02040503050406030204" pitchFamily="18" charset="0"/>
                                        <a:ea typeface="黑体" panose="02010609060101010101" pitchFamily="49" charset="-122"/>
                                      </a:rPr>
                                      <m:t>𝑠</m:t>
                                    </m:r>
                                  </m:sup>
                                </m:sSubSup>
                              </m:e>
                            </m:d>
                          </m:e>
                          <m:sup>
                            <m:r>
                              <a:rPr lang="en-US" altLang="zh-CN" sz="1800" i="1">
                                <a:latin typeface="Cambria Math" panose="02040503050406030204" pitchFamily="18" charset="0"/>
                                <a:ea typeface="黑体" panose="02010609060101010101" pitchFamily="49" charset="-122"/>
                              </a:rPr>
                              <m:t>2</m:t>
                            </m:r>
                          </m:sup>
                        </m:sSup>
                        <m:r>
                          <a:rPr lang="en-US" altLang="zh-CN" sz="1800" i="1">
                            <a:latin typeface="Cambria Math" panose="02040503050406030204" pitchFamily="18" charset="0"/>
                            <a:ea typeface="黑体" panose="02010609060101010101" pitchFamily="49" charset="-122"/>
                          </a:rPr>
                          <m:t>)</m:t>
                        </m:r>
                      </m:e>
                      <m:sup>
                        <m:r>
                          <a:rPr lang="en-US" altLang="zh-CN" sz="1800" b="0" i="1" smtClean="0">
                            <a:latin typeface="Cambria Math" panose="02040503050406030204" pitchFamily="18" charset="0"/>
                            <a:ea typeface="黑体" panose="02010609060101010101" pitchFamily="49" charset="-122"/>
                          </a:rPr>
                          <m:t>−1/2</m:t>
                        </m:r>
                      </m:sup>
                    </m:sSup>
                    <m:r>
                      <a:rPr lang="el-GR" altLang="zh-CN" sz="1800" i="1" smtClean="0">
                        <a:latin typeface="Cambria Math" panose="02040503050406030204" pitchFamily="18" charset="0"/>
                        <a:ea typeface="黑体" panose="02010609060101010101" pitchFamily="49" charset="-122"/>
                      </a:rPr>
                      <m:t> </m:t>
                    </m:r>
                  </m:oMath>
                </a14:m>
                <a:r>
                  <a:rPr lang="zh-CN" altLang="en-US" sz="1800" dirty="0">
                    <a:latin typeface="Arial" panose="020B0604020202020204" pitchFamily="34" charset="0"/>
                    <a:ea typeface="黑体" panose="02010609060101010101" pitchFamily="49" charset="-122"/>
                  </a:rPr>
                  <a:t>，其中定义时间膨胀补偿</a:t>
                </a:r>
                <a14:m>
                  <m:oMath xmlns:m="http://schemas.openxmlformats.org/officeDocument/2006/math">
                    <m:sSubSup>
                      <m:sSubSupPr>
                        <m:ctrlPr>
                          <a:rPr lang="el-GR" altLang="zh-CN" sz="1800" i="1">
                            <a:latin typeface="Cambria Math" panose="02040503050406030204" pitchFamily="18" charset="0"/>
                            <a:ea typeface="黑体" panose="02010609060101010101" pitchFamily="49" charset="-122"/>
                          </a:rPr>
                        </m:ctrlPr>
                      </m:sSubSupPr>
                      <m:e>
                        <m:r>
                          <a:rPr lang="el-GR" altLang="zh-CN" sz="1800" i="1">
                            <a:latin typeface="Cambria Math" panose="02040503050406030204" pitchFamily="18" charset="0"/>
                            <a:ea typeface="黑体" panose="02010609060101010101" pitchFamily="49" charset="-122"/>
                          </a:rPr>
                          <m:t>𝛼</m:t>
                        </m:r>
                      </m:e>
                      <m:sub>
                        <m:r>
                          <a:rPr lang="el-GR" altLang="zh-CN" sz="1800" i="1">
                            <a:latin typeface="Cambria Math" panose="02040503050406030204" pitchFamily="18" charset="0"/>
                            <a:ea typeface="黑体" panose="02010609060101010101" pitchFamily="49" charset="-122"/>
                          </a:rPr>
                          <m:t>2</m:t>
                        </m:r>
                      </m:sub>
                      <m:sup>
                        <m:r>
                          <a:rPr lang="en-US" altLang="zh-CN" sz="1800" i="1">
                            <a:latin typeface="Cambria Math" panose="02040503050406030204" pitchFamily="18" charset="0"/>
                            <a:ea typeface="黑体" panose="02010609060101010101" pitchFamily="49" charset="-122"/>
                          </a:rPr>
                          <m:t>𝑡</m:t>
                        </m:r>
                      </m:sup>
                    </m:sSubSup>
                    <m:r>
                      <a:rPr lang="el-GR" altLang="zh-CN" sz="1800" b="0" i="1" smtClean="0">
                        <a:latin typeface="Cambria Math" panose="02040503050406030204" pitchFamily="18" charset="0"/>
                        <a:ea typeface="黑体" panose="02010609060101010101" pitchFamily="49" charset="-122"/>
                      </a:rPr>
                      <m:t>=</m:t>
                    </m:r>
                    <m:r>
                      <a:rPr lang="el-GR" altLang="zh-CN" sz="1800" b="0" i="1" smtClean="0">
                        <a:latin typeface="Cambria Math" panose="02040503050406030204" pitchFamily="18" charset="0"/>
                        <a:ea typeface="黑体" panose="02010609060101010101" pitchFamily="49" charset="-122"/>
                      </a:rPr>
                      <m:t>𝛾</m:t>
                    </m:r>
                    <m:r>
                      <a:rPr lang="el-GR" altLang="zh-CN" sz="1800" b="0" i="1" smtClean="0">
                        <a:latin typeface="Cambria Math" panose="02040503050406030204" pitchFamily="18" charset="0"/>
                        <a:ea typeface="黑体" panose="02010609060101010101" pitchFamily="49" charset="-122"/>
                      </a:rPr>
                      <m:t>−</m:t>
                    </m:r>
                    <m:r>
                      <a:rPr lang="el-GR" altLang="zh-CN" sz="1800" b="0" i="1" smtClean="0">
                        <a:latin typeface="Cambria Math" panose="02040503050406030204" pitchFamily="18" charset="0"/>
                        <a:ea typeface="黑体" panose="02010609060101010101" pitchFamily="49" charset="-122"/>
                      </a:rPr>
                      <m:t>𝛾</m:t>
                    </m:r>
                    <m:sSub>
                      <m:sSubPr>
                        <m:ctrlPr>
                          <a:rPr lang="el-GR" altLang="zh-CN" sz="1800" b="0" i="1" smtClean="0">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2</m:t>
                        </m:r>
                      </m:sub>
                    </m:sSub>
                  </m:oMath>
                </a14:m>
                <a:r>
                  <a:rPr lang="zh-CN" altLang="en-US" sz="1800" dirty="0">
                    <a:latin typeface="Arial" panose="020B0604020202020204" pitchFamily="34" charset="0"/>
                    <a:ea typeface="黑体" panose="02010609060101010101" pitchFamily="49" charset="-122"/>
                  </a:rPr>
                  <a:t>及空间收缩补偿</a:t>
                </a:r>
                <a14:m>
                  <m:oMath xmlns:m="http://schemas.openxmlformats.org/officeDocument/2006/math">
                    <m:sSubSup>
                      <m:sSubSupPr>
                        <m:ctrlPr>
                          <a:rPr lang="el-GR" altLang="zh-CN" sz="1800" i="1">
                            <a:latin typeface="Cambria Math" panose="02040503050406030204" pitchFamily="18" charset="0"/>
                            <a:ea typeface="黑体" panose="02010609060101010101" pitchFamily="49" charset="-122"/>
                          </a:rPr>
                        </m:ctrlPr>
                      </m:sSubSupPr>
                      <m:e>
                        <m:r>
                          <a:rPr lang="el-GR" altLang="zh-CN" sz="1800" i="1">
                            <a:latin typeface="Cambria Math" panose="02040503050406030204" pitchFamily="18" charset="0"/>
                            <a:ea typeface="黑体" panose="02010609060101010101" pitchFamily="49" charset="-122"/>
                          </a:rPr>
                          <m:t>𝛼</m:t>
                        </m:r>
                      </m:e>
                      <m:sub>
                        <m:r>
                          <a:rPr lang="el-GR" altLang="zh-CN" sz="1800" i="1">
                            <a:latin typeface="Cambria Math" panose="02040503050406030204" pitchFamily="18" charset="0"/>
                            <a:ea typeface="黑体" panose="02010609060101010101" pitchFamily="49" charset="-122"/>
                          </a:rPr>
                          <m:t>2</m:t>
                        </m:r>
                      </m:sub>
                      <m:sup>
                        <m:r>
                          <a:rPr lang="en-US" altLang="zh-CN" sz="1800" b="0" i="1" smtClean="0">
                            <a:latin typeface="Cambria Math" panose="02040503050406030204" pitchFamily="18" charset="0"/>
                            <a:ea typeface="黑体" panose="02010609060101010101" pitchFamily="49" charset="-122"/>
                          </a:rPr>
                          <m:t>𝑠</m:t>
                        </m:r>
                      </m:sup>
                    </m:sSubSup>
                    <m:r>
                      <a:rPr lang="el-GR" altLang="zh-CN" sz="1800" i="1">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1</m:t>
                    </m:r>
                  </m:oMath>
                </a14:m>
                <a:r>
                  <a:rPr lang="zh-CN" altLang="en-US" sz="1800" dirty="0">
                    <a:latin typeface="Arial" panose="020B0604020202020204" pitchFamily="34" charset="0"/>
                    <a:ea typeface="黑体" panose="02010609060101010101" pitchFamily="49" charset="-122"/>
                  </a:rPr>
                  <a:t>，二者符号分别对应</a:t>
                </a:r>
                <a:r>
                  <a:rPr lang="en-US" altLang="zh-CN" sz="1800" dirty="0">
                    <a:latin typeface="Arial" panose="020B0604020202020204" pitchFamily="34" charset="0"/>
                    <a:ea typeface="黑体" panose="02010609060101010101" pitchFamily="49" charset="-122"/>
                  </a:rPr>
                  <a:t>Minkowski</a:t>
                </a:r>
                <a:r>
                  <a:rPr lang="zh-CN" altLang="en-US" sz="1800" dirty="0">
                    <a:latin typeface="Arial" panose="020B0604020202020204" pitchFamily="34" charset="0"/>
                    <a:ea typeface="黑体" panose="02010609060101010101" pitchFamily="49" charset="-122"/>
                  </a:rPr>
                  <a:t>度规的时间、空间对角元。这里出现空间收缩补偿归因为</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𝐿</m:t>
                        </m:r>
                      </m:e>
                      <m:sub>
                        <m:r>
                          <m:rPr>
                            <m:sty m:val="p"/>
                          </m:rPr>
                          <a:rPr lang="en-US" altLang="zh-CN" sz="1800" b="0" i="0" smtClean="0">
                            <a:latin typeface="Cambria Math" panose="02040503050406030204" pitchFamily="18" charset="0"/>
                            <a:ea typeface="黑体" panose="02010609060101010101" pitchFamily="49" charset="-122"/>
                          </a:rPr>
                          <m:t>I</m:t>
                        </m:r>
                      </m:sub>
                    </m:sSub>
                  </m:oMath>
                </a14:m>
                <a:r>
                  <a:rPr lang="zh-CN" altLang="en-US" sz="1800" dirty="0">
                    <a:latin typeface="Arial" panose="020B0604020202020204" pitchFamily="34" charset="0"/>
                    <a:ea typeface="黑体" panose="02010609060101010101" pitchFamily="49" charset="-122"/>
                  </a:rPr>
                  <a:t>矩阵的空间矩阵元与</a:t>
                </a:r>
                <a:r>
                  <a:rPr lang="en-US" altLang="zh-CN" sz="1800" i="1" dirty="0">
                    <a:latin typeface="Arial" panose="020B0604020202020204" pitchFamily="34" charset="0"/>
                    <a:ea typeface="黑体" panose="02010609060101010101" pitchFamily="49" charset="-122"/>
                  </a:rPr>
                  <a:t>L</a:t>
                </a:r>
                <a:r>
                  <a:rPr lang="zh-CN" altLang="en-US" sz="1800" dirty="0">
                    <a:latin typeface="Arial" panose="020B0604020202020204" pitchFamily="34" charset="0"/>
                    <a:ea typeface="黑体" panose="02010609060101010101" pitchFamily="49" charset="-122"/>
                  </a:rPr>
                  <a:t>矩阵的空间矩阵元的非线性关系。</a:t>
                </a:r>
                <a:endParaRPr lang="en-US" altLang="zh-CN" sz="1800" dirty="0">
                  <a:latin typeface="Arial" panose="020B0604020202020204" pitchFamily="34" charset="0"/>
                  <a:ea typeface="黑体" panose="02010609060101010101" pitchFamily="49" charset="-122"/>
                </a:endParaRPr>
              </a:p>
              <a:p>
                <a:pPr indent="457200">
                  <a:lnSpc>
                    <a:spcPct val="150000"/>
                  </a:lnSpc>
                </a:pPr>
                <a:r>
                  <a:rPr lang="zh-CN" altLang="en-US" sz="1800" dirty="0">
                    <a:latin typeface="Arial" panose="020B0604020202020204" pitchFamily="34" charset="0"/>
                    <a:ea typeface="黑体" panose="02010609060101010101" pitchFamily="49" charset="-122"/>
                  </a:rPr>
                  <a:t>以</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r>
                          <a:rPr lang="el-GR" altLang="zh-CN" sz="1800" b="0" i="1" smtClean="0">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2</m:t>
                        </m:r>
                      </m:sub>
                    </m:sSub>
                    <m:r>
                      <a:rPr lang="el-GR" altLang="zh-CN" sz="1800" b="0" i="1" smtClean="0">
                        <a:latin typeface="Cambria Math" panose="02040503050406030204" pitchFamily="18" charset="0"/>
                        <a:ea typeface="黑体" panose="02010609060101010101" pitchFamily="49" charset="-122"/>
                      </a:rPr>
                      <m:t>=</m:t>
                    </m:r>
                    <m:sSub>
                      <m:sSubPr>
                        <m:ctrlPr>
                          <a:rPr lang="en-US" altLang="zh-CN" sz="1800" i="1">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3</m:t>
                        </m:r>
                      </m:sub>
                    </m:sSub>
                    <m:r>
                      <a:rPr lang="el-GR" altLang="zh-CN" sz="1800" b="0" i="1" smtClean="0">
                        <a:latin typeface="Cambria Math" panose="02040503050406030204" pitchFamily="18" charset="0"/>
                        <a:ea typeface="黑体" panose="02010609060101010101" pitchFamily="49" charset="-122"/>
                      </a:rPr>
                      <m:t>=0</m:t>
                    </m:r>
                    <m:r>
                      <a:rPr lang="zh-CN" altLang="en-US" sz="1800" i="1">
                        <a:latin typeface="Cambria Math" panose="02040503050406030204" pitchFamily="18" charset="0"/>
                        <a:ea typeface="黑体" panose="02010609060101010101" pitchFamily="49" charset="-122"/>
                      </a:rPr>
                      <m:t>，</m:t>
                    </m:r>
                    <m:sSub>
                      <m:sSubPr>
                        <m:ctrlPr>
                          <a:rPr lang="en-US" altLang="zh-CN" sz="1800" i="1">
                            <a:latin typeface="Cambria Math" panose="02040503050406030204" pitchFamily="18" charset="0"/>
                            <a:ea typeface="黑体" panose="02010609060101010101" pitchFamily="49" charset="-122"/>
                          </a:rPr>
                        </m:ctrlPr>
                      </m:sSubPr>
                      <m:e>
                        <m:r>
                          <a:rPr lang="el-GR" altLang="zh-CN" sz="1800" i="1">
                            <a:latin typeface="Cambria Math" panose="02040503050406030204" pitchFamily="18" charset="0"/>
                            <a:ea typeface="黑体" panose="02010609060101010101" pitchFamily="49" charset="-122"/>
                          </a:rPr>
                          <m:t>𝛽</m:t>
                        </m:r>
                      </m:e>
                      <m:sub>
                        <m:r>
                          <a:rPr lang="el-GR" altLang="zh-CN" sz="1800" b="0" i="1" smtClean="0">
                            <a:latin typeface="Cambria Math" panose="02040503050406030204" pitchFamily="18" charset="0"/>
                            <a:ea typeface="黑体" panose="02010609060101010101" pitchFamily="49" charset="-122"/>
                          </a:rPr>
                          <m:t>1</m:t>
                        </m:r>
                      </m:sub>
                    </m:sSub>
                    <m:r>
                      <a:rPr lang="el-GR" altLang="zh-CN" sz="1800" i="1" smtClean="0">
                        <a:latin typeface="Cambria Math" panose="02040503050406030204" pitchFamily="18" charset="0"/>
                        <a:ea typeface="Cambria Math" panose="02040503050406030204" pitchFamily="18" charset="0"/>
                      </a:rPr>
                      <m:t>≠</m:t>
                    </m:r>
                    <m:r>
                      <a:rPr lang="el-GR" altLang="zh-CN" sz="1800" b="0" i="1" smtClean="0">
                        <a:latin typeface="Cambria Math" panose="02040503050406030204" pitchFamily="18" charset="0"/>
                        <a:ea typeface="黑体" panose="02010609060101010101" pitchFamily="49" charset="-122"/>
                      </a:rPr>
                      <m:t>0</m:t>
                    </m:r>
                  </m:oMath>
                </a14:m>
                <a:r>
                  <a:rPr lang="zh-CN" altLang="en-US" sz="1800" dirty="0">
                    <a:latin typeface="Arial" panose="020B0604020202020204" pitchFamily="34" charset="0"/>
                    <a:ea typeface="黑体" panose="02010609060101010101" pitchFamily="49" charset="-122"/>
                  </a:rPr>
                  <a:t>为例，我目前认为拟向变换的非对称性使之无法用单一的生成元表达，</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就像</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变换或旋转变换那样</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。这个想法暂未被严格证明。总之，在找到单一生成元及生成函数之前，无法用不共线生成元对易子研究拟向变换的</a:t>
                </a:r>
                <a:r>
                  <a:rPr lang="en-US" altLang="zh-CN" sz="1800" dirty="0">
                    <a:latin typeface="Arial" panose="020B0604020202020204" pitchFamily="34" charset="0"/>
                    <a:ea typeface="黑体" panose="02010609060101010101" pitchFamily="49" charset="-122"/>
                  </a:rPr>
                  <a:t>Wigner</a:t>
                </a:r>
                <a:r>
                  <a:rPr lang="zh-CN" altLang="en-US" sz="1800" dirty="0">
                    <a:latin typeface="Arial" panose="020B0604020202020204" pitchFamily="34" charset="0"/>
                    <a:ea typeface="黑体" panose="02010609060101010101" pitchFamily="49" charset="-122"/>
                  </a:rPr>
                  <a:t>转动及</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进动，只能用最原始的物理图像研究之。</a:t>
                </a:r>
                <a:endParaRPr lang="en-US" altLang="zh-CN" sz="1800" dirty="0">
                  <a:latin typeface="Arial" panose="020B0604020202020204" pitchFamily="34" charset="0"/>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F65607A7-D51A-731F-FE8C-940339974E66}"/>
                  </a:ext>
                </a:extLst>
              </p:cNvPr>
              <p:cNvSpPr txBox="1">
                <a:spLocks noRot="1" noChangeAspect="1" noMove="1" noResize="1" noEditPoints="1" noAdjustHandles="1" noChangeArrowheads="1" noChangeShapeType="1" noTextEdit="1"/>
              </p:cNvSpPr>
              <p:nvPr/>
            </p:nvSpPr>
            <p:spPr>
              <a:xfrm>
                <a:off x="0" y="3791907"/>
                <a:ext cx="9144000" cy="2963953"/>
              </a:xfrm>
              <a:prstGeom prst="rect">
                <a:avLst/>
              </a:prstGeom>
              <a:blipFill>
                <a:blip r:embed="rId4"/>
                <a:stretch>
                  <a:fillRect l="-533" r="-533" b="-246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986E750-3D5F-39F7-28F8-636D5BADE326}"/>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7359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7225041E-C530-FA2B-72BD-255E4293BA2B}"/>
              </a:ext>
            </a:extLst>
          </p:cNvPr>
          <p:cNvGraphicFramePr>
            <a:graphicFrameLocks noChangeAspect="1"/>
          </p:cNvGraphicFramePr>
          <p:nvPr>
            <p:extLst>
              <p:ext uri="{D42A27DB-BD31-4B8C-83A1-F6EECF244321}">
                <p14:modId xmlns:p14="http://schemas.microsoft.com/office/powerpoint/2010/main" val="3021532117"/>
              </p:ext>
            </p:extLst>
          </p:nvPr>
        </p:nvGraphicFramePr>
        <p:xfrm>
          <a:off x="0" y="866775"/>
          <a:ext cx="8728075" cy="6027738"/>
        </p:xfrm>
        <a:graphic>
          <a:graphicData uri="http://schemas.openxmlformats.org/presentationml/2006/ole">
            <mc:AlternateContent xmlns:mc="http://schemas.openxmlformats.org/markup-compatibility/2006">
              <mc:Choice xmlns:v="urn:schemas-microsoft-com:vml" Requires="v">
                <p:oleObj name="AxMath" r:id="rId3" imgW="7654320" imgH="4999320" progId="Equation.AxMath">
                  <p:embed/>
                </p:oleObj>
              </mc:Choice>
              <mc:Fallback>
                <p:oleObj name="AxMath" r:id="rId3" imgW="7654320" imgH="4999320" progId="Equation.AxMath">
                  <p:embed/>
                  <p:pic>
                    <p:nvPicPr>
                      <p:cNvPr id="10" name="对象 9">
                        <a:extLst>
                          <a:ext uri="{FF2B5EF4-FFF2-40B4-BE49-F238E27FC236}">
                            <a16:creationId xmlns:a16="http://schemas.microsoft.com/office/drawing/2014/main" id="{3E359CF8-F3F9-0088-5A94-954B07E2EA5F}"/>
                          </a:ext>
                        </a:extLst>
                      </p:cNvPr>
                      <p:cNvPicPr/>
                      <p:nvPr/>
                    </p:nvPicPr>
                    <p:blipFill>
                      <a:blip r:embed="rId4"/>
                      <a:stretch>
                        <a:fillRect/>
                      </a:stretch>
                    </p:blipFill>
                    <p:spPr>
                      <a:xfrm>
                        <a:off x="0" y="866775"/>
                        <a:ext cx="8728075" cy="6027738"/>
                      </a:xfrm>
                      <a:prstGeom prst="rect">
                        <a:avLst/>
                      </a:prstGeom>
                    </p:spPr>
                  </p:pic>
                </p:oleObj>
              </mc:Fallback>
            </mc:AlternateContent>
          </a:graphicData>
        </a:graphic>
      </p:graphicFrame>
      <p:grpSp>
        <p:nvGrpSpPr>
          <p:cNvPr id="3" name="组合 2">
            <a:extLst>
              <a:ext uri="{FF2B5EF4-FFF2-40B4-BE49-F238E27FC236}">
                <a16:creationId xmlns:a16="http://schemas.microsoft.com/office/drawing/2014/main" id="{8E43194F-8C5A-0662-B294-7C4FD99CD241}"/>
              </a:ext>
            </a:extLst>
          </p:cNvPr>
          <p:cNvGrpSpPr/>
          <p:nvPr/>
        </p:nvGrpSpPr>
        <p:grpSpPr>
          <a:xfrm>
            <a:off x="5877967" y="5681105"/>
            <a:ext cx="2435961" cy="1083973"/>
            <a:chOff x="9286850" y="3750748"/>
            <a:chExt cx="2435961" cy="1083973"/>
          </a:xfrm>
        </p:grpSpPr>
        <p:sp>
          <p:nvSpPr>
            <p:cNvPr id="15" name="矩形 14">
              <a:extLst>
                <a:ext uri="{FF2B5EF4-FFF2-40B4-BE49-F238E27FC236}">
                  <a16:creationId xmlns:a16="http://schemas.microsoft.com/office/drawing/2014/main" id="{F6336C28-0CEB-1CC7-4495-1486EF1E8AD8}"/>
                </a:ext>
              </a:extLst>
            </p:cNvPr>
            <p:cNvSpPr/>
            <p:nvPr/>
          </p:nvSpPr>
          <p:spPr bwMode="auto">
            <a:xfrm>
              <a:off x="9335888" y="3815059"/>
              <a:ext cx="2337883" cy="1005399"/>
            </a:xfrm>
            <a:prstGeom prst="rect">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62CAAEA0-A6AB-FA54-D966-2BB82D894F70}"/>
                </a:ext>
              </a:extLst>
            </p:cNvPr>
            <p:cNvSpPr txBox="1"/>
            <p:nvPr/>
          </p:nvSpPr>
          <p:spPr>
            <a:xfrm>
              <a:off x="9286850" y="3750748"/>
              <a:ext cx="2134683" cy="454035"/>
            </a:xfrm>
            <a:prstGeom prst="rect">
              <a:avLst/>
            </a:prstGeom>
            <a:noFill/>
            <a:ln>
              <a:noFill/>
            </a:ln>
          </p:spPr>
          <p:txBody>
            <a:bodyPr wrap="square" rtlCol="0">
              <a:spAutoFit/>
            </a:bodyPr>
            <a:lstStyle/>
            <a:p>
              <a:pPr algn="l">
                <a:lnSpc>
                  <a:spcPct val="150000"/>
                </a:lnSpc>
              </a:pPr>
              <a:r>
                <a:rPr lang="en-US" altLang="zh-CN" sz="1800" dirty="0">
                  <a:solidFill>
                    <a:srgbClr val="0000CC"/>
                  </a:solidFill>
                  <a:latin typeface="Arial" panose="020B0604020202020204" pitchFamily="34" charset="0"/>
                  <a:ea typeface="黑体" panose="02010609060101010101" pitchFamily="49" charset="-122"/>
                </a:rPr>
                <a:t>blue:                  </a:t>
              </a:r>
              <a:r>
                <a:rPr lang="zh-CN" altLang="en-US" sz="1800" dirty="0">
                  <a:solidFill>
                    <a:srgbClr val="0000CC"/>
                  </a:solidFill>
                  <a:latin typeface="Arial" panose="020B0604020202020204" pitchFamily="34" charset="0"/>
                  <a:ea typeface="黑体" panose="02010609060101010101" pitchFamily="49" charset="-122"/>
                </a:rPr>
                <a:t>项</a:t>
              </a:r>
            </a:p>
          </p:txBody>
        </p:sp>
        <p:graphicFrame>
          <p:nvGraphicFramePr>
            <p:cNvPr id="9" name="对象 8">
              <a:extLst>
                <a:ext uri="{FF2B5EF4-FFF2-40B4-BE49-F238E27FC236}">
                  <a16:creationId xmlns:a16="http://schemas.microsoft.com/office/drawing/2014/main" id="{32DCD76B-775B-D86A-8D8A-733DD5D3711F}"/>
                </a:ext>
              </a:extLst>
            </p:cNvPr>
            <p:cNvGraphicFramePr>
              <a:graphicFrameLocks noChangeAspect="1"/>
            </p:cNvGraphicFramePr>
            <p:nvPr>
              <p:extLst>
                <p:ext uri="{D42A27DB-BD31-4B8C-83A1-F6EECF244321}">
                  <p14:modId xmlns:p14="http://schemas.microsoft.com/office/powerpoint/2010/main" val="3203082071"/>
                </p:ext>
              </p:extLst>
            </p:nvPr>
          </p:nvGraphicFramePr>
          <p:xfrm>
            <a:off x="9878332" y="3820790"/>
            <a:ext cx="1119366" cy="434040"/>
          </p:xfrm>
          <a:graphic>
            <a:graphicData uri="http://schemas.openxmlformats.org/presentationml/2006/ole">
              <mc:AlternateContent xmlns:mc="http://schemas.openxmlformats.org/markup-compatibility/2006">
                <mc:Choice xmlns:v="urn:schemas-microsoft-com:vml" Requires="v">
                  <p:oleObj name="AxMath" r:id="rId5" imgW="1081440" imgH="395280" progId="Equation.AxMath">
                    <p:embed/>
                  </p:oleObj>
                </mc:Choice>
                <mc:Fallback>
                  <p:oleObj name="AxMath" r:id="rId5" imgW="1081440" imgH="395280" progId="Equation.AxMath">
                    <p:embed/>
                    <p:pic>
                      <p:nvPicPr>
                        <p:cNvPr id="7" name="对象 6">
                          <a:extLst>
                            <a:ext uri="{FF2B5EF4-FFF2-40B4-BE49-F238E27FC236}">
                              <a16:creationId xmlns:a16="http://schemas.microsoft.com/office/drawing/2014/main" id="{7225041E-C530-FA2B-72BD-255E4293BA2B}"/>
                            </a:ext>
                          </a:extLst>
                        </p:cNvPr>
                        <p:cNvPicPr/>
                        <p:nvPr/>
                      </p:nvPicPr>
                      <p:blipFill>
                        <a:blip r:embed="rId6"/>
                        <a:stretch>
                          <a:fillRect/>
                        </a:stretch>
                      </p:blipFill>
                      <p:spPr>
                        <a:xfrm>
                          <a:off x="9878332" y="3820790"/>
                          <a:ext cx="1119366" cy="43404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11B58AB5-B867-D071-63FA-EBDECBD72DD8}"/>
                </a:ext>
              </a:extLst>
            </p:cNvPr>
            <p:cNvSpPr txBox="1"/>
            <p:nvPr/>
          </p:nvSpPr>
          <p:spPr>
            <a:xfrm>
              <a:off x="9286850" y="4074827"/>
              <a:ext cx="2227817" cy="454035"/>
            </a:xfrm>
            <a:prstGeom prst="rect">
              <a:avLst/>
            </a:prstGeom>
            <a:noFill/>
            <a:ln>
              <a:noFill/>
            </a:ln>
          </p:spPr>
          <p:txBody>
            <a:bodyPr wrap="square" rtlCol="0">
              <a:spAutoFit/>
            </a:bodyPr>
            <a:lstStyle/>
            <a:p>
              <a:pPr algn="l">
                <a:lnSpc>
                  <a:spcPct val="150000"/>
                </a:lnSpc>
              </a:pPr>
              <a:r>
                <a:rPr lang="en-US" altLang="zh-CN" sz="1800" dirty="0">
                  <a:solidFill>
                    <a:srgbClr val="FF0000"/>
                  </a:solidFill>
                  <a:latin typeface="Arial" panose="020B0604020202020204" pitchFamily="34" charset="0"/>
                  <a:ea typeface="黑体" panose="02010609060101010101" pitchFamily="49" charset="-122"/>
                </a:rPr>
                <a:t>red:             </a:t>
              </a:r>
              <a:r>
                <a:rPr lang="zh-CN" altLang="en-US" sz="1800" dirty="0">
                  <a:solidFill>
                    <a:srgbClr val="FF0000"/>
                  </a:solidFill>
                  <a:latin typeface="Arial" panose="020B0604020202020204" pitchFamily="34" charset="0"/>
                  <a:ea typeface="黑体" panose="02010609060101010101" pitchFamily="49" charset="-122"/>
                </a:rPr>
                <a:t>项</a:t>
              </a:r>
            </a:p>
          </p:txBody>
        </p:sp>
        <p:sp>
          <p:nvSpPr>
            <p:cNvPr id="13" name="文本框 12">
              <a:extLst>
                <a:ext uri="{FF2B5EF4-FFF2-40B4-BE49-F238E27FC236}">
                  <a16:creationId xmlns:a16="http://schemas.microsoft.com/office/drawing/2014/main" id="{5A8D6314-C0EC-F488-9BA5-0329015CEDEF}"/>
                </a:ext>
              </a:extLst>
            </p:cNvPr>
            <p:cNvSpPr txBox="1"/>
            <p:nvPr/>
          </p:nvSpPr>
          <p:spPr>
            <a:xfrm>
              <a:off x="9286850" y="4380686"/>
              <a:ext cx="2435961" cy="454035"/>
            </a:xfrm>
            <a:prstGeom prst="rect">
              <a:avLst/>
            </a:prstGeom>
            <a:noFill/>
            <a:ln>
              <a:noFill/>
            </a:ln>
          </p:spPr>
          <p:txBody>
            <a:bodyPr wrap="square" rtlCol="0">
              <a:spAutoFit/>
            </a:bodyPr>
            <a:lstStyle/>
            <a:p>
              <a:pPr algn="l">
                <a:lnSpc>
                  <a:spcPct val="150000"/>
                </a:lnSpc>
              </a:pPr>
              <a:r>
                <a:rPr lang="en-US" altLang="zh-CN" sz="1800" dirty="0">
                  <a:solidFill>
                    <a:srgbClr val="00B050"/>
                  </a:solidFill>
                  <a:latin typeface="Arial" panose="020B0604020202020204" pitchFamily="34" charset="0"/>
                  <a:ea typeface="黑体" panose="02010609060101010101" pitchFamily="49" charset="-122"/>
                </a:rPr>
                <a:t>green: Thomas</a:t>
              </a:r>
              <a:r>
                <a:rPr lang="zh-CN" altLang="en-US" sz="1800" dirty="0">
                  <a:solidFill>
                    <a:srgbClr val="00B050"/>
                  </a:solidFill>
                  <a:latin typeface="Arial" panose="020B0604020202020204" pitchFamily="34" charset="0"/>
                  <a:ea typeface="黑体" panose="02010609060101010101" pitchFamily="49" charset="-122"/>
                </a:rPr>
                <a:t>进动项</a:t>
              </a:r>
            </a:p>
          </p:txBody>
        </p:sp>
        <p:graphicFrame>
          <p:nvGraphicFramePr>
            <p:cNvPr id="14" name="对象 13">
              <a:extLst>
                <a:ext uri="{FF2B5EF4-FFF2-40B4-BE49-F238E27FC236}">
                  <a16:creationId xmlns:a16="http://schemas.microsoft.com/office/drawing/2014/main" id="{C5459B19-8225-27DE-5CBF-97BADBB02004}"/>
                </a:ext>
              </a:extLst>
            </p:cNvPr>
            <p:cNvGraphicFramePr>
              <a:graphicFrameLocks noChangeAspect="1"/>
            </p:cNvGraphicFramePr>
            <p:nvPr>
              <p:extLst>
                <p:ext uri="{D42A27DB-BD31-4B8C-83A1-F6EECF244321}">
                  <p14:modId xmlns:p14="http://schemas.microsoft.com/office/powerpoint/2010/main" val="1574291813"/>
                </p:ext>
              </p:extLst>
            </p:nvPr>
          </p:nvGraphicFramePr>
          <p:xfrm>
            <a:off x="9877519" y="4156412"/>
            <a:ext cx="748148" cy="434040"/>
          </p:xfrm>
          <a:graphic>
            <a:graphicData uri="http://schemas.openxmlformats.org/presentationml/2006/ole">
              <mc:AlternateContent xmlns:mc="http://schemas.openxmlformats.org/markup-compatibility/2006">
                <mc:Choice xmlns:v="urn:schemas-microsoft-com:vml" Requires="v">
                  <p:oleObj name="AxMath" r:id="rId7" imgW="722160" imgH="395280" progId="Equation.AxMath">
                    <p:embed/>
                  </p:oleObj>
                </mc:Choice>
                <mc:Fallback>
                  <p:oleObj name="AxMath" r:id="rId7" imgW="722160" imgH="395280" progId="Equation.AxMath">
                    <p:embed/>
                    <p:pic>
                      <p:nvPicPr>
                        <p:cNvPr id="7" name="对象 6">
                          <a:extLst>
                            <a:ext uri="{FF2B5EF4-FFF2-40B4-BE49-F238E27FC236}">
                              <a16:creationId xmlns:a16="http://schemas.microsoft.com/office/drawing/2014/main" id="{7225041E-C530-FA2B-72BD-255E4293BA2B}"/>
                            </a:ext>
                          </a:extLst>
                        </p:cNvPr>
                        <p:cNvPicPr/>
                        <p:nvPr/>
                      </p:nvPicPr>
                      <p:blipFill>
                        <a:blip r:embed="rId8"/>
                        <a:stretch>
                          <a:fillRect/>
                        </a:stretch>
                      </p:blipFill>
                      <p:spPr>
                        <a:xfrm>
                          <a:off x="9877519" y="4156412"/>
                          <a:ext cx="748148" cy="434040"/>
                        </a:xfrm>
                        <a:prstGeom prst="rect">
                          <a:avLst/>
                        </a:prstGeom>
                      </p:spPr>
                    </p:pic>
                  </p:oleObj>
                </mc:Fallback>
              </mc:AlternateContent>
            </a:graphicData>
          </a:graphic>
        </p:graphicFrame>
      </p:grpSp>
      <p:sp>
        <p:nvSpPr>
          <p:cNvPr id="5" name="矩形 4">
            <a:extLst>
              <a:ext uri="{FF2B5EF4-FFF2-40B4-BE49-F238E27FC236}">
                <a16:creationId xmlns:a16="http://schemas.microsoft.com/office/drawing/2014/main" id="{DD6E4C5E-4FC9-3B2A-D93B-B7E462AE7284}"/>
              </a:ext>
            </a:extLst>
          </p:cNvPr>
          <p:cNvSpPr/>
          <p:nvPr/>
        </p:nvSpPr>
        <p:spPr bwMode="auto">
          <a:xfrm>
            <a:off x="8119149" y="5852936"/>
            <a:ext cx="293764" cy="564408"/>
          </a:xfrm>
          <a:prstGeom prst="rect">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备注</a:t>
            </a:r>
          </a:p>
        </p:txBody>
      </p:sp>
      <p:sp>
        <p:nvSpPr>
          <p:cNvPr id="11" name="文本框 10">
            <a:extLst>
              <a:ext uri="{FF2B5EF4-FFF2-40B4-BE49-F238E27FC236}">
                <a16:creationId xmlns:a16="http://schemas.microsoft.com/office/drawing/2014/main" id="{604ADA12-C1EF-D698-C142-A8C4484328CA}"/>
              </a:ext>
            </a:extLst>
          </p:cNvPr>
          <p:cNvSpPr txBox="1"/>
          <p:nvPr/>
        </p:nvSpPr>
        <p:spPr>
          <a:xfrm>
            <a:off x="153619" y="194789"/>
            <a:ext cx="322163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矢量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7321D659-5F7D-58E4-055C-7B062E393112}"/>
              </a:ext>
            </a:extLst>
          </p:cNvPr>
          <p:cNvSpPr>
            <a:spLocks noGrp="1"/>
          </p:cNvSpPr>
          <p:nvPr>
            <p:ph type="sldNum" sz="quarter" idx="10"/>
          </p:nvPr>
        </p:nvSpPr>
        <p:spPr/>
        <p:txBody>
          <a:bodyPr/>
          <a:lstStyle/>
          <a:p>
            <a:fld id="{6555F715-00A2-473B-A4E8-D5771EBCED9A}" type="slidenum">
              <a:rPr lang="zh-CN" altLang="en-US" smtClean="0"/>
              <a:pPr/>
              <a:t>4</a:t>
            </a:fld>
            <a:endParaRPr lang="zh-CN" altLang="en-US" dirty="0"/>
          </a:p>
        </p:txBody>
      </p:sp>
    </p:spTree>
    <p:extLst>
      <p:ext uri="{BB962C8B-B14F-4D97-AF65-F5344CB8AC3E}">
        <p14:creationId xmlns:p14="http://schemas.microsoft.com/office/powerpoint/2010/main" val="1898362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1E11E3-BE6A-4439-9691-9A0E844E4B9C}"/>
              </a:ext>
            </a:extLst>
          </p:cNvPr>
          <p:cNvSpPr>
            <a:spLocks noGrp="1"/>
          </p:cNvSpPr>
          <p:nvPr>
            <p:ph type="sldNum" sz="quarter" idx="10"/>
          </p:nvPr>
        </p:nvSpPr>
        <p:spPr>
          <a:xfrm>
            <a:off x="8283729" y="6350000"/>
            <a:ext cx="430129" cy="365125"/>
          </a:xfrm>
        </p:spPr>
        <p:txBody>
          <a:bodyPr/>
          <a:lstStyle/>
          <a:p>
            <a:fld id="{6555F715-00A2-473B-A4E8-D5771EBCED9A}" type="slidenum">
              <a:rPr lang="zh-CN" altLang="en-US" smtClean="0"/>
              <a:pPr/>
              <a:t>40</a:t>
            </a:fld>
            <a:endParaRPr lang="zh-CN" altLang="en-US" dirty="0"/>
          </a:p>
        </p:txBody>
      </p:sp>
      <p:graphicFrame>
        <p:nvGraphicFramePr>
          <p:cNvPr id="9" name="对象 8">
            <a:extLst>
              <a:ext uri="{FF2B5EF4-FFF2-40B4-BE49-F238E27FC236}">
                <a16:creationId xmlns:a16="http://schemas.microsoft.com/office/drawing/2014/main" id="{52946A78-350C-B509-DD47-0C7C0EE59448}"/>
              </a:ext>
            </a:extLst>
          </p:cNvPr>
          <p:cNvGraphicFramePr>
            <a:graphicFrameLocks noChangeAspect="1"/>
          </p:cNvGraphicFramePr>
          <p:nvPr>
            <p:extLst>
              <p:ext uri="{D42A27DB-BD31-4B8C-83A1-F6EECF244321}">
                <p14:modId xmlns:p14="http://schemas.microsoft.com/office/powerpoint/2010/main" val="591971542"/>
              </p:ext>
            </p:extLst>
          </p:nvPr>
        </p:nvGraphicFramePr>
        <p:xfrm>
          <a:off x="204690" y="992944"/>
          <a:ext cx="5942013" cy="1255713"/>
        </p:xfrm>
        <a:graphic>
          <a:graphicData uri="http://schemas.openxmlformats.org/presentationml/2006/ole">
            <mc:AlternateContent xmlns:mc="http://schemas.openxmlformats.org/markup-compatibility/2006">
              <mc:Choice xmlns:v="urn:schemas-microsoft-com:vml" Requires="v">
                <p:oleObj name="AxMath" r:id="rId2" imgW="5943240" imgH="1254960" progId="Equation.AxMath">
                  <p:embed/>
                </p:oleObj>
              </mc:Choice>
              <mc:Fallback>
                <p:oleObj name="AxMath" r:id="rId2" imgW="5943240" imgH="1254960" progId="Equation.AxMath">
                  <p:embed/>
                  <p:pic>
                    <p:nvPicPr>
                      <p:cNvPr id="6" name="对象 5">
                        <a:extLst>
                          <a:ext uri="{FF2B5EF4-FFF2-40B4-BE49-F238E27FC236}">
                            <a16:creationId xmlns:a16="http://schemas.microsoft.com/office/drawing/2014/main" id="{F177EEA3-95B2-E582-D38A-5D4F0A060AD6}"/>
                          </a:ext>
                        </a:extLst>
                      </p:cNvPr>
                      <p:cNvPicPr/>
                      <p:nvPr/>
                    </p:nvPicPr>
                    <p:blipFill>
                      <a:blip r:embed="rId3"/>
                      <a:stretch>
                        <a:fillRect/>
                      </a:stretch>
                    </p:blipFill>
                    <p:spPr>
                      <a:xfrm>
                        <a:off x="204690" y="992944"/>
                        <a:ext cx="5942013" cy="12557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79AC1F-7CCE-4BB4-D36D-88D5B343C6A6}"/>
                  </a:ext>
                </a:extLst>
              </p:cNvPr>
              <p:cNvSpPr txBox="1"/>
              <p:nvPr/>
            </p:nvSpPr>
            <p:spPr>
              <a:xfrm>
                <a:off x="84423" y="2131607"/>
                <a:ext cx="6329268" cy="468538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回到对拟向变换的定义。从物理图像上拟向变换应当是基于</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变换后的坐标系</a:t>
                </a:r>
                <a:r>
                  <a:rPr lang="en-US" altLang="zh-CN" sz="1800" dirty="0">
                    <a:latin typeface="Arial" panose="020B0604020202020204" pitchFamily="34" charset="0"/>
                    <a:ea typeface="黑体" panose="02010609060101010101" pitchFamily="49" charset="-122"/>
                  </a:rPr>
                  <a:t>(w’-x’</a:t>
                </a:r>
                <a:r>
                  <a:rPr lang="zh-CN" altLang="en-US" sz="1800" dirty="0">
                    <a:latin typeface="Arial" panose="020B0604020202020204" pitchFamily="34" charset="0"/>
                    <a:ea typeface="黑体" panose="02010609060101010101" pitchFamily="49" charset="-122"/>
                  </a:rPr>
                  <a:t>坐标系</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的空间旋转变换基础上的。旋转矩阵是反对称矩阵，但已构造的两个</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𝐿</m:t>
                        </m:r>
                      </m:e>
                      <m:sub>
                        <m:r>
                          <m:rPr>
                            <m:sty m:val="p"/>
                          </m:rPr>
                          <a:rPr lang="en-US" altLang="zh-CN" sz="1800" b="0" i="0" smtClean="0">
                            <a:latin typeface="Cambria Math" panose="02040503050406030204" pitchFamily="18" charset="0"/>
                            <a:ea typeface="黑体" panose="02010609060101010101" pitchFamily="49" charset="-122"/>
                          </a:rPr>
                          <m:t>I</m:t>
                        </m:r>
                      </m:sub>
                    </m:sSub>
                  </m:oMath>
                </a14:m>
                <a:r>
                  <a:rPr lang="zh-CN" altLang="en-US" sz="1800" dirty="0">
                    <a:latin typeface="Arial" panose="020B0604020202020204" pitchFamily="34" charset="0"/>
                    <a:ea typeface="黑体" panose="02010609060101010101" pitchFamily="49" charset="-122"/>
                  </a:rPr>
                  <a:t>变换矩阵都不满足反对称性。实际上，这种物理图像下的拟向变换是基于空间旋转的非线性变换，即不同矢量</a:t>
                </a:r>
                <a14:m>
                  <m:oMath xmlns:m="http://schemas.openxmlformats.org/officeDocument/2006/math">
                    <m:acc>
                      <m:accPr>
                        <m:chr m:val="⃑"/>
                        <m:ctrlPr>
                          <a:rPr lang="en-US" altLang="zh-CN" sz="1800" i="1" smtClean="0">
                            <a:solidFill>
                              <a:schemeClr val="tx1"/>
                            </a:solidFill>
                            <a:latin typeface="Cambria Math" panose="02040503050406030204" pitchFamily="18" charset="0"/>
                            <a:ea typeface="黑体" panose="02010609060101010101" pitchFamily="49" charset="-122"/>
                          </a:rPr>
                        </m:ctrlPr>
                      </m:accPr>
                      <m:e>
                        <m:r>
                          <a:rPr lang="en-US" altLang="zh-CN" sz="1800" i="1">
                            <a:solidFill>
                              <a:schemeClr val="tx1"/>
                            </a:solidFill>
                            <a:latin typeface="Cambria Math" panose="02040503050406030204" pitchFamily="18" charset="0"/>
                            <a:ea typeface="黑体" panose="02010609060101010101" pitchFamily="49" charset="-122"/>
                          </a:rPr>
                          <m:t>𝑎</m:t>
                        </m:r>
                      </m:e>
                    </m:acc>
                    <m:r>
                      <a:rPr lang="zh-CN" altLang="en-US" sz="1800" i="1" smtClean="0">
                        <a:solidFill>
                          <a:schemeClr val="tx1"/>
                        </a:solidFill>
                        <a:latin typeface="Cambria Math" panose="02040503050406030204" pitchFamily="18" charset="0"/>
                        <a:ea typeface="黑体" panose="02010609060101010101" pitchFamily="49" charset="-122"/>
                      </a:rPr>
                      <m:t>、</m:t>
                    </m:r>
                    <m:acc>
                      <m:accPr>
                        <m:chr m:val="⃑"/>
                        <m:ctrlPr>
                          <a:rPr lang="en-US" altLang="zh-CN" sz="1800" i="1">
                            <a:solidFill>
                              <a:schemeClr val="tx1"/>
                            </a:solidFill>
                            <a:latin typeface="Cambria Math" panose="02040503050406030204" pitchFamily="18" charset="0"/>
                            <a:ea typeface="黑体" panose="02010609060101010101" pitchFamily="49" charset="-122"/>
                          </a:rPr>
                        </m:ctrlPr>
                      </m:accPr>
                      <m:e>
                        <m:r>
                          <a:rPr lang="en-US" altLang="zh-CN" sz="1800" b="0" i="1" smtClean="0">
                            <a:solidFill>
                              <a:schemeClr val="tx1"/>
                            </a:solidFill>
                            <a:latin typeface="Cambria Math" panose="02040503050406030204" pitchFamily="18" charset="0"/>
                            <a:ea typeface="黑体" panose="02010609060101010101" pitchFamily="49" charset="-122"/>
                          </a:rPr>
                          <m:t>𝑏</m:t>
                        </m:r>
                      </m:e>
                    </m:acc>
                  </m:oMath>
                </a14:m>
                <a:r>
                  <a:rPr lang="zh-CN" altLang="en-US" sz="1800" dirty="0">
                    <a:solidFill>
                      <a:schemeClr val="tx1"/>
                    </a:solidFill>
                    <a:latin typeface="Arial" panose="020B0604020202020204" pitchFamily="34" charset="0"/>
                    <a:ea typeface="黑体" panose="02010609060101010101" pitchFamily="49" charset="-122"/>
                  </a:rPr>
                  <a:t>经空间</a:t>
                </a:r>
                <a:r>
                  <a:rPr lang="zh-CN" altLang="en-US" sz="1800" dirty="0">
                    <a:latin typeface="Arial" panose="020B0604020202020204" pitchFamily="34" charset="0"/>
                    <a:ea typeface="黑体" panose="02010609060101010101" pitchFamily="49" charset="-122"/>
                  </a:rPr>
                  <a:t>旋转变换的角度</a:t>
                </a:r>
                <a:r>
                  <a:rPr lang="el-GR" altLang="zh-CN" sz="1800" dirty="0">
                    <a:latin typeface="Arial" panose="020B0604020202020204" pitchFamily="34" charset="0"/>
                    <a:ea typeface="黑体" panose="02010609060101010101" pitchFamily="49" charset="-122"/>
                  </a:rPr>
                  <a:t>φ</a:t>
                </a:r>
                <a:r>
                  <a:rPr lang="zh-CN" altLang="en-US" sz="1800" dirty="0">
                    <a:latin typeface="Arial" panose="020B0604020202020204" pitchFamily="34" charset="0"/>
                    <a:ea typeface="黑体" panose="02010609060101010101" pitchFamily="49" charset="-122"/>
                  </a:rPr>
                  <a:t>、</a:t>
                </a:r>
                <a:r>
                  <a:rPr lang="el-GR" altLang="zh-CN" sz="1800" dirty="0">
                    <a:latin typeface="Arial" panose="020B0604020202020204" pitchFamily="34" charset="0"/>
                    <a:ea typeface="黑体" panose="02010609060101010101" pitchFamily="49" charset="-122"/>
                  </a:rPr>
                  <a:t>θ</a:t>
                </a:r>
                <a:r>
                  <a:rPr lang="zh-CN" altLang="en-US" sz="1800" dirty="0">
                    <a:latin typeface="Arial" panose="020B0604020202020204" pitchFamily="34" charset="0"/>
                    <a:ea typeface="黑体" panose="02010609060101010101" pitchFamily="49" charset="-122"/>
                  </a:rPr>
                  <a:t>是不同的。非线性变换只有在指定的某一部分才有线性近似，之前构造的两个</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rPr>
                        </m:ctrlPr>
                      </m:sSubPr>
                      <m:e>
                        <m:r>
                          <a:rPr lang="en-US" altLang="zh-CN" sz="1800" i="1">
                            <a:latin typeface="Cambria Math" panose="02040503050406030204" pitchFamily="18" charset="0"/>
                            <a:ea typeface="黑体" panose="02010609060101010101" pitchFamily="49" charset="-122"/>
                          </a:rPr>
                          <m:t>𝐿</m:t>
                        </m:r>
                      </m:e>
                      <m:sub>
                        <m:r>
                          <m:rPr>
                            <m:sty m:val="p"/>
                          </m:rPr>
                          <a:rPr lang="en-US" altLang="zh-CN" sz="1800">
                            <a:latin typeface="Cambria Math" panose="02040503050406030204" pitchFamily="18" charset="0"/>
                            <a:ea typeface="黑体" panose="02010609060101010101" pitchFamily="49" charset="-122"/>
                          </a:rPr>
                          <m:t>I</m:t>
                        </m:r>
                      </m:sub>
                    </m:sSub>
                  </m:oMath>
                </a14:m>
                <a:r>
                  <a:rPr lang="zh-CN" altLang="en-US" sz="1800" dirty="0">
                    <a:latin typeface="Arial" panose="020B0604020202020204" pitchFamily="34" charset="0"/>
                    <a:ea typeface="黑体" panose="02010609060101010101" pitchFamily="49" charset="-122"/>
                  </a:rPr>
                  <a:t>变换矩阵是在</a:t>
                </a: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(0/1,1,0,0)</m:t>
                        </m:r>
                      </m:e>
                      <m:sup>
                        <m:r>
                          <m:rPr>
                            <m:sty m:val="p"/>
                          </m:rPr>
                          <a:rPr lang="en-US" altLang="zh-CN" sz="1800" b="0" i="0" smtClean="0">
                            <a:latin typeface="Cambria Math" panose="02040503050406030204" pitchFamily="18" charset="0"/>
                            <a:ea typeface="黑体" panose="02010609060101010101" pitchFamily="49" charset="-122"/>
                          </a:rPr>
                          <m:t>T</m:t>
                        </m:r>
                      </m:sup>
                    </m:sSup>
                  </m:oMath>
                </a14:m>
                <a:r>
                  <a:rPr lang="zh-CN" altLang="en-US" sz="1800" dirty="0">
                    <a:latin typeface="Arial" panose="020B0604020202020204" pitchFamily="34" charset="0"/>
                    <a:ea typeface="黑体" panose="02010609060101010101" pitchFamily="49" charset="-122"/>
                  </a:rPr>
                  <a:t>、</a:t>
                </a:r>
                <a14:m>
                  <m:oMath xmlns:m="http://schemas.openxmlformats.org/officeDocument/2006/math">
                    <m:sSup>
                      <m:sSupPr>
                        <m:ctrlPr>
                          <a:rPr lang="en-US" altLang="zh-CN" sz="1800" i="1">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(0/1,</m:t>
                        </m:r>
                        <m:r>
                          <a:rPr lang="en-US" altLang="zh-CN" sz="1800" b="0" i="1" smtClean="0">
                            <a:latin typeface="Cambria Math" panose="02040503050406030204" pitchFamily="18" charset="0"/>
                            <a:ea typeface="黑体" panose="02010609060101010101" pitchFamily="49" charset="-122"/>
                          </a:rPr>
                          <m:t>0</m:t>
                        </m:r>
                        <m:r>
                          <a:rPr lang="en-US" altLang="zh-CN" sz="1800" i="1">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1</m:t>
                        </m:r>
                        <m:r>
                          <a:rPr lang="en-US" altLang="zh-CN" sz="1800" i="1">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0</m:t>
                        </m:r>
                        <m:r>
                          <a:rPr lang="en-US" altLang="zh-CN" sz="1800" i="1">
                            <a:latin typeface="Cambria Math" panose="02040503050406030204" pitchFamily="18" charset="0"/>
                            <a:ea typeface="黑体" panose="02010609060101010101" pitchFamily="49" charset="-122"/>
                          </a:rPr>
                          <m:t>)</m:t>
                        </m:r>
                      </m:e>
                      <m:sup>
                        <m:r>
                          <m:rPr>
                            <m:sty m:val="p"/>
                          </m:rPr>
                          <a:rPr lang="en-US" altLang="zh-CN" sz="1800">
                            <a:latin typeface="Cambria Math" panose="02040503050406030204" pitchFamily="18" charset="0"/>
                            <a:ea typeface="黑体" panose="02010609060101010101" pitchFamily="49" charset="-122"/>
                          </a:rPr>
                          <m:t>T</m:t>
                        </m:r>
                      </m:sup>
                    </m:sSup>
                  </m:oMath>
                </a14:m>
                <a:r>
                  <a:rPr lang="zh-CN" altLang="en-US" sz="1800" dirty="0">
                    <a:latin typeface="Arial" panose="020B0604020202020204" pitchFamily="34" charset="0"/>
                    <a:ea typeface="黑体" panose="02010609060101010101" pitchFamily="49" charset="-122"/>
                  </a:rPr>
                  <a:t>、</a:t>
                </a:r>
                <a14:m>
                  <m:oMath xmlns:m="http://schemas.openxmlformats.org/officeDocument/2006/math">
                    <m:sSup>
                      <m:sSupPr>
                        <m:ctrlPr>
                          <a:rPr lang="en-US" altLang="zh-CN" sz="1800" i="1">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(0/1,0,0,1)</m:t>
                        </m:r>
                      </m:e>
                      <m:sup>
                        <m:r>
                          <m:rPr>
                            <m:sty m:val="p"/>
                          </m:rPr>
                          <a:rPr lang="en-US" altLang="zh-CN" sz="1800">
                            <a:latin typeface="Cambria Math" panose="02040503050406030204" pitchFamily="18" charset="0"/>
                            <a:ea typeface="黑体" panose="02010609060101010101" pitchFamily="49" charset="-122"/>
                          </a:rPr>
                          <m:t>T</m:t>
                        </m:r>
                      </m:sup>
                    </m:sSup>
                  </m:oMath>
                </a14:m>
                <a:r>
                  <a:rPr lang="zh-CN" altLang="en-US" sz="1800" dirty="0">
                    <a:latin typeface="Arial" panose="020B0604020202020204" pitchFamily="34" charset="0"/>
                    <a:ea typeface="黑体" panose="02010609060101010101" pitchFamily="49" charset="-122"/>
                  </a:rPr>
                  <a:t>三处的局域线性近似。</a:t>
                </a:r>
                <a:endParaRPr lang="en-US" altLang="zh-CN" sz="1800" dirty="0">
                  <a:latin typeface="Arial" panose="020B0604020202020204" pitchFamily="34" charset="0"/>
                  <a:ea typeface="黑体" panose="02010609060101010101" pitchFamily="49" charset="-122"/>
                </a:endParaRPr>
              </a:p>
              <a:p>
                <a:pPr indent="457200">
                  <a:lnSpc>
                    <a:spcPct val="150000"/>
                  </a:lnSpc>
                </a:pPr>
                <a:r>
                  <a:rPr lang="zh-CN" altLang="en-US" sz="1800" dirty="0">
                    <a:latin typeface="Arial" panose="020B0604020202020204" pitchFamily="34" charset="0"/>
                    <a:ea typeface="黑体" panose="02010609060101010101" pitchFamily="49" charset="-122"/>
                  </a:rPr>
                  <a:t>巧合的是，弯曲时空的广义</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变换是基于时</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空双曲旋转的非线性变换，而拟向变换是基于空间旋转的非线性变换。考虑到后者是人为构造的，我不认为二者有任何关联。</a:t>
                </a:r>
                <a:endParaRPr lang="en-US" altLang="zh-CN" sz="1800" dirty="0">
                  <a:latin typeface="Arial" panose="020B0604020202020204" pitchFamily="34" charset="0"/>
                  <a:ea typeface="黑体" panose="02010609060101010101" pitchFamily="49" charset="-122"/>
                </a:endParaRPr>
              </a:p>
            </p:txBody>
          </p:sp>
        </mc:Choice>
        <mc:Fallback xmlns="">
          <p:sp>
            <p:nvSpPr>
              <p:cNvPr id="3" name="文本框 2">
                <a:extLst>
                  <a:ext uri="{FF2B5EF4-FFF2-40B4-BE49-F238E27FC236}">
                    <a16:creationId xmlns:a16="http://schemas.microsoft.com/office/drawing/2014/main" id="{A879AC1F-7CCE-4BB4-D36D-88D5B343C6A6}"/>
                  </a:ext>
                </a:extLst>
              </p:cNvPr>
              <p:cNvSpPr txBox="1">
                <a:spLocks noRot="1" noChangeAspect="1" noMove="1" noResize="1" noEditPoints="1" noAdjustHandles="1" noChangeArrowheads="1" noChangeShapeType="1" noTextEdit="1"/>
              </p:cNvSpPr>
              <p:nvPr/>
            </p:nvSpPr>
            <p:spPr>
              <a:xfrm>
                <a:off x="84423" y="2131607"/>
                <a:ext cx="6329268" cy="4685385"/>
              </a:xfrm>
              <a:prstGeom prst="rect">
                <a:avLst/>
              </a:prstGeom>
              <a:blipFill>
                <a:blip r:embed="rId4"/>
                <a:stretch>
                  <a:fillRect l="-867" r="-4335" b="-911"/>
                </a:stretch>
              </a:blipFill>
            </p:spPr>
            <p:txBody>
              <a:bodyPr/>
              <a:lstStyle/>
              <a:p>
                <a:r>
                  <a:rPr lang="zh-CN" altLang="en-US">
                    <a:noFill/>
                  </a:rPr>
                  <a:t> </a:t>
                </a:r>
              </a:p>
            </p:txBody>
          </p:sp>
        </mc:Fallback>
      </mc:AlternateContent>
      <p:sp>
        <p:nvSpPr>
          <p:cNvPr id="63" name="弧形 62">
            <a:extLst>
              <a:ext uri="{FF2B5EF4-FFF2-40B4-BE49-F238E27FC236}">
                <a16:creationId xmlns:a16="http://schemas.microsoft.com/office/drawing/2014/main" id="{1B117FAE-EA0C-A763-9D75-280C897C2B8E}"/>
              </a:ext>
            </a:extLst>
          </p:cNvPr>
          <p:cNvSpPr/>
          <p:nvPr/>
        </p:nvSpPr>
        <p:spPr bwMode="auto">
          <a:xfrm rot="21235646">
            <a:off x="5224691" y="1819621"/>
            <a:ext cx="2874930" cy="2922652"/>
          </a:xfrm>
          <a:prstGeom prst="arc">
            <a:avLst>
              <a:gd name="adj1" fmla="val 18293910"/>
              <a:gd name="adj2" fmla="val 18748314"/>
            </a:avLst>
          </a:prstGeom>
          <a:noFill/>
          <a:ln w="254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nvGrpSpPr>
          <p:cNvPr id="64" name="组合 63">
            <a:extLst>
              <a:ext uri="{FF2B5EF4-FFF2-40B4-BE49-F238E27FC236}">
                <a16:creationId xmlns:a16="http://schemas.microsoft.com/office/drawing/2014/main" id="{075B4D8D-201E-8897-5537-4CA5259990AD}"/>
              </a:ext>
            </a:extLst>
          </p:cNvPr>
          <p:cNvGrpSpPr/>
          <p:nvPr/>
        </p:nvGrpSpPr>
        <p:grpSpPr>
          <a:xfrm>
            <a:off x="6442839" y="970221"/>
            <a:ext cx="2698737" cy="2453375"/>
            <a:chOff x="5593818" y="991405"/>
            <a:chExt cx="2698737" cy="2453375"/>
          </a:xfrm>
        </p:grpSpPr>
        <p:cxnSp>
          <p:nvCxnSpPr>
            <p:cNvPr id="4" name="直接连接符 3">
              <a:extLst>
                <a:ext uri="{FF2B5EF4-FFF2-40B4-BE49-F238E27FC236}">
                  <a16:creationId xmlns:a16="http://schemas.microsoft.com/office/drawing/2014/main" id="{3BC58421-6064-3885-C2AF-CD9DED895A39}"/>
                </a:ext>
              </a:extLst>
            </p:cNvPr>
            <p:cNvCxnSpPr>
              <a:cxnSpLocks/>
            </p:cNvCxnSpPr>
            <p:nvPr/>
          </p:nvCxnSpPr>
          <p:spPr bwMode="auto">
            <a:xfrm>
              <a:off x="5834390" y="1420778"/>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a:extLst>
                <a:ext uri="{FF2B5EF4-FFF2-40B4-BE49-F238E27FC236}">
                  <a16:creationId xmlns:a16="http://schemas.microsoft.com/office/drawing/2014/main" id="{0120EA04-7C23-8B8A-62A8-66D07D51672A}"/>
                </a:ext>
              </a:extLst>
            </p:cNvPr>
            <p:cNvCxnSpPr>
              <a:cxnSpLocks/>
            </p:cNvCxnSpPr>
            <p:nvPr/>
          </p:nvCxnSpPr>
          <p:spPr bwMode="auto">
            <a:xfrm>
              <a:off x="5834390" y="1620111"/>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1B68E6B4-ED44-9387-3BB2-20A129E2376E}"/>
                </a:ext>
              </a:extLst>
            </p:cNvPr>
            <p:cNvCxnSpPr>
              <a:cxnSpLocks/>
            </p:cNvCxnSpPr>
            <p:nvPr/>
          </p:nvCxnSpPr>
          <p:spPr bwMode="auto">
            <a:xfrm>
              <a:off x="5834390" y="1819444"/>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9D3A943E-B221-6D5B-716B-F41E2B049BE3}"/>
                </a:ext>
              </a:extLst>
            </p:cNvPr>
            <p:cNvCxnSpPr>
              <a:cxnSpLocks/>
            </p:cNvCxnSpPr>
            <p:nvPr/>
          </p:nvCxnSpPr>
          <p:spPr bwMode="auto">
            <a:xfrm>
              <a:off x="5834390" y="2018777"/>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70D0ADC4-2C7C-A802-1C29-7CA0AEB2AA07}"/>
                </a:ext>
              </a:extLst>
            </p:cNvPr>
            <p:cNvCxnSpPr>
              <a:cxnSpLocks/>
            </p:cNvCxnSpPr>
            <p:nvPr/>
          </p:nvCxnSpPr>
          <p:spPr bwMode="auto">
            <a:xfrm>
              <a:off x="5834390" y="2218110"/>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300518A0-6604-4142-DBF2-0737C009586A}"/>
                </a:ext>
              </a:extLst>
            </p:cNvPr>
            <p:cNvCxnSpPr>
              <a:cxnSpLocks/>
            </p:cNvCxnSpPr>
            <p:nvPr/>
          </p:nvCxnSpPr>
          <p:spPr bwMode="auto">
            <a:xfrm>
              <a:off x="5834390" y="2417443"/>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23AF0CA5-82B9-E99F-56C5-AA685F3D10B4}"/>
                </a:ext>
              </a:extLst>
            </p:cNvPr>
            <p:cNvCxnSpPr>
              <a:cxnSpLocks/>
            </p:cNvCxnSpPr>
            <p:nvPr/>
          </p:nvCxnSpPr>
          <p:spPr bwMode="auto">
            <a:xfrm>
              <a:off x="5834390" y="2616776"/>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DC70DDE2-711E-2779-4B0C-A8AD4CA8E190}"/>
                </a:ext>
              </a:extLst>
            </p:cNvPr>
            <p:cNvCxnSpPr>
              <a:cxnSpLocks/>
            </p:cNvCxnSpPr>
            <p:nvPr/>
          </p:nvCxnSpPr>
          <p:spPr bwMode="auto">
            <a:xfrm>
              <a:off x="5834390" y="2816110"/>
              <a:ext cx="2104649" cy="0"/>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8F68C33-DF33-5244-C355-2773F76AC40A}"/>
                </a:ext>
              </a:extLst>
            </p:cNvPr>
            <p:cNvCxnSpPr>
              <a:cxnSpLocks/>
            </p:cNvCxnSpPr>
            <p:nvPr/>
          </p:nvCxnSpPr>
          <p:spPr bwMode="auto">
            <a:xfrm>
              <a:off x="6065341"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F04DC8AB-50AE-BB4F-DA0F-75B9A90AD64C}"/>
                </a:ext>
              </a:extLst>
            </p:cNvPr>
            <p:cNvCxnSpPr>
              <a:cxnSpLocks/>
            </p:cNvCxnSpPr>
            <p:nvPr/>
          </p:nvCxnSpPr>
          <p:spPr bwMode="auto">
            <a:xfrm>
              <a:off x="6289773"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12D3F2E1-8428-1C20-DC5F-9B523F1E372C}"/>
                </a:ext>
              </a:extLst>
            </p:cNvPr>
            <p:cNvCxnSpPr>
              <a:cxnSpLocks/>
            </p:cNvCxnSpPr>
            <p:nvPr/>
          </p:nvCxnSpPr>
          <p:spPr bwMode="auto">
            <a:xfrm>
              <a:off x="6514207"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AB93C41B-259A-A529-1C79-9F77A1902982}"/>
                </a:ext>
              </a:extLst>
            </p:cNvPr>
            <p:cNvCxnSpPr>
              <a:cxnSpLocks/>
            </p:cNvCxnSpPr>
            <p:nvPr/>
          </p:nvCxnSpPr>
          <p:spPr bwMode="auto">
            <a:xfrm>
              <a:off x="6738639"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26206856-FED9-CCDD-EBA2-321592907A9F}"/>
                </a:ext>
              </a:extLst>
            </p:cNvPr>
            <p:cNvCxnSpPr>
              <a:cxnSpLocks/>
            </p:cNvCxnSpPr>
            <p:nvPr/>
          </p:nvCxnSpPr>
          <p:spPr bwMode="auto">
            <a:xfrm>
              <a:off x="6963073"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127593FB-AF51-1A0A-2C66-7F478B9D143C}"/>
                </a:ext>
              </a:extLst>
            </p:cNvPr>
            <p:cNvCxnSpPr>
              <a:cxnSpLocks/>
            </p:cNvCxnSpPr>
            <p:nvPr/>
          </p:nvCxnSpPr>
          <p:spPr bwMode="auto">
            <a:xfrm>
              <a:off x="7187505"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6421E770-2FF5-8CDC-D591-231EC5C5564D}"/>
                </a:ext>
              </a:extLst>
            </p:cNvPr>
            <p:cNvCxnSpPr>
              <a:cxnSpLocks/>
            </p:cNvCxnSpPr>
            <p:nvPr/>
          </p:nvCxnSpPr>
          <p:spPr bwMode="auto">
            <a:xfrm>
              <a:off x="7411939"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9DB5F8DC-259D-7ED1-D9D9-4E4C7DB92CA2}"/>
                </a:ext>
              </a:extLst>
            </p:cNvPr>
            <p:cNvCxnSpPr>
              <a:cxnSpLocks/>
            </p:cNvCxnSpPr>
            <p:nvPr/>
          </p:nvCxnSpPr>
          <p:spPr bwMode="auto">
            <a:xfrm>
              <a:off x="7860803"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B54BC663-C21A-3A95-0E35-99DA9364AB0C}"/>
                </a:ext>
              </a:extLst>
            </p:cNvPr>
            <p:cNvCxnSpPr>
              <a:cxnSpLocks/>
            </p:cNvCxnSpPr>
            <p:nvPr/>
          </p:nvCxnSpPr>
          <p:spPr bwMode="auto">
            <a:xfrm>
              <a:off x="7636371" y="1241976"/>
              <a:ext cx="0" cy="1788013"/>
            </a:xfrm>
            <a:prstGeom prst="line">
              <a:avLst/>
            </a:prstGeom>
            <a:solidFill>
              <a:schemeClr val="accent1"/>
            </a:solidFill>
            <a:ln w="5080"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A1CFD77-6326-E619-CDF2-8D0F21D883D7}"/>
                    </a:ext>
                  </a:extLst>
                </p:cNvPr>
                <p:cNvSpPr txBox="1"/>
                <p:nvPr/>
              </p:nvSpPr>
              <p:spPr>
                <a:xfrm>
                  <a:off x="5593818" y="1314243"/>
                  <a:ext cx="207289"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w</m:t>
                        </m:r>
                      </m:oMath>
                    </m:oMathPara>
                  </a14:m>
                  <a:endParaRPr lang="zh-CN" altLang="en-US" sz="1800" dirty="0">
                    <a:latin typeface="Arial" panose="020B0604020202020204" pitchFamily="34" charset="0"/>
                    <a:ea typeface="黑体" panose="02010609060101010101" pitchFamily="49" charset="-122"/>
                  </a:endParaRPr>
                </a:p>
              </p:txBody>
            </p:sp>
          </mc:Choice>
          <mc:Fallback xmlns="">
            <p:sp>
              <p:nvSpPr>
                <p:cNvPr id="22" name="文本框 21">
                  <a:extLst>
                    <a:ext uri="{FF2B5EF4-FFF2-40B4-BE49-F238E27FC236}">
                      <a16:creationId xmlns:a16="http://schemas.microsoft.com/office/drawing/2014/main" id="{8A1CFD77-6326-E619-CDF2-8D0F21D883D7}"/>
                    </a:ext>
                  </a:extLst>
                </p:cNvPr>
                <p:cNvSpPr txBox="1">
                  <a:spLocks noRot="1" noChangeAspect="1" noMove="1" noResize="1" noEditPoints="1" noAdjustHandles="1" noChangeArrowheads="1" noChangeShapeType="1" noTextEdit="1"/>
                </p:cNvSpPr>
                <p:nvPr/>
              </p:nvSpPr>
              <p:spPr>
                <a:xfrm>
                  <a:off x="5593818" y="1314243"/>
                  <a:ext cx="207289" cy="109100"/>
                </a:xfrm>
                <a:prstGeom prst="rect">
                  <a:avLst/>
                </a:prstGeom>
                <a:blipFill>
                  <a:blip r:embed="rId5"/>
                  <a:stretch>
                    <a:fillRect l="-23529" t="-44444" r="-20588" b="-4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4DCFB45-AB6D-54E8-DE3E-67B0820296A5}"/>
                    </a:ext>
                  </a:extLst>
                </p:cNvPr>
                <p:cNvSpPr txBox="1"/>
                <p:nvPr/>
              </p:nvSpPr>
              <p:spPr>
                <a:xfrm>
                  <a:off x="7785796" y="3116038"/>
                  <a:ext cx="150012"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alpha val="30000"/>
                              </a:schemeClr>
                            </a:solidFill>
                            <a:latin typeface="Cambria Math" panose="02040503050406030204" pitchFamily="18" charset="0"/>
                            <a:ea typeface="黑体" panose="02010609060101010101" pitchFamily="49" charset="-122"/>
                          </a:rPr>
                          <m:t>x</m:t>
                        </m:r>
                      </m:oMath>
                    </m:oMathPara>
                  </a14:m>
                  <a:endParaRPr lang="zh-CN" altLang="en-US" sz="1800" dirty="0">
                    <a:solidFill>
                      <a:schemeClr val="tx1">
                        <a:alpha val="30000"/>
                      </a:schemeClr>
                    </a:solidFill>
                    <a:latin typeface="Arial" panose="020B0604020202020204" pitchFamily="34" charset="0"/>
                    <a:ea typeface="黑体" panose="02010609060101010101" pitchFamily="49" charset="-122"/>
                  </a:endParaRPr>
                </a:p>
              </p:txBody>
            </p:sp>
          </mc:Choice>
          <mc:Fallback xmlns="">
            <p:sp>
              <p:nvSpPr>
                <p:cNvPr id="23" name="文本框 22">
                  <a:extLst>
                    <a:ext uri="{FF2B5EF4-FFF2-40B4-BE49-F238E27FC236}">
                      <a16:creationId xmlns:a16="http://schemas.microsoft.com/office/drawing/2014/main" id="{74DCFB45-AB6D-54E8-DE3E-67B0820296A5}"/>
                    </a:ext>
                  </a:extLst>
                </p:cNvPr>
                <p:cNvSpPr txBox="1">
                  <a:spLocks noRot="1" noChangeAspect="1" noMove="1" noResize="1" noEditPoints="1" noAdjustHandles="1" noChangeArrowheads="1" noChangeShapeType="1" noTextEdit="1"/>
                </p:cNvSpPr>
                <p:nvPr/>
              </p:nvSpPr>
              <p:spPr>
                <a:xfrm>
                  <a:off x="7785796" y="3116038"/>
                  <a:ext cx="150012" cy="109100"/>
                </a:xfrm>
                <a:prstGeom prst="rect">
                  <a:avLst/>
                </a:prstGeom>
                <a:blipFill>
                  <a:blip r:embed="rId6"/>
                  <a:stretch>
                    <a:fillRect l="-28000" t="-50000" r="-24000" b="-4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05A3219-B27F-1908-4F5F-5943FF4801DD}"/>
                    </a:ext>
                  </a:extLst>
                </p:cNvPr>
                <p:cNvSpPr txBox="1"/>
                <p:nvPr/>
              </p:nvSpPr>
              <p:spPr>
                <a:xfrm>
                  <a:off x="6121374" y="1476513"/>
                  <a:ext cx="257748"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w</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D05A3219-B27F-1908-4F5F-5943FF4801DD}"/>
                    </a:ext>
                  </a:extLst>
                </p:cNvPr>
                <p:cNvSpPr txBox="1">
                  <a:spLocks noRot="1" noChangeAspect="1" noMove="1" noResize="1" noEditPoints="1" noAdjustHandles="1" noChangeArrowheads="1" noChangeShapeType="1" noTextEdit="1"/>
                </p:cNvSpPr>
                <p:nvPr/>
              </p:nvSpPr>
              <p:spPr>
                <a:xfrm>
                  <a:off x="6121374" y="1476513"/>
                  <a:ext cx="257748" cy="109100"/>
                </a:xfrm>
                <a:prstGeom prst="rect">
                  <a:avLst/>
                </a:prstGeom>
                <a:blipFill>
                  <a:blip r:embed="rId7"/>
                  <a:stretch>
                    <a:fillRect l="-30233" t="-116667" r="-30233" b="-7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0769750-F643-8D76-9C49-C87AE76BC25C}"/>
                    </a:ext>
                  </a:extLst>
                </p:cNvPr>
                <p:cNvSpPr txBox="1"/>
                <p:nvPr/>
              </p:nvSpPr>
              <p:spPr>
                <a:xfrm>
                  <a:off x="7452956" y="2867285"/>
                  <a:ext cx="200470"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x</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xmlns="">
            <p:sp>
              <p:nvSpPr>
                <p:cNvPr id="25" name="文本框 24">
                  <a:extLst>
                    <a:ext uri="{FF2B5EF4-FFF2-40B4-BE49-F238E27FC236}">
                      <a16:creationId xmlns:a16="http://schemas.microsoft.com/office/drawing/2014/main" id="{A0769750-F643-8D76-9C49-C87AE76BC25C}"/>
                    </a:ext>
                  </a:extLst>
                </p:cNvPr>
                <p:cNvSpPr txBox="1">
                  <a:spLocks noRot="1" noChangeAspect="1" noMove="1" noResize="1" noEditPoints="1" noAdjustHandles="1" noChangeArrowheads="1" noChangeShapeType="1" noTextEdit="1"/>
                </p:cNvSpPr>
                <p:nvPr/>
              </p:nvSpPr>
              <p:spPr>
                <a:xfrm>
                  <a:off x="7452956" y="2867285"/>
                  <a:ext cx="200470" cy="109100"/>
                </a:xfrm>
                <a:prstGeom prst="rect">
                  <a:avLst/>
                </a:prstGeom>
                <a:blipFill>
                  <a:blip r:embed="rId8"/>
                  <a:stretch>
                    <a:fillRect l="-39394" t="-116667" r="-36364" b="-72222"/>
                  </a:stretch>
                </a:blipFill>
              </p:spPr>
              <p:txBody>
                <a:bodyPr/>
                <a:lstStyle/>
                <a:p>
                  <a:r>
                    <a:rPr lang="zh-CN" altLang="en-US">
                      <a:noFill/>
                    </a:rPr>
                    <a:t> </a:t>
                  </a:r>
                </a:p>
              </p:txBody>
            </p:sp>
          </mc:Fallback>
        </mc:AlternateContent>
        <p:sp>
          <p:nvSpPr>
            <p:cNvPr id="26" name="任意多边形: 形状 25">
              <a:extLst>
                <a:ext uri="{FF2B5EF4-FFF2-40B4-BE49-F238E27FC236}">
                  <a16:creationId xmlns:a16="http://schemas.microsoft.com/office/drawing/2014/main" id="{BE2C40F1-129B-FCBD-7DE8-12D1DAFAEF32}"/>
                </a:ext>
              </a:extLst>
            </p:cNvPr>
            <p:cNvSpPr/>
            <p:nvPr/>
          </p:nvSpPr>
          <p:spPr>
            <a:xfrm>
              <a:off x="6142606" y="1025970"/>
              <a:ext cx="271868" cy="135907"/>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3A3BBFB-80D3-32C4-0734-47FCA5BCBA76}"/>
                    </a:ext>
                  </a:extLst>
                </p:cNvPr>
                <p:cNvSpPr txBox="1"/>
                <p:nvPr/>
              </p:nvSpPr>
              <p:spPr>
                <a:xfrm>
                  <a:off x="5951882" y="1062281"/>
                  <a:ext cx="182742"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solidFill>
                            <a:latin typeface="Cambria Math" panose="02040503050406030204" pitchFamily="18" charset="0"/>
                            <a:ea typeface="黑体" panose="02010609060101010101" pitchFamily="49" charset="-122"/>
                          </a:rPr>
                          <m:t>O</m:t>
                        </m:r>
                      </m:oMath>
                    </m:oMathPara>
                  </a14:m>
                  <a:endParaRPr lang="zh-CN" altLang="en-US" sz="1800" dirty="0">
                    <a:solidFill>
                      <a:schemeClr val="tx1"/>
                    </a:solidFill>
                    <a:latin typeface="Arial" panose="020B0604020202020204" pitchFamily="34" charset="0"/>
                    <a:ea typeface="黑体" panose="02010609060101010101" pitchFamily="49" charset="-122"/>
                  </a:endParaRPr>
                </a:p>
              </p:txBody>
            </p:sp>
          </mc:Choice>
          <mc:Fallback xmlns="">
            <p:sp>
              <p:nvSpPr>
                <p:cNvPr id="27" name="文本框 26">
                  <a:extLst>
                    <a:ext uri="{FF2B5EF4-FFF2-40B4-BE49-F238E27FC236}">
                      <a16:creationId xmlns:a16="http://schemas.microsoft.com/office/drawing/2014/main" id="{63A3BBFB-80D3-32C4-0734-47FCA5BCBA76}"/>
                    </a:ext>
                  </a:extLst>
                </p:cNvPr>
                <p:cNvSpPr txBox="1">
                  <a:spLocks noRot="1" noChangeAspect="1" noMove="1" noResize="1" noEditPoints="1" noAdjustHandles="1" noChangeArrowheads="1" noChangeShapeType="1" noTextEdit="1"/>
                </p:cNvSpPr>
                <p:nvPr/>
              </p:nvSpPr>
              <p:spPr>
                <a:xfrm>
                  <a:off x="5951882" y="1062281"/>
                  <a:ext cx="182742" cy="109100"/>
                </a:xfrm>
                <a:prstGeom prst="rect">
                  <a:avLst/>
                </a:prstGeom>
                <a:blipFill>
                  <a:blip r:embed="rId9"/>
                  <a:stretch>
                    <a:fillRect l="-36667" t="-94444" r="-36667" b="-61111"/>
                  </a:stretch>
                </a:blipFill>
              </p:spPr>
              <p:txBody>
                <a:bodyPr/>
                <a:lstStyle/>
                <a:p>
                  <a:r>
                    <a:rPr lang="zh-CN" altLang="en-US">
                      <a:noFill/>
                    </a:rPr>
                    <a:t> </a:t>
                  </a:r>
                </a:p>
              </p:txBody>
            </p:sp>
          </mc:Fallback>
        </mc:AlternateContent>
        <p:sp>
          <p:nvSpPr>
            <p:cNvPr id="28" name="任意多边形: 形状 27">
              <a:extLst>
                <a:ext uri="{FF2B5EF4-FFF2-40B4-BE49-F238E27FC236}">
                  <a16:creationId xmlns:a16="http://schemas.microsoft.com/office/drawing/2014/main" id="{56D137B8-0E44-7D69-F852-6C31DE0FC141}"/>
                </a:ext>
              </a:extLst>
            </p:cNvPr>
            <p:cNvSpPr/>
            <p:nvPr/>
          </p:nvSpPr>
          <p:spPr>
            <a:xfrm>
              <a:off x="7349510" y="991405"/>
              <a:ext cx="271868" cy="135907"/>
            </a:xfrm>
            <a:custGeom>
              <a:avLst/>
              <a:gdLst>
                <a:gd name="T0" fmla="*/ 5117 w 10234"/>
                <a:gd name="T1" fmla="*/ 0 h 5116"/>
                <a:gd name="T2" fmla="*/ 0 w 10234"/>
                <a:gd name="T3" fmla="*/ 2558 h 5116"/>
                <a:gd name="T4" fmla="*/ 5117 w 10234"/>
                <a:gd name="T5" fmla="*/ 5116 h 5116"/>
                <a:gd name="T6" fmla="*/ 10234 w 10234"/>
                <a:gd name="T7" fmla="*/ 2558 h 5116"/>
                <a:gd name="T8" fmla="*/ 5117 w 10234"/>
                <a:gd name="T9" fmla="*/ 0 h 5116"/>
                <a:gd name="T10" fmla="*/ 6183 w 10234"/>
                <a:gd name="T11" fmla="*/ 1918 h 5116"/>
                <a:gd name="T12" fmla="*/ 5117 w 10234"/>
                <a:gd name="T13" fmla="*/ 2984 h 5116"/>
                <a:gd name="T14" fmla="*/ 4051 w 10234"/>
                <a:gd name="T15" fmla="*/ 1918 h 5116"/>
                <a:gd name="T16" fmla="*/ 5117 w 10234"/>
                <a:gd name="T17" fmla="*/ 852 h 5116"/>
                <a:gd name="T18" fmla="*/ 6183 w 10234"/>
                <a:gd name="T19" fmla="*/ 1918 h 5116"/>
                <a:gd name="T20" fmla="*/ 5117 w 10234"/>
                <a:gd name="T21" fmla="*/ 4264 h 5116"/>
                <a:gd name="T22" fmla="*/ 928 w 10234"/>
                <a:gd name="T23" fmla="*/ 2558 h 5116"/>
                <a:gd name="T24" fmla="*/ 3384 w 10234"/>
                <a:gd name="T25" fmla="*/ 1095 h 5116"/>
                <a:gd name="T26" fmla="*/ 3198 w 10234"/>
                <a:gd name="T27" fmla="*/ 1918 h 5116"/>
                <a:gd name="T28" fmla="*/ 5117 w 10234"/>
                <a:gd name="T29" fmla="*/ 3837 h 5116"/>
                <a:gd name="T30" fmla="*/ 7036 w 10234"/>
                <a:gd name="T31" fmla="*/ 1918 h 5116"/>
                <a:gd name="T32" fmla="*/ 6850 w 10234"/>
                <a:gd name="T33" fmla="*/ 1095 h 5116"/>
                <a:gd name="T34" fmla="*/ 9306 w 10234"/>
                <a:gd name="T35" fmla="*/ 2558 h 5116"/>
                <a:gd name="T36" fmla="*/ 5117 w 10234"/>
                <a:gd name="T37" fmla="*/ 4264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4" h="5116">
                  <a:moveTo>
                    <a:pt x="5117" y="0"/>
                  </a:moveTo>
                  <a:cubicBezTo>
                    <a:pt x="2124" y="0"/>
                    <a:pt x="0" y="1940"/>
                    <a:pt x="0" y="2558"/>
                  </a:cubicBezTo>
                  <a:cubicBezTo>
                    <a:pt x="0" y="3176"/>
                    <a:pt x="2124" y="5116"/>
                    <a:pt x="5117" y="5116"/>
                  </a:cubicBezTo>
                  <a:cubicBezTo>
                    <a:pt x="8110" y="5116"/>
                    <a:pt x="10234" y="3176"/>
                    <a:pt x="10234" y="2558"/>
                  </a:cubicBezTo>
                  <a:cubicBezTo>
                    <a:pt x="10234" y="1940"/>
                    <a:pt x="8110" y="0"/>
                    <a:pt x="5117" y="0"/>
                  </a:cubicBezTo>
                  <a:close/>
                  <a:moveTo>
                    <a:pt x="6183" y="1918"/>
                  </a:moveTo>
                  <a:cubicBezTo>
                    <a:pt x="6183" y="2506"/>
                    <a:pt x="5705" y="2984"/>
                    <a:pt x="5117" y="2984"/>
                  </a:cubicBezTo>
                  <a:cubicBezTo>
                    <a:pt x="4529" y="2984"/>
                    <a:pt x="4051" y="2506"/>
                    <a:pt x="4051" y="1918"/>
                  </a:cubicBezTo>
                  <a:cubicBezTo>
                    <a:pt x="4051" y="1331"/>
                    <a:pt x="4529" y="852"/>
                    <a:pt x="5117" y="852"/>
                  </a:cubicBezTo>
                  <a:cubicBezTo>
                    <a:pt x="5705" y="852"/>
                    <a:pt x="6183" y="1331"/>
                    <a:pt x="6183" y="1918"/>
                  </a:cubicBezTo>
                  <a:close/>
                  <a:moveTo>
                    <a:pt x="5117" y="4264"/>
                  </a:moveTo>
                  <a:cubicBezTo>
                    <a:pt x="2773" y="4264"/>
                    <a:pt x="1323" y="3013"/>
                    <a:pt x="928" y="2558"/>
                  </a:cubicBezTo>
                  <a:cubicBezTo>
                    <a:pt x="1214" y="2229"/>
                    <a:pt x="2053" y="1482"/>
                    <a:pt x="3384" y="1095"/>
                  </a:cubicBezTo>
                  <a:cubicBezTo>
                    <a:pt x="3265" y="1345"/>
                    <a:pt x="3198" y="1624"/>
                    <a:pt x="3198" y="1918"/>
                  </a:cubicBezTo>
                  <a:cubicBezTo>
                    <a:pt x="3198" y="2976"/>
                    <a:pt x="4059" y="3837"/>
                    <a:pt x="5117" y="3837"/>
                  </a:cubicBezTo>
                  <a:cubicBezTo>
                    <a:pt x="6175" y="3837"/>
                    <a:pt x="7036" y="2976"/>
                    <a:pt x="7036" y="1918"/>
                  </a:cubicBezTo>
                  <a:cubicBezTo>
                    <a:pt x="7036" y="1624"/>
                    <a:pt x="6969" y="1345"/>
                    <a:pt x="6850" y="1095"/>
                  </a:cubicBezTo>
                  <a:cubicBezTo>
                    <a:pt x="8181" y="1482"/>
                    <a:pt x="9020" y="2229"/>
                    <a:pt x="9306" y="2558"/>
                  </a:cubicBezTo>
                  <a:cubicBezTo>
                    <a:pt x="8911" y="3013"/>
                    <a:pt x="7461" y="4264"/>
                    <a:pt x="5117" y="426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8B89070-65BC-6610-79E4-32ABB796FFB1}"/>
                    </a:ext>
                  </a:extLst>
                </p:cNvPr>
                <p:cNvSpPr txBox="1"/>
                <p:nvPr/>
              </p:nvSpPr>
              <p:spPr>
                <a:xfrm>
                  <a:off x="7114292" y="1047703"/>
                  <a:ext cx="233201" cy="10910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rgbClr val="FF0000"/>
                            </a:solidFill>
                            <a:latin typeface="Cambria Math" panose="02040503050406030204" pitchFamily="18" charset="0"/>
                            <a:ea typeface="黑体" panose="02010609060101010101" pitchFamily="49" charset="-122"/>
                          </a:rPr>
                          <m:t>O</m:t>
                        </m:r>
                        <m:r>
                          <a:rPr lang="en-US" altLang="zh-CN" sz="1800" b="0" i="0" smtClean="0">
                            <a:solidFill>
                              <a:srgbClr val="FF0000"/>
                            </a:solidFill>
                            <a:latin typeface="Cambria Math" panose="02040503050406030204" pitchFamily="18" charset="0"/>
                            <a:ea typeface="黑体" panose="02010609060101010101" pitchFamily="49" charset="-122"/>
                          </a:rPr>
                          <m:t>′</m:t>
                        </m:r>
                      </m:oMath>
                    </m:oMathPara>
                  </a14:m>
                  <a:endParaRPr lang="zh-CN" altLang="en-US" sz="1800" dirty="0">
                    <a:solidFill>
                      <a:srgbClr val="FF0000"/>
                    </a:solidFill>
                    <a:latin typeface="Arial" panose="020B0604020202020204" pitchFamily="34" charset="0"/>
                    <a:ea typeface="黑体" panose="02010609060101010101" pitchFamily="49" charset="-122"/>
                  </a:endParaRPr>
                </a:p>
              </p:txBody>
            </p:sp>
          </mc:Choice>
          <mc:Fallback xmlns="">
            <p:sp>
              <p:nvSpPr>
                <p:cNvPr id="29" name="文本框 28">
                  <a:extLst>
                    <a:ext uri="{FF2B5EF4-FFF2-40B4-BE49-F238E27FC236}">
                      <a16:creationId xmlns:a16="http://schemas.microsoft.com/office/drawing/2014/main" id="{98B89070-65BC-6610-79E4-32ABB796FFB1}"/>
                    </a:ext>
                  </a:extLst>
                </p:cNvPr>
                <p:cNvSpPr txBox="1">
                  <a:spLocks noRot="1" noChangeAspect="1" noMove="1" noResize="1" noEditPoints="1" noAdjustHandles="1" noChangeArrowheads="1" noChangeShapeType="1" noTextEdit="1"/>
                </p:cNvSpPr>
                <p:nvPr/>
              </p:nvSpPr>
              <p:spPr>
                <a:xfrm>
                  <a:off x="7114292" y="1047703"/>
                  <a:ext cx="233201" cy="109100"/>
                </a:xfrm>
                <a:prstGeom prst="rect">
                  <a:avLst/>
                </a:prstGeom>
                <a:blipFill>
                  <a:blip r:embed="rId10"/>
                  <a:stretch>
                    <a:fillRect l="-33333" t="-111111" r="-33333" b="-72222"/>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27C72ADB-AF59-CBE8-22D2-67D6C22A91C7}"/>
                </a:ext>
              </a:extLst>
            </p:cNvPr>
            <p:cNvSpPr txBox="1"/>
            <p:nvPr/>
          </p:nvSpPr>
          <p:spPr>
            <a:xfrm>
              <a:off x="5855832" y="3167781"/>
              <a:ext cx="2177230" cy="276999"/>
            </a:xfrm>
            <a:prstGeom prst="rect">
              <a:avLst/>
            </a:prstGeom>
            <a:noFill/>
          </p:spPr>
          <p:txBody>
            <a:bodyPr wrap="square">
              <a:spAutoFit/>
            </a:bodyPr>
            <a:lstStyle/>
            <a:p>
              <a:pPr algn="ctr"/>
              <a:r>
                <a:rPr lang="en-US" altLang="zh-CN" sz="1200" dirty="0">
                  <a:latin typeface="+mn-lt"/>
                  <a:ea typeface="黑体" panose="02010609060101010101" pitchFamily="49" charset="-122"/>
                </a:rPr>
                <a:t>Imitative transformation</a:t>
              </a:r>
              <a:endParaRPr lang="zh-CN" altLang="en-US" sz="1200" dirty="0"/>
            </a:p>
          </p:txBody>
        </p:sp>
        <p:cxnSp>
          <p:nvCxnSpPr>
            <p:cNvPr id="33" name="直接连接符 32">
              <a:extLst>
                <a:ext uri="{FF2B5EF4-FFF2-40B4-BE49-F238E27FC236}">
                  <a16:creationId xmlns:a16="http://schemas.microsoft.com/office/drawing/2014/main" id="{3DF8A91F-DCB1-7DB6-FE38-F53198961B1D}"/>
                </a:ext>
              </a:extLst>
            </p:cNvPr>
            <p:cNvCxnSpPr/>
            <p:nvPr/>
          </p:nvCxnSpPr>
          <p:spPr bwMode="auto">
            <a:xfrm flipV="1">
              <a:off x="5842567" y="2214465"/>
              <a:ext cx="552774" cy="335"/>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D04CB2F9-F71E-7E82-C641-566C7775D344}"/>
                </a:ext>
              </a:extLst>
            </p:cNvPr>
            <p:cNvCxnSpPr/>
            <p:nvPr/>
          </p:nvCxnSpPr>
          <p:spPr bwMode="auto">
            <a:xfrm flipH="1">
              <a:off x="6389049" y="2212911"/>
              <a:ext cx="8658" cy="815370"/>
            </a:xfrm>
            <a:prstGeom prst="line">
              <a:avLst/>
            </a:prstGeom>
            <a:solidFill>
              <a:schemeClr val="accent1"/>
            </a:solidFill>
            <a:ln w="25400" cap="flat" cmpd="sng" algn="ctr">
              <a:solidFill>
                <a:schemeClr val="tx1">
                  <a:alpha val="3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E836B50B-61EE-5775-87E0-D22670452EC8}"/>
                </a:ext>
              </a:extLst>
            </p:cNvPr>
            <p:cNvCxnSpPr/>
            <p:nvPr/>
          </p:nvCxnSpPr>
          <p:spPr bwMode="auto">
            <a:xfrm flipV="1">
              <a:off x="6399907" y="2124409"/>
              <a:ext cx="288841" cy="812236"/>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DC9238F6-E76B-7D9B-21F1-0ADD1B470C05}"/>
                </a:ext>
              </a:extLst>
            </p:cNvPr>
            <p:cNvCxnSpPr/>
            <p:nvPr/>
          </p:nvCxnSpPr>
          <p:spPr bwMode="auto">
            <a:xfrm flipV="1">
              <a:off x="6114133" y="2122746"/>
              <a:ext cx="589440" cy="93941"/>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a:extLst>
                <a:ext uri="{FF2B5EF4-FFF2-40B4-BE49-F238E27FC236}">
                  <a16:creationId xmlns:a16="http://schemas.microsoft.com/office/drawing/2014/main" id="{42E348C6-9F5F-03CC-4511-6C75B6599C9C}"/>
                </a:ext>
              </a:extLst>
            </p:cNvPr>
            <p:cNvCxnSpPr>
              <a:cxnSpLocks/>
            </p:cNvCxnSpPr>
            <p:nvPr/>
          </p:nvCxnSpPr>
          <p:spPr bwMode="auto">
            <a:xfrm flipV="1">
              <a:off x="5834390" y="1211524"/>
              <a:ext cx="0" cy="1829517"/>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a:extLst>
                <a:ext uri="{FF2B5EF4-FFF2-40B4-BE49-F238E27FC236}">
                  <a16:creationId xmlns:a16="http://schemas.microsoft.com/office/drawing/2014/main" id="{D3BA1DA8-55B3-EB25-E29B-8D5EAC044404}"/>
                </a:ext>
              </a:extLst>
            </p:cNvPr>
            <p:cNvCxnSpPr>
              <a:cxnSpLocks/>
            </p:cNvCxnSpPr>
            <p:nvPr/>
          </p:nvCxnSpPr>
          <p:spPr bwMode="auto">
            <a:xfrm>
              <a:off x="5834390" y="3029989"/>
              <a:ext cx="2220115" cy="0"/>
            </a:xfrm>
            <a:prstGeom prst="straightConnector1">
              <a:avLst/>
            </a:prstGeom>
            <a:solidFill>
              <a:schemeClr val="accent1"/>
            </a:solidFill>
            <a:ln w="25400" cap="flat" cmpd="sng" algn="ctr">
              <a:solidFill>
                <a:schemeClr val="tx1">
                  <a:alpha val="30000"/>
                </a:schemeClr>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0B63D5FA-C2C3-8588-991E-BA6225E6EB2F}"/>
                </a:ext>
              </a:extLst>
            </p:cNvPr>
            <p:cNvCxnSpPr>
              <a:cxnSpLocks/>
            </p:cNvCxnSpPr>
            <p:nvPr/>
          </p:nvCxnSpPr>
          <p:spPr bwMode="auto">
            <a:xfrm flipV="1">
              <a:off x="5922201" y="2506637"/>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a:extLst>
                <a:ext uri="{FF2B5EF4-FFF2-40B4-BE49-F238E27FC236}">
                  <a16:creationId xmlns:a16="http://schemas.microsoft.com/office/drawing/2014/main" id="{9431EE58-F5A6-4F2E-2FE6-50EE29A8C2B9}"/>
                </a:ext>
              </a:extLst>
            </p:cNvPr>
            <p:cNvCxnSpPr>
              <a:cxnSpLocks/>
            </p:cNvCxnSpPr>
            <p:nvPr/>
          </p:nvCxnSpPr>
          <p:spPr bwMode="auto">
            <a:xfrm flipV="1">
              <a:off x="7639828" y="1091127"/>
              <a:ext cx="577474" cy="1646079"/>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058CB9FF-95A1-8A02-B957-A7EA673E91E7}"/>
                </a:ext>
              </a:extLst>
            </p:cNvPr>
            <p:cNvCxnSpPr>
              <a:cxnSpLocks/>
            </p:cNvCxnSpPr>
            <p:nvPr/>
          </p:nvCxnSpPr>
          <p:spPr bwMode="auto">
            <a:xfrm flipV="1">
              <a:off x="5987024" y="2314514"/>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357FBECA-079F-AB7A-8846-5E7C876A4953}"/>
                </a:ext>
              </a:extLst>
            </p:cNvPr>
            <p:cNvCxnSpPr>
              <a:cxnSpLocks/>
            </p:cNvCxnSpPr>
            <p:nvPr/>
          </p:nvCxnSpPr>
          <p:spPr bwMode="auto">
            <a:xfrm flipV="1">
              <a:off x="6052525" y="2115222"/>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6C22A01A-150E-690F-38D1-BEEA533436E6}"/>
                </a:ext>
              </a:extLst>
            </p:cNvPr>
            <p:cNvCxnSpPr>
              <a:cxnSpLocks/>
            </p:cNvCxnSpPr>
            <p:nvPr/>
          </p:nvCxnSpPr>
          <p:spPr bwMode="auto">
            <a:xfrm flipV="1">
              <a:off x="6130274" y="1912306"/>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EE76FA50-1329-3963-8BB3-C339AE5F8D42}"/>
                </a:ext>
              </a:extLst>
            </p:cNvPr>
            <p:cNvCxnSpPr>
              <a:cxnSpLocks/>
            </p:cNvCxnSpPr>
            <p:nvPr/>
          </p:nvCxnSpPr>
          <p:spPr bwMode="auto">
            <a:xfrm flipV="1">
              <a:off x="6192902" y="1720123"/>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814355CC-A887-CE71-C364-0130F3E7EA3C}"/>
                </a:ext>
              </a:extLst>
            </p:cNvPr>
            <p:cNvCxnSpPr>
              <a:cxnSpLocks/>
            </p:cNvCxnSpPr>
            <p:nvPr/>
          </p:nvCxnSpPr>
          <p:spPr bwMode="auto">
            <a:xfrm flipV="1">
              <a:off x="6265150" y="1517087"/>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CBF28376-B07E-3F49-6CAD-A58BB3C67A1E}"/>
                </a:ext>
              </a:extLst>
            </p:cNvPr>
            <p:cNvCxnSpPr>
              <a:cxnSpLocks/>
            </p:cNvCxnSpPr>
            <p:nvPr/>
          </p:nvCxnSpPr>
          <p:spPr bwMode="auto">
            <a:xfrm flipV="1">
              <a:off x="6330221" y="1314243"/>
              <a:ext cx="1887081" cy="30226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4FDC880B-44DA-CCDC-3AB5-344FD6709299}"/>
                </a:ext>
              </a:extLst>
            </p:cNvPr>
            <p:cNvCxnSpPr>
              <a:cxnSpLocks/>
            </p:cNvCxnSpPr>
            <p:nvPr/>
          </p:nvCxnSpPr>
          <p:spPr bwMode="auto">
            <a:xfrm flipV="1">
              <a:off x="6386647" y="1114512"/>
              <a:ext cx="1905908" cy="301951"/>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90B24A64-2425-057B-E4EA-4F2D1284F82A}"/>
                </a:ext>
              </a:extLst>
            </p:cNvPr>
            <p:cNvCxnSpPr>
              <a:cxnSpLocks/>
            </p:cNvCxnSpPr>
            <p:nvPr/>
          </p:nvCxnSpPr>
          <p:spPr bwMode="auto">
            <a:xfrm flipH="1">
              <a:off x="6064773" y="1340517"/>
              <a:ext cx="578257" cy="1651940"/>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E7F77FA8-BC98-06A3-80B1-9D9EC3A6E0DF}"/>
                </a:ext>
              </a:extLst>
            </p:cNvPr>
            <p:cNvCxnSpPr>
              <a:cxnSpLocks/>
            </p:cNvCxnSpPr>
            <p:nvPr/>
          </p:nvCxnSpPr>
          <p:spPr bwMode="auto">
            <a:xfrm flipH="1">
              <a:off x="6292737" y="1305818"/>
              <a:ext cx="575192" cy="1648224"/>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a:extLst>
                <a:ext uri="{FF2B5EF4-FFF2-40B4-BE49-F238E27FC236}">
                  <a16:creationId xmlns:a16="http://schemas.microsoft.com/office/drawing/2014/main" id="{D13F47FD-8424-2E6F-7688-2128C32119B2}"/>
                </a:ext>
              </a:extLst>
            </p:cNvPr>
            <p:cNvCxnSpPr>
              <a:cxnSpLocks/>
            </p:cNvCxnSpPr>
            <p:nvPr/>
          </p:nvCxnSpPr>
          <p:spPr bwMode="auto">
            <a:xfrm flipH="1">
              <a:off x="6516499" y="1264928"/>
              <a:ext cx="579005" cy="1654414"/>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28E3713D-3D41-F9CE-EC3D-A838BB05042F}"/>
                </a:ext>
              </a:extLst>
            </p:cNvPr>
            <p:cNvCxnSpPr>
              <a:cxnSpLocks/>
            </p:cNvCxnSpPr>
            <p:nvPr/>
          </p:nvCxnSpPr>
          <p:spPr bwMode="auto">
            <a:xfrm flipH="1">
              <a:off x="6737783" y="1241976"/>
              <a:ext cx="571909" cy="1636477"/>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6914672B-8A88-DD05-029A-9490BB9AB700}"/>
                </a:ext>
              </a:extLst>
            </p:cNvPr>
            <p:cNvCxnSpPr>
              <a:cxnSpLocks/>
            </p:cNvCxnSpPr>
            <p:nvPr/>
          </p:nvCxnSpPr>
          <p:spPr bwMode="auto">
            <a:xfrm flipH="1">
              <a:off x="6964744" y="1199931"/>
              <a:ext cx="575202" cy="1647682"/>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id="{D8DEFF65-8BB7-A37A-A1C9-7CF5E17A68D3}"/>
                </a:ext>
              </a:extLst>
            </p:cNvPr>
            <p:cNvCxnSpPr>
              <a:cxnSpLocks/>
            </p:cNvCxnSpPr>
            <p:nvPr/>
          </p:nvCxnSpPr>
          <p:spPr bwMode="auto">
            <a:xfrm flipH="1">
              <a:off x="7185178" y="1160564"/>
              <a:ext cx="571635" cy="1652893"/>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348AB3EB-5677-6CA5-B808-B890DEB04D31}"/>
                </a:ext>
              </a:extLst>
            </p:cNvPr>
            <p:cNvCxnSpPr>
              <a:cxnSpLocks/>
            </p:cNvCxnSpPr>
            <p:nvPr/>
          </p:nvCxnSpPr>
          <p:spPr bwMode="auto">
            <a:xfrm flipH="1">
              <a:off x="7415974" y="1125754"/>
              <a:ext cx="568413" cy="1648335"/>
            </a:xfrm>
            <a:prstGeom prst="line">
              <a:avLst/>
            </a:prstGeom>
            <a:solidFill>
              <a:schemeClr val="accent1"/>
            </a:solidFill>
            <a:ln w="508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a:extLst>
                <a:ext uri="{FF2B5EF4-FFF2-40B4-BE49-F238E27FC236}">
                  <a16:creationId xmlns:a16="http://schemas.microsoft.com/office/drawing/2014/main" id="{CEF08EC4-8937-6D81-1A0B-13EF1EDBD382}"/>
                </a:ext>
              </a:extLst>
            </p:cNvPr>
            <p:cNvCxnSpPr>
              <a:cxnSpLocks/>
            </p:cNvCxnSpPr>
            <p:nvPr/>
          </p:nvCxnSpPr>
          <p:spPr bwMode="auto">
            <a:xfrm flipV="1">
              <a:off x="5834387" y="2722505"/>
              <a:ext cx="1902792" cy="307482"/>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a:extLst>
                <a:ext uri="{FF2B5EF4-FFF2-40B4-BE49-F238E27FC236}">
                  <a16:creationId xmlns:a16="http://schemas.microsoft.com/office/drawing/2014/main" id="{B4CB7074-E05A-2CA5-6074-F2B6F50D9953}"/>
                </a:ext>
              </a:extLst>
            </p:cNvPr>
            <p:cNvCxnSpPr>
              <a:cxnSpLocks/>
            </p:cNvCxnSpPr>
            <p:nvPr/>
          </p:nvCxnSpPr>
          <p:spPr bwMode="auto">
            <a:xfrm flipV="1">
              <a:off x="5834389" y="1316225"/>
              <a:ext cx="585529" cy="1713763"/>
            </a:xfrm>
            <a:prstGeom prst="straightConnector1">
              <a:avLst/>
            </a:prstGeom>
            <a:solidFill>
              <a:schemeClr val="accent1"/>
            </a:solidFill>
            <a:ln w="25400"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a:extLst>
                <a:ext uri="{FF2B5EF4-FFF2-40B4-BE49-F238E27FC236}">
                  <a16:creationId xmlns:a16="http://schemas.microsoft.com/office/drawing/2014/main" id="{045A8C01-8D3B-016C-4D42-748023E7AA2C}"/>
                </a:ext>
              </a:extLst>
            </p:cNvPr>
            <p:cNvCxnSpPr>
              <a:cxnSpLocks/>
            </p:cNvCxnSpPr>
            <p:nvPr/>
          </p:nvCxnSpPr>
          <p:spPr bwMode="auto">
            <a:xfrm flipV="1">
              <a:off x="5831755" y="2217062"/>
              <a:ext cx="560907" cy="821285"/>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a:extLst>
                <a:ext uri="{FF2B5EF4-FFF2-40B4-BE49-F238E27FC236}">
                  <a16:creationId xmlns:a16="http://schemas.microsoft.com/office/drawing/2014/main" id="{91ED8DCF-8202-0DA8-9AFB-B4A726DCFBB2}"/>
                </a:ext>
              </a:extLst>
            </p:cNvPr>
            <p:cNvCxnSpPr>
              <a:cxnSpLocks/>
            </p:cNvCxnSpPr>
            <p:nvPr/>
          </p:nvCxnSpPr>
          <p:spPr bwMode="auto">
            <a:xfrm flipV="1">
              <a:off x="5843597" y="2129929"/>
              <a:ext cx="840549" cy="901661"/>
            </a:xfrm>
            <a:prstGeom prst="straightConnector1">
              <a:avLst/>
            </a:prstGeom>
            <a:solidFill>
              <a:schemeClr val="accent1"/>
            </a:solidFill>
            <a:ln w="25400" cap="flat" cmpd="sng" algn="ctr">
              <a:solidFill>
                <a:srgbClr val="0C0CCE"/>
              </a:solidFill>
              <a:prstDash val="sysDash"/>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6430EB59-58B3-1EFA-37BA-8B8C7FB7C902}"/>
                    </a:ext>
                  </a:extLst>
                </p:cNvPr>
                <p:cNvSpPr txBox="1"/>
                <p:nvPr/>
              </p:nvSpPr>
              <p:spPr>
                <a:xfrm>
                  <a:off x="6089500" y="2308383"/>
                  <a:ext cx="168450" cy="10910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i="1">
                                <a:solidFill>
                                  <a:srgbClr val="0C0CCE"/>
                                </a:solidFill>
                                <a:latin typeface="Cambria Math" panose="02040503050406030204" pitchFamily="18" charset="0"/>
                                <a:ea typeface="黑体" panose="02010609060101010101" pitchFamily="49" charset="-122"/>
                              </a:rPr>
                              <m:t>𝑎</m:t>
                            </m:r>
                          </m:e>
                        </m:acc>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xmlns="">
            <p:sp>
              <p:nvSpPr>
                <p:cNvPr id="60" name="文本框 59">
                  <a:extLst>
                    <a:ext uri="{FF2B5EF4-FFF2-40B4-BE49-F238E27FC236}">
                      <a16:creationId xmlns:a16="http://schemas.microsoft.com/office/drawing/2014/main" id="{6430EB59-58B3-1EFA-37BA-8B8C7FB7C902}"/>
                    </a:ext>
                  </a:extLst>
                </p:cNvPr>
                <p:cNvSpPr txBox="1">
                  <a:spLocks noRot="1" noChangeAspect="1" noMove="1" noResize="1" noEditPoints="1" noAdjustHandles="1" noChangeArrowheads="1" noChangeShapeType="1" noTextEdit="1"/>
                </p:cNvSpPr>
                <p:nvPr/>
              </p:nvSpPr>
              <p:spPr>
                <a:xfrm>
                  <a:off x="6089500" y="2308383"/>
                  <a:ext cx="168450" cy="109100"/>
                </a:xfrm>
                <a:prstGeom prst="rect">
                  <a:avLst/>
                </a:prstGeom>
                <a:blipFill>
                  <a:blip r:embed="rId11"/>
                  <a:stretch>
                    <a:fillRect l="-25000" t="-166667" r="-78571" b="-4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BCEC244E-9E1A-0BC8-5D3F-73A9FA7666C7}"/>
                    </a:ext>
                  </a:extLst>
                </p:cNvPr>
                <p:cNvSpPr txBox="1"/>
                <p:nvPr/>
              </p:nvSpPr>
              <p:spPr>
                <a:xfrm>
                  <a:off x="6224403" y="2019159"/>
                  <a:ext cx="218909" cy="10910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i="1">
                                <a:solidFill>
                                  <a:srgbClr val="0C0CCE"/>
                                </a:solidFill>
                                <a:latin typeface="Cambria Math" panose="02040503050406030204" pitchFamily="18" charset="0"/>
                                <a:ea typeface="黑体" panose="02010609060101010101" pitchFamily="49" charset="-122"/>
                              </a:rPr>
                              <m:t>𝑎</m:t>
                            </m:r>
                          </m:e>
                        </m:acc>
                        <m:r>
                          <a:rPr lang="en-US" altLang="zh-CN" sz="1800" b="0" i="1" smtClean="0">
                            <a:solidFill>
                              <a:srgbClr val="0C0CCE"/>
                            </a:solidFill>
                            <a:latin typeface="Cambria Math" panose="02040503050406030204" pitchFamily="18" charset="0"/>
                            <a:ea typeface="黑体" panose="02010609060101010101" pitchFamily="49" charset="-122"/>
                          </a:rPr>
                          <m:t>′</m:t>
                        </m:r>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xmlns="">
            <p:sp>
              <p:nvSpPr>
                <p:cNvPr id="61" name="文本框 60">
                  <a:extLst>
                    <a:ext uri="{FF2B5EF4-FFF2-40B4-BE49-F238E27FC236}">
                      <a16:creationId xmlns:a16="http://schemas.microsoft.com/office/drawing/2014/main" id="{BCEC244E-9E1A-0BC8-5D3F-73A9FA7666C7}"/>
                    </a:ext>
                  </a:extLst>
                </p:cNvPr>
                <p:cNvSpPr txBox="1">
                  <a:spLocks noRot="1" noChangeAspect="1" noMove="1" noResize="1" noEditPoints="1" noAdjustHandles="1" noChangeArrowheads="1" noChangeShapeType="1" noTextEdit="1"/>
                </p:cNvSpPr>
                <p:nvPr/>
              </p:nvSpPr>
              <p:spPr>
                <a:xfrm>
                  <a:off x="6224403" y="2019159"/>
                  <a:ext cx="218909" cy="109100"/>
                </a:xfrm>
                <a:prstGeom prst="rect">
                  <a:avLst/>
                </a:prstGeom>
                <a:blipFill>
                  <a:blip r:embed="rId12"/>
                  <a:stretch>
                    <a:fillRect l="-22222" t="-172222" r="-58333" b="-72222"/>
                  </a:stretch>
                </a:blipFill>
              </p:spPr>
              <p:txBody>
                <a:bodyPr/>
                <a:lstStyle/>
                <a:p>
                  <a:r>
                    <a:rPr lang="zh-CN" altLang="en-US">
                      <a:noFill/>
                    </a:rPr>
                    <a:t> </a:t>
                  </a:r>
                </a:p>
              </p:txBody>
            </p:sp>
          </mc:Fallback>
        </mc:AlternateContent>
        <p:cxnSp>
          <p:nvCxnSpPr>
            <p:cNvPr id="57" name="直接箭头连接符 56">
              <a:extLst>
                <a:ext uri="{FF2B5EF4-FFF2-40B4-BE49-F238E27FC236}">
                  <a16:creationId xmlns:a16="http://schemas.microsoft.com/office/drawing/2014/main" id="{AF218195-C19C-0FF7-3D9E-52AD56FDC125}"/>
                </a:ext>
              </a:extLst>
            </p:cNvPr>
            <p:cNvCxnSpPr>
              <a:cxnSpLocks/>
            </p:cNvCxnSpPr>
            <p:nvPr/>
          </p:nvCxnSpPr>
          <p:spPr bwMode="auto">
            <a:xfrm flipV="1">
              <a:off x="5828688" y="2023652"/>
              <a:ext cx="701089" cy="1010205"/>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2" name="组合 151">
            <a:extLst>
              <a:ext uri="{FF2B5EF4-FFF2-40B4-BE49-F238E27FC236}">
                <a16:creationId xmlns:a16="http://schemas.microsoft.com/office/drawing/2014/main" id="{159B0159-B35E-17C5-3C46-AB03D3E704B5}"/>
              </a:ext>
            </a:extLst>
          </p:cNvPr>
          <p:cNvGrpSpPr/>
          <p:nvPr/>
        </p:nvGrpSpPr>
        <p:grpSpPr>
          <a:xfrm>
            <a:off x="5248475" y="4058547"/>
            <a:ext cx="3817848" cy="3306966"/>
            <a:chOff x="4451632" y="3991494"/>
            <a:chExt cx="3817848" cy="3306966"/>
          </a:xfrm>
        </p:grpSpPr>
        <p:sp>
          <p:nvSpPr>
            <p:cNvPr id="91" name="文本框 90">
              <a:extLst>
                <a:ext uri="{FF2B5EF4-FFF2-40B4-BE49-F238E27FC236}">
                  <a16:creationId xmlns:a16="http://schemas.microsoft.com/office/drawing/2014/main" id="{A73AF763-EEB9-6013-B5A1-5A508299F2CA}"/>
                </a:ext>
              </a:extLst>
            </p:cNvPr>
            <p:cNvSpPr txBox="1"/>
            <p:nvPr/>
          </p:nvSpPr>
          <p:spPr>
            <a:xfrm>
              <a:off x="5751305" y="5986317"/>
              <a:ext cx="2518175" cy="646331"/>
            </a:xfrm>
            <a:prstGeom prst="rect">
              <a:avLst/>
            </a:prstGeom>
            <a:noFill/>
          </p:spPr>
          <p:txBody>
            <a:bodyPr wrap="square">
              <a:spAutoFit/>
            </a:bodyPr>
            <a:lstStyle/>
            <a:p>
              <a:pPr lvl="0" algn="ctr"/>
              <a:r>
                <a:rPr lang="en-US" altLang="zh-CN" sz="1200" dirty="0">
                  <a:solidFill>
                    <a:srgbClr val="000000"/>
                  </a:solidFill>
                  <a:latin typeface="Arial"/>
                  <a:ea typeface="黑体" panose="02010609060101010101" pitchFamily="49" charset="-122"/>
                </a:rPr>
                <a:t>Imitative transformation</a:t>
              </a:r>
              <a:endParaRPr lang="zh-CN" altLang="en-US" sz="1200" dirty="0">
                <a:solidFill>
                  <a:srgbClr val="000000"/>
                </a:solidFill>
              </a:endParaRPr>
            </a:p>
            <a:p>
              <a:pPr algn="ctr"/>
              <a:r>
                <a:rPr lang="en-US" altLang="zh-CN" sz="1200" dirty="0">
                  <a:latin typeface="+mn-lt"/>
                  <a:ea typeface="黑体" panose="02010609060101010101" pitchFamily="49" charset="-122"/>
                </a:rPr>
                <a:t>is a nonlinear transformation based on spatial rotation</a:t>
              </a:r>
              <a:endParaRPr lang="zh-CN" altLang="en-US" sz="1200" dirty="0"/>
            </a:p>
          </p:txBody>
        </p:sp>
        <p:cxnSp>
          <p:nvCxnSpPr>
            <p:cNvPr id="97" name="直接箭头连接符 96">
              <a:extLst>
                <a:ext uri="{FF2B5EF4-FFF2-40B4-BE49-F238E27FC236}">
                  <a16:creationId xmlns:a16="http://schemas.microsoft.com/office/drawing/2014/main" id="{58842629-C3DA-C709-6D96-FAAD9F86DCDF}"/>
                </a:ext>
              </a:extLst>
            </p:cNvPr>
            <p:cNvCxnSpPr>
              <a:cxnSpLocks/>
            </p:cNvCxnSpPr>
            <p:nvPr/>
          </p:nvCxnSpPr>
          <p:spPr bwMode="auto">
            <a:xfrm>
              <a:off x="5930307" y="5809959"/>
              <a:ext cx="2220115" cy="0"/>
            </a:xfrm>
            <a:prstGeom prst="straightConnector1">
              <a:avLst/>
            </a:prstGeom>
            <a:solidFill>
              <a:schemeClr val="accent1"/>
            </a:solidFill>
            <a:ln w="254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DFB72A77-4A2F-6020-453A-A74FE07950E9}"/>
                    </a:ext>
                  </a:extLst>
                </p:cNvPr>
                <p:cNvSpPr txBox="1"/>
                <p:nvPr/>
              </p:nvSpPr>
              <p:spPr>
                <a:xfrm>
                  <a:off x="7856695" y="5963343"/>
                  <a:ext cx="235642" cy="12824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i="1" smtClean="0">
                            <a:latin typeface="Cambria Math" panose="02040503050406030204" pitchFamily="18" charset="0"/>
                            <a:ea typeface="黑体" panose="02010609060101010101" pitchFamily="49" charset="-122"/>
                          </a:rPr>
                          <m:t>x</m:t>
                        </m:r>
                        <m:r>
                          <a:rPr lang="en-US" altLang="zh-CN" sz="1800" b="0" i="1" smtClean="0">
                            <a:latin typeface="Cambria Math" panose="02040503050406030204" pitchFamily="18" charset="0"/>
                            <a:ea typeface="黑体" panose="02010609060101010101" pitchFamily="49" charset="-122"/>
                          </a:rPr>
                          <m:t>′</m:t>
                        </m:r>
                      </m:oMath>
                    </m:oMathPara>
                  </a14:m>
                  <a:endParaRPr lang="zh-CN" altLang="en-US" sz="1800" dirty="0">
                    <a:solidFill>
                      <a:schemeClr val="tx1"/>
                    </a:solidFill>
                    <a:latin typeface="Arial" panose="020B0604020202020204" pitchFamily="34" charset="0"/>
                    <a:ea typeface="黑体" panose="02010609060101010101" pitchFamily="49" charset="-122"/>
                  </a:endParaRPr>
                </a:p>
              </p:txBody>
            </p:sp>
          </mc:Choice>
          <mc:Fallback xmlns="">
            <p:sp>
              <p:nvSpPr>
                <p:cNvPr id="129" name="文本框 128">
                  <a:extLst>
                    <a:ext uri="{FF2B5EF4-FFF2-40B4-BE49-F238E27FC236}">
                      <a16:creationId xmlns:a16="http://schemas.microsoft.com/office/drawing/2014/main" id="{DFB72A77-4A2F-6020-453A-A74FE07950E9}"/>
                    </a:ext>
                  </a:extLst>
                </p:cNvPr>
                <p:cNvSpPr txBox="1">
                  <a:spLocks noRot="1" noChangeAspect="1" noMove="1" noResize="1" noEditPoints="1" noAdjustHandles="1" noChangeArrowheads="1" noChangeShapeType="1" noTextEdit="1"/>
                </p:cNvSpPr>
                <p:nvPr/>
              </p:nvSpPr>
              <p:spPr>
                <a:xfrm>
                  <a:off x="7856695" y="5963343"/>
                  <a:ext cx="235642" cy="128240"/>
                </a:xfrm>
                <a:prstGeom prst="rect">
                  <a:avLst/>
                </a:prstGeom>
                <a:blipFill>
                  <a:blip r:embed="rId13"/>
                  <a:stretch>
                    <a:fillRect l="-13158" t="-100000" r="-26316" b="-47619"/>
                  </a:stretch>
                </a:blipFill>
              </p:spPr>
              <p:txBody>
                <a:bodyPr/>
                <a:lstStyle/>
                <a:p>
                  <a:r>
                    <a:rPr lang="zh-CN" altLang="en-US">
                      <a:noFill/>
                    </a:rPr>
                    <a:t> </a:t>
                  </a:r>
                </a:p>
              </p:txBody>
            </p:sp>
          </mc:Fallback>
        </mc:AlternateContent>
        <p:grpSp>
          <p:nvGrpSpPr>
            <p:cNvPr id="151" name="组合 150">
              <a:extLst>
                <a:ext uri="{FF2B5EF4-FFF2-40B4-BE49-F238E27FC236}">
                  <a16:creationId xmlns:a16="http://schemas.microsoft.com/office/drawing/2014/main" id="{E0B5D408-29B1-58C7-77A0-01B7A2B9D3A0}"/>
                </a:ext>
              </a:extLst>
            </p:cNvPr>
            <p:cNvGrpSpPr/>
            <p:nvPr/>
          </p:nvGrpSpPr>
          <p:grpSpPr>
            <a:xfrm>
              <a:off x="4451632" y="3991494"/>
              <a:ext cx="3583324" cy="3306966"/>
              <a:chOff x="4451632" y="3991494"/>
              <a:chExt cx="3583324" cy="3306966"/>
            </a:xfrm>
          </p:grpSpPr>
          <p:cxnSp>
            <p:nvCxnSpPr>
              <p:cNvPr id="66" name="直接连接符 65">
                <a:extLst>
                  <a:ext uri="{FF2B5EF4-FFF2-40B4-BE49-F238E27FC236}">
                    <a16:creationId xmlns:a16="http://schemas.microsoft.com/office/drawing/2014/main" id="{963D1BC9-1F1F-FDF4-8648-903E9D00FDCC}"/>
                  </a:ext>
                </a:extLst>
              </p:cNvPr>
              <p:cNvCxnSpPr>
                <a:cxnSpLocks/>
              </p:cNvCxnSpPr>
              <p:nvPr/>
            </p:nvCxnSpPr>
            <p:spPr bwMode="auto">
              <a:xfrm>
                <a:off x="5930307" y="4200748"/>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a:extLst>
                  <a:ext uri="{FF2B5EF4-FFF2-40B4-BE49-F238E27FC236}">
                    <a16:creationId xmlns:a16="http://schemas.microsoft.com/office/drawing/2014/main" id="{09F5D028-B854-BC20-F1AE-807D4092A3B0}"/>
                  </a:ext>
                </a:extLst>
              </p:cNvPr>
              <p:cNvCxnSpPr>
                <a:cxnSpLocks/>
              </p:cNvCxnSpPr>
              <p:nvPr/>
            </p:nvCxnSpPr>
            <p:spPr bwMode="auto">
              <a:xfrm>
                <a:off x="5930307" y="4400081"/>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a:extLst>
                  <a:ext uri="{FF2B5EF4-FFF2-40B4-BE49-F238E27FC236}">
                    <a16:creationId xmlns:a16="http://schemas.microsoft.com/office/drawing/2014/main" id="{6F018311-F228-8966-9793-AD381A164633}"/>
                  </a:ext>
                </a:extLst>
              </p:cNvPr>
              <p:cNvCxnSpPr>
                <a:cxnSpLocks/>
              </p:cNvCxnSpPr>
              <p:nvPr/>
            </p:nvCxnSpPr>
            <p:spPr bwMode="auto">
              <a:xfrm>
                <a:off x="5930307" y="4599414"/>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a:extLst>
                  <a:ext uri="{FF2B5EF4-FFF2-40B4-BE49-F238E27FC236}">
                    <a16:creationId xmlns:a16="http://schemas.microsoft.com/office/drawing/2014/main" id="{64057572-7A68-F98E-4F2C-04B43DE537E8}"/>
                  </a:ext>
                </a:extLst>
              </p:cNvPr>
              <p:cNvCxnSpPr>
                <a:cxnSpLocks/>
              </p:cNvCxnSpPr>
              <p:nvPr/>
            </p:nvCxnSpPr>
            <p:spPr bwMode="auto">
              <a:xfrm>
                <a:off x="5930307" y="4798747"/>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a:extLst>
                  <a:ext uri="{FF2B5EF4-FFF2-40B4-BE49-F238E27FC236}">
                    <a16:creationId xmlns:a16="http://schemas.microsoft.com/office/drawing/2014/main" id="{57865DFA-4003-E69F-EC75-CB249F56E4AD}"/>
                  </a:ext>
                </a:extLst>
              </p:cNvPr>
              <p:cNvCxnSpPr>
                <a:cxnSpLocks/>
              </p:cNvCxnSpPr>
              <p:nvPr/>
            </p:nvCxnSpPr>
            <p:spPr bwMode="auto">
              <a:xfrm>
                <a:off x="5930307" y="4998080"/>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a:extLst>
                  <a:ext uri="{FF2B5EF4-FFF2-40B4-BE49-F238E27FC236}">
                    <a16:creationId xmlns:a16="http://schemas.microsoft.com/office/drawing/2014/main" id="{A7999160-663F-8C5F-0788-D5DDE57A6E30}"/>
                  </a:ext>
                </a:extLst>
              </p:cNvPr>
              <p:cNvCxnSpPr>
                <a:cxnSpLocks/>
              </p:cNvCxnSpPr>
              <p:nvPr/>
            </p:nvCxnSpPr>
            <p:spPr bwMode="auto">
              <a:xfrm>
                <a:off x="5930307" y="5197413"/>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a:extLst>
                  <a:ext uri="{FF2B5EF4-FFF2-40B4-BE49-F238E27FC236}">
                    <a16:creationId xmlns:a16="http://schemas.microsoft.com/office/drawing/2014/main" id="{C4B619B6-4B73-1F9B-19B2-48DFD70978E4}"/>
                  </a:ext>
                </a:extLst>
              </p:cNvPr>
              <p:cNvCxnSpPr>
                <a:cxnSpLocks/>
              </p:cNvCxnSpPr>
              <p:nvPr/>
            </p:nvCxnSpPr>
            <p:spPr bwMode="auto">
              <a:xfrm>
                <a:off x="5930307" y="5396746"/>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72">
                <a:extLst>
                  <a:ext uri="{FF2B5EF4-FFF2-40B4-BE49-F238E27FC236}">
                    <a16:creationId xmlns:a16="http://schemas.microsoft.com/office/drawing/2014/main" id="{633B24A9-E12C-42C3-7C8A-972394408116}"/>
                  </a:ext>
                </a:extLst>
              </p:cNvPr>
              <p:cNvCxnSpPr>
                <a:cxnSpLocks/>
              </p:cNvCxnSpPr>
              <p:nvPr/>
            </p:nvCxnSpPr>
            <p:spPr bwMode="auto">
              <a:xfrm>
                <a:off x="5930307" y="5596080"/>
                <a:ext cx="2104649" cy="0"/>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a:extLst>
                  <a:ext uri="{FF2B5EF4-FFF2-40B4-BE49-F238E27FC236}">
                    <a16:creationId xmlns:a16="http://schemas.microsoft.com/office/drawing/2014/main" id="{1BCDFAB5-7641-0C55-0B39-7B75B8917B78}"/>
                  </a:ext>
                </a:extLst>
              </p:cNvPr>
              <p:cNvCxnSpPr>
                <a:cxnSpLocks/>
              </p:cNvCxnSpPr>
              <p:nvPr/>
            </p:nvCxnSpPr>
            <p:spPr bwMode="auto">
              <a:xfrm>
                <a:off x="6161258"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a:extLst>
                  <a:ext uri="{FF2B5EF4-FFF2-40B4-BE49-F238E27FC236}">
                    <a16:creationId xmlns:a16="http://schemas.microsoft.com/office/drawing/2014/main" id="{2AD539F6-2E87-586C-8FBF-2E5BBE560D99}"/>
                  </a:ext>
                </a:extLst>
              </p:cNvPr>
              <p:cNvCxnSpPr>
                <a:cxnSpLocks/>
              </p:cNvCxnSpPr>
              <p:nvPr/>
            </p:nvCxnSpPr>
            <p:spPr bwMode="auto">
              <a:xfrm>
                <a:off x="6385690"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a:extLst>
                  <a:ext uri="{FF2B5EF4-FFF2-40B4-BE49-F238E27FC236}">
                    <a16:creationId xmlns:a16="http://schemas.microsoft.com/office/drawing/2014/main" id="{5CFCBEF4-C4FB-A185-D408-D32A8FDD2EE2}"/>
                  </a:ext>
                </a:extLst>
              </p:cNvPr>
              <p:cNvCxnSpPr>
                <a:cxnSpLocks/>
              </p:cNvCxnSpPr>
              <p:nvPr/>
            </p:nvCxnSpPr>
            <p:spPr bwMode="auto">
              <a:xfrm>
                <a:off x="6610124"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a:extLst>
                  <a:ext uri="{FF2B5EF4-FFF2-40B4-BE49-F238E27FC236}">
                    <a16:creationId xmlns:a16="http://schemas.microsoft.com/office/drawing/2014/main" id="{11A100F1-6F46-1783-BD84-742A8A453480}"/>
                  </a:ext>
                </a:extLst>
              </p:cNvPr>
              <p:cNvCxnSpPr>
                <a:cxnSpLocks/>
              </p:cNvCxnSpPr>
              <p:nvPr/>
            </p:nvCxnSpPr>
            <p:spPr bwMode="auto">
              <a:xfrm>
                <a:off x="6834556"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a:extLst>
                  <a:ext uri="{FF2B5EF4-FFF2-40B4-BE49-F238E27FC236}">
                    <a16:creationId xmlns:a16="http://schemas.microsoft.com/office/drawing/2014/main" id="{6F445647-4118-C887-59B5-7F79AA774B50}"/>
                  </a:ext>
                </a:extLst>
              </p:cNvPr>
              <p:cNvCxnSpPr>
                <a:cxnSpLocks/>
              </p:cNvCxnSpPr>
              <p:nvPr/>
            </p:nvCxnSpPr>
            <p:spPr bwMode="auto">
              <a:xfrm>
                <a:off x="7058990"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a:extLst>
                  <a:ext uri="{FF2B5EF4-FFF2-40B4-BE49-F238E27FC236}">
                    <a16:creationId xmlns:a16="http://schemas.microsoft.com/office/drawing/2014/main" id="{4AB3BBAB-25AE-964B-F4EA-24485E657386}"/>
                  </a:ext>
                </a:extLst>
              </p:cNvPr>
              <p:cNvCxnSpPr>
                <a:cxnSpLocks/>
              </p:cNvCxnSpPr>
              <p:nvPr/>
            </p:nvCxnSpPr>
            <p:spPr bwMode="auto">
              <a:xfrm>
                <a:off x="7283422"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a:extLst>
                  <a:ext uri="{FF2B5EF4-FFF2-40B4-BE49-F238E27FC236}">
                    <a16:creationId xmlns:a16="http://schemas.microsoft.com/office/drawing/2014/main" id="{86E67098-F3AD-AF0D-BB66-FB5E05757005}"/>
                  </a:ext>
                </a:extLst>
              </p:cNvPr>
              <p:cNvCxnSpPr>
                <a:cxnSpLocks/>
              </p:cNvCxnSpPr>
              <p:nvPr/>
            </p:nvCxnSpPr>
            <p:spPr bwMode="auto">
              <a:xfrm>
                <a:off x="7507856"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a:extLst>
                  <a:ext uri="{FF2B5EF4-FFF2-40B4-BE49-F238E27FC236}">
                    <a16:creationId xmlns:a16="http://schemas.microsoft.com/office/drawing/2014/main" id="{2E78A0C9-26F0-6C05-3556-A654F1A6D764}"/>
                  </a:ext>
                </a:extLst>
              </p:cNvPr>
              <p:cNvCxnSpPr>
                <a:cxnSpLocks/>
              </p:cNvCxnSpPr>
              <p:nvPr/>
            </p:nvCxnSpPr>
            <p:spPr bwMode="auto">
              <a:xfrm>
                <a:off x="7956720"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a:extLst>
                  <a:ext uri="{FF2B5EF4-FFF2-40B4-BE49-F238E27FC236}">
                    <a16:creationId xmlns:a16="http://schemas.microsoft.com/office/drawing/2014/main" id="{346014E9-5C7D-5055-0D32-4AA3A4648AE7}"/>
                  </a:ext>
                </a:extLst>
              </p:cNvPr>
              <p:cNvCxnSpPr>
                <a:cxnSpLocks/>
              </p:cNvCxnSpPr>
              <p:nvPr/>
            </p:nvCxnSpPr>
            <p:spPr bwMode="auto">
              <a:xfrm>
                <a:off x="7732288" y="4021946"/>
                <a:ext cx="0" cy="1788013"/>
              </a:xfrm>
              <a:prstGeom prst="line">
                <a:avLst/>
              </a:prstGeom>
              <a:solidFill>
                <a:schemeClr val="accent1"/>
              </a:solidFill>
              <a:ln w="508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1B6DAF80-A8E9-FFF0-DDEA-6972364B7B27}"/>
                      </a:ext>
                    </a:extLst>
                  </p:cNvPr>
                  <p:cNvSpPr txBox="1"/>
                  <p:nvPr/>
                </p:nvSpPr>
                <p:spPr>
                  <a:xfrm>
                    <a:off x="5591843" y="4093516"/>
                    <a:ext cx="302968" cy="128240"/>
                  </a:xfrm>
                  <a:prstGeom prst="rect">
                    <a:avLst/>
                  </a:prstGeom>
                  <a:noFill/>
                </p:spPr>
                <p:txBody>
                  <a:bodyPr wrap="none" lIns="0" tIns="0" rIns="0" bIns="0" rtlCol="0">
                    <a:spAutoFit/>
                  </a:bodyPr>
                  <a:lstStyle/>
                  <a:p>
                    <a:pPr algn="l">
                      <a:lnSpc>
                        <a:spcPts val="1000"/>
                      </a:lnSpc>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1"/>
                              </a:solidFill>
                              <a:latin typeface="Cambria Math" panose="02040503050406030204" pitchFamily="18" charset="0"/>
                              <a:ea typeface="黑体" panose="02010609060101010101" pitchFamily="49" charset="-122"/>
                            </a:rPr>
                            <m:t>w</m:t>
                          </m:r>
                          <m:r>
                            <a:rPr lang="en-US" altLang="zh-CN" sz="1800" b="0" i="0" smtClean="0">
                              <a:solidFill>
                                <a:schemeClr val="tx1"/>
                              </a:solidFill>
                              <a:latin typeface="Cambria Math" panose="02040503050406030204" pitchFamily="18" charset="0"/>
                              <a:ea typeface="黑体" panose="02010609060101010101" pitchFamily="49" charset="-122"/>
                            </a:rPr>
                            <m:t>′</m:t>
                          </m:r>
                        </m:oMath>
                      </m:oMathPara>
                    </a14:m>
                    <a:endParaRPr lang="zh-CN" altLang="en-US" sz="1800" dirty="0">
                      <a:solidFill>
                        <a:schemeClr val="tx1"/>
                      </a:solidFill>
                      <a:latin typeface="Arial" panose="020B0604020202020204" pitchFamily="34" charset="0"/>
                      <a:ea typeface="黑体" panose="02010609060101010101" pitchFamily="49" charset="-122"/>
                    </a:endParaRPr>
                  </a:p>
                </p:txBody>
              </p:sp>
            </mc:Choice>
            <mc:Fallback xmlns="">
              <p:sp>
                <p:nvSpPr>
                  <p:cNvPr id="83" name="文本框 82">
                    <a:extLst>
                      <a:ext uri="{FF2B5EF4-FFF2-40B4-BE49-F238E27FC236}">
                        <a16:creationId xmlns:a16="http://schemas.microsoft.com/office/drawing/2014/main" id="{1B6DAF80-A8E9-FFF0-DDEA-6972364B7B27}"/>
                      </a:ext>
                    </a:extLst>
                  </p:cNvPr>
                  <p:cNvSpPr txBox="1">
                    <a:spLocks noRot="1" noChangeAspect="1" noMove="1" noResize="1" noEditPoints="1" noAdjustHandles="1" noChangeArrowheads="1" noChangeShapeType="1" noTextEdit="1"/>
                  </p:cNvSpPr>
                  <p:nvPr/>
                </p:nvSpPr>
                <p:spPr>
                  <a:xfrm>
                    <a:off x="5591843" y="4093516"/>
                    <a:ext cx="302968" cy="128240"/>
                  </a:xfrm>
                  <a:prstGeom prst="rect">
                    <a:avLst/>
                  </a:prstGeom>
                  <a:blipFill>
                    <a:blip r:embed="rId14"/>
                    <a:stretch>
                      <a:fillRect l="-20000" t="-100000" r="-18000" b="-47619"/>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F760EE73-0551-6F56-3B4A-0EEA4AA9CED1}"/>
                  </a:ext>
                </a:extLst>
              </p:cNvPr>
              <p:cNvCxnSpPr>
                <a:cxnSpLocks/>
              </p:cNvCxnSpPr>
              <p:nvPr/>
            </p:nvCxnSpPr>
            <p:spPr bwMode="auto">
              <a:xfrm flipV="1">
                <a:off x="5930307" y="3991494"/>
                <a:ext cx="0" cy="1829517"/>
              </a:xfrm>
              <a:prstGeom prst="straightConnector1">
                <a:avLst/>
              </a:prstGeom>
              <a:solidFill>
                <a:schemeClr val="accent1"/>
              </a:solidFill>
              <a:ln w="2540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a:extLst>
                  <a:ext uri="{FF2B5EF4-FFF2-40B4-BE49-F238E27FC236}">
                    <a16:creationId xmlns:a16="http://schemas.microsoft.com/office/drawing/2014/main" id="{35C911E4-EC2B-544B-F3E6-E0C944736770}"/>
                  </a:ext>
                </a:extLst>
              </p:cNvPr>
              <p:cNvCxnSpPr>
                <a:cxnSpLocks/>
              </p:cNvCxnSpPr>
              <p:nvPr/>
            </p:nvCxnSpPr>
            <p:spPr bwMode="auto">
              <a:xfrm flipV="1">
                <a:off x="5939766" y="4372211"/>
                <a:ext cx="268338" cy="1448800"/>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箭头连接符 121">
                <a:extLst>
                  <a:ext uri="{FF2B5EF4-FFF2-40B4-BE49-F238E27FC236}">
                    <a16:creationId xmlns:a16="http://schemas.microsoft.com/office/drawing/2014/main" id="{986E07EA-DF3D-7844-F581-C4FDD01D877B}"/>
                  </a:ext>
                </a:extLst>
              </p:cNvPr>
              <p:cNvCxnSpPr>
                <a:cxnSpLocks/>
              </p:cNvCxnSpPr>
              <p:nvPr/>
            </p:nvCxnSpPr>
            <p:spPr bwMode="auto">
              <a:xfrm flipV="1">
                <a:off x="5929082" y="4480128"/>
                <a:ext cx="597593" cy="1327249"/>
              </a:xfrm>
              <a:prstGeom prst="straightConnector1">
                <a:avLst/>
              </a:prstGeom>
              <a:solidFill>
                <a:schemeClr val="accent1"/>
              </a:solidFill>
              <a:ln w="25400" cap="flat" cmpd="sng" algn="ctr">
                <a:solidFill>
                  <a:srgbClr val="0C0CCE"/>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弧形 125">
                <a:extLst>
                  <a:ext uri="{FF2B5EF4-FFF2-40B4-BE49-F238E27FC236}">
                    <a16:creationId xmlns:a16="http://schemas.microsoft.com/office/drawing/2014/main" id="{385902D7-1595-EE75-66E1-CAA5E37C3CD9}"/>
                  </a:ext>
                </a:extLst>
              </p:cNvPr>
              <p:cNvSpPr/>
              <p:nvPr/>
            </p:nvSpPr>
            <p:spPr bwMode="auto">
              <a:xfrm>
                <a:off x="4451632" y="4343561"/>
                <a:ext cx="2954899" cy="2954899"/>
              </a:xfrm>
              <a:prstGeom prst="arc">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1" name="弧形 130">
                <a:extLst>
                  <a:ext uri="{FF2B5EF4-FFF2-40B4-BE49-F238E27FC236}">
                    <a16:creationId xmlns:a16="http://schemas.microsoft.com/office/drawing/2014/main" id="{44154F37-B531-AADF-54A1-344861745572}"/>
                  </a:ext>
                </a:extLst>
              </p:cNvPr>
              <p:cNvSpPr/>
              <p:nvPr/>
            </p:nvSpPr>
            <p:spPr bwMode="auto">
              <a:xfrm>
                <a:off x="5409819" y="5334510"/>
                <a:ext cx="1062042" cy="1399780"/>
              </a:xfrm>
              <a:prstGeom prst="arc">
                <a:avLst>
                  <a:gd name="adj1" fmla="val 16630073"/>
                  <a:gd name="adj2" fmla="val 17092080"/>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32" name="直接箭头连接符 131">
                <a:extLst>
                  <a:ext uri="{FF2B5EF4-FFF2-40B4-BE49-F238E27FC236}">
                    <a16:creationId xmlns:a16="http://schemas.microsoft.com/office/drawing/2014/main" id="{CE0EE6AA-64B6-8219-DD4C-8826DDAC2C15}"/>
                  </a:ext>
                </a:extLst>
              </p:cNvPr>
              <p:cNvCxnSpPr>
                <a:cxnSpLocks/>
                <a:endCxn id="142" idx="1"/>
              </p:cNvCxnSpPr>
              <p:nvPr/>
            </p:nvCxnSpPr>
            <p:spPr bwMode="auto">
              <a:xfrm flipV="1">
                <a:off x="5942097" y="4648580"/>
                <a:ext cx="884026" cy="1158797"/>
              </a:xfrm>
              <a:prstGeom prst="straightConnector1">
                <a:avLst/>
              </a:prstGeom>
              <a:solidFill>
                <a:schemeClr val="accent1"/>
              </a:solidFill>
              <a:ln w="25400" cap="flat" cmpd="sng" algn="ctr">
                <a:solidFill>
                  <a:srgbClr val="B36327"/>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箭头连接符 135">
                <a:extLst>
                  <a:ext uri="{FF2B5EF4-FFF2-40B4-BE49-F238E27FC236}">
                    <a16:creationId xmlns:a16="http://schemas.microsoft.com/office/drawing/2014/main" id="{CAF827FC-47B8-B8EB-570F-8B20F919A06F}"/>
                  </a:ext>
                </a:extLst>
              </p:cNvPr>
              <p:cNvCxnSpPr>
                <a:cxnSpLocks/>
              </p:cNvCxnSpPr>
              <p:nvPr/>
            </p:nvCxnSpPr>
            <p:spPr bwMode="auto">
              <a:xfrm flipV="1">
                <a:off x="5943815" y="5371092"/>
                <a:ext cx="1388761" cy="436285"/>
              </a:xfrm>
              <a:prstGeom prst="straightConnector1">
                <a:avLst/>
              </a:prstGeom>
              <a:solidFill>
                <a:schemeClr val="accent1"/>
              </a:solidFill>
              <a:ln w="25400" cap="flat" cmpd="sng" algn="ctr">
                <a:solidFill>
                  <a:srgbClr val="B36327"/>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 name="弧形 138">
                <a:extLst>
                  <a:ext uri="{FF2B5EF4-FFF2-40B4-BE49-F238E27FC236}">
                    <a16:creationId xmlns:a16="http://schemas.microsoft.com/office/drawing/2014/main" id="{8FFBA1BD-4566-1992-0807-19BB245A2FCF}"/>
                  </a:ext>
                </a:extLst>
              </p:cNvPr>
              <p:cNvSpPr/>
              <p:nvPr/>
            </p:nvSpPr>
            <p:spPr bwMode="auto">
              <a:xfrm>
                <a:off x="5418260" y="5342706"/>
                <a:ext cx="1062042" cy="1399780"/>
              </a:xfrm>
              <a:prstGeom prst="arc">
                <a:avLst>
                  <a:gd name="adj1" fmla="val 17708782"/>
                  <a:gd name="adj2" fmla="val 19135718"/>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355C3F08-A8A5-B434-A60A-CC5553AB9189}"/>
                      </a:ext>
                    </a:extLst>
                  </p:cNvPr>
                  <p:cNvSpPr txBox="1"/>
                  <p:nvPr/>
                </p:nvSpPr>
                <p:spPr>
                  <a:xfrm>
                    <a:off x="6146248" y="4229501"/>
                    <a:ext cx="168450" cy="10910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0C0CCE"/>
                                  </a:solidFill>
                                  <a:latin typeface="Cambria Math" panose="02040503050406030204" pitchFamily="18" charset="0"/>
                                  <a:ea typeface="黑体" panose="02010609060101010101" pitchFamily="49" charset="-122"/>
                                </a:rPr>
                              </m:ctrlPr>
                            </m:accPr>
                            <m:e>
                              <m:r>
                                <a:rPr lang="en-US" altLang="zh-CN" sz="1800" i="1">
                                  <a:solidFill>
                                    <a:srgbClr val="0C0CCE"/>
                                  </a:solidFill>
                                  <a:latin typeface="Cambria Math" panose="02040503050406030204" pitchFamily="18" charset="0"/>
                                  <a:ea typeface="黑体" panose="02010609060101010101" pitchFamily="49" charset="-122"/>
                                </a:rPr>
                                <m:t>𝑎</m:t>
                              </m:r>
                            </m:e>
                          </m:acc>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xmlns="">
              <p:sp>
                <p:nvSpPr>
                  <p:cNvPr id="140" name="文本框 139">
                    <a:extLst>
                      <a:ext uri="{FF2B5EF4-FFF2-40B4-BE49-F238E27FC236}">
                        <a16:creationId xmlns:a16="http://schemas.microsoft.com/office/drawing/2014/main" id="{355C3F08-A8A5-B434-A60A-CC5553AB9189}"/>
                      </a:ext>
                    </a:extLst>
                  </p:cNvPr>
                  <p:cNvSpPr txBox="1">
                    <a:spLocks noRot="1" noChangeAspect="1" noMove="1" noResize="1" noEditPoints="1" noAdjustHandles="1" noChangeArrowheads="1" noChangeShapeType="1" noTextEdit="1"/>
                  </p:cNvSpPr>
                  <p:nvPr/>
                </p:nvSpPr>
                <p:spPr>
                  <a:xfrm>
                    <a:off x="6146248" y="4229501"/>
                    <a:ext cx="168450" cy="109100"/>
                  </a:xfrm>
                  <a:prstGeom prst="rect">
                    <a:avLst/>
                  </a:prstGeom>
                  <a:blipFill>
                    <a:blip r:embed="rId15"/>
                    <a:stretch>
                      <a:fillRect l="-25000" t="-172222" r="-75000" b="-4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5C480BC6-3636-A178-9573-19AC39BFE03A}"/>
                      </a:ext>
                    </a:extLst>
                  </p:cNvPr>
                  <p:cNvSpPr txBox="1"/>
                  <p:nvPr/>
                </p:nvSpPr>
                <p:spPr>
                  <a:xfrm>
                    <a:off x="6372966" y="4278855"/>
                    <a:ext cx="584263" cy="12824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C0CCE"/>
                                  </a:solidFill>
                                  <a:latin typeface="Cambria Math" panose="02040503050406030204" pitchFamily="18" charset="0"/>
                                  <a:ea typeface="黑体" panose="02010609060101010101" pitchFamily="49" charset="-122"/>
                                </a:rPr>
                              </m:ctrlPr>
                            </m:sSubPr>
                            <m:e>
                              <m:r>
                                <a:rPr lang="en-US" altLang="zh-CN" sz="1800" b="0" i="1" smtClean="0">
                                  <a:solidFill>
                                    <a:srgbClr val="0C0CCE"/>
                                  </a:solidFill>
                                  <a:latin typeface="Cambria Math" panose="02040503050406030204" pitchFamily="18" charset="0"/>
                                  <a:ea typeface="黑体" panose="02010609060101010101" pitchFamily="49" charset="-122"/>
                                </a:rPr>
                                <m:t>𝐿</m:t>
                              </m:r>
                            </m:e>
                            <m:sub>
                              <m:r>
                                <m:rPr>
                                  <m:sty m:val="p"/>
                                </m:rPr>
                                <a:rPr lang="en-US" altLang="zh-CN" sz="1800" b="0" i="0" smtClean="0">
                                  <a:solidFill>
                                    <a:srgbClr val="0C0CCE"/>
                                  </a:solidFill>
                                  <a:latin typeface="Cambria Math" panose="02040503050406030204" pitchFamily="18" charset="0"/>
                                  <a:ea typeface="黑体" panose="02010609060101010101" pitchFamily="49" charset="-122"/>
                                </a:rPr>
                                <m:t>I</m:t>
                              </m:r>
                            </m:sub>
                          </m:sSub>
                          <m:r>
                            <a:rPr lang="en-US" altLang="zh-CN" sz="1800" b="0" i="1" smtClean="0">
                              <a:solidFill>
                                <a:srgbClr val="0C0CCE"/>
                              </a:solidFill>
                              <a:latin typeface="Cambria Math" panose="02040503050406030204" pitchFamily="18" charset="0"/>
                              <a:ea typeface="黑体" panose="02010609060101010101" pitchFamily="49" charset="-122"/>
                            </a:rPr>
                            <m:t>(</m:t>
                          </m:r>
                          <m:acc>
                            <m:accPr>
                              <m:chr m:val="⃑"/>
                              <m:ctrlPr>
                                <a:rPr lang="en-US" altLang="zh-CN" sz="1800" i="1">
                                  <a:solidFill>
                                    <a:srgbClr val="0C0CCE"/>
                                  </a:solidFill>
                                  <a:latin typeface="Cambria Math" panose="02040503050406030204" pitchFamily="18" charset="0"/>
                                  <a:ea typeface="黑体" panose="02010609060101010101" pitchFamily="49" charset="-122"/>
                                </a:rPr>
                              </m:ctrlPr>
                            </m:accPr>
                            <m:e>
                              <m:r>
                                <a:rPr lang="en-US" altLang="zh-CN" sz="1800" i="1">
                                  <a:solidFill>
                                    <a:srgbClr val="0C0CCE"/>
                                  </a:solidFill>
                                  <a:latin typeface="Cambria Math" panose="02040503050406030204" pitchFamily="18" charset="0"/>
                                  <a:ea typeface="黑体" panose="02010609060101010101" pitchFamily="49" charset="-122"/>
                                </a:rPr>
                                <m:t>𝑎</m:t>
                              </m:r>
                            </m:e>
                          </m:acc>
                          <m:r>
                            <a:rPr lang="en-US" altLang="zh-CN" sz="1800" b="0" i="1" smtClean="0">
                              <a:solidFill>
                                <a:srgbClr val="0C0CCE"/>
                              </a:solidFill>
                              <a:latin typeface="Cambria Math" panose="02040503050406030204" pitchFamily="18" charset="0"/>
                              <a:ea typeface="黑体" panose="02010609060101010101" pitchFamily="49" charset="-122"/>
                            </a:rPr>
                            <m:t>)</m:t>
                          </m:r>
                        </m:oMath>
                      </m:oMathPara>
                    </a14:m>
                    <a:endParaRPr lang="zh-CN" altLang="en-US" sz="1800" dirty="0">
                      <a:solidFill>
                        <a:srgbClr val="0C0CCE"/>
                      </a:solidFill>
                      <a:latin typeface="Arial" panose="020B0604020202020204" pitchFamily="34" charset="0"/>
                      <a:ea typeface="黑体" panose="02010609060101010101" pitchFamily="49" charset="-122"/>
                    </a:endParaRPr>
                  </a:p>
                </p:txBody>
              </p:sp>
            </mc:Choice>
            <mc:Fallback xmlns="">
              <p:sp>
                <p:nvSpPr>
                  <p:cNvPr id="141" name="文本框 140">
                    <a:extLst>
                      <a:ext uri="{FF2B5EF4-FFF2-40B4-BE49-F238E27FC236}">
                        <a16:creationId xmlns:a16="http://schemas.microsoft.com/office/drawing/2014/main" id="{5C480BC6-3636-A178-9573-19AC39BFE03A}"/>
                      </a:ext>
                    </a:extLst>
                  </p:cNvPr>
                  <p:cNvSpPr txBox="1">
                    <a:spLocks noRot="1" noChangeAspect="1" noMove="1" noResize="1" noEditPoints="1" noAdjustHandles="1" noChangeArrowheads="1" noChangeShapeType="1" noTextEdit="1"/>
                  </p:cNvSpPr>
                  <p:nvPr/>
                </p:nvSpPr>
                <p:spPr>
                  <a:xfrm>
                    <a:off x="6372966" y="4278855"/>
                    <a:ext cx="584263" cy="128240"/>
                  </a:xfrm>
                  <a:prstGeom prst="rect">
                    <a:avLst/>
                  </a:prstGeom>
                  <a:blipFill>
                    <a:blip r:embed="rId16"/>
                    <a:stretch>
                      <a:fillRect l="-7292" t="-147619" r="-34375"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A33BB853-8CC2-D97C-10EA-01C806DC2872}"/>
                      </a:ext>
                    </a:extLst>
                  </p:cNvPr>
                  <p:cNvSpPr txBox="1"/>
                  <p:nvPr/>
                </p:nvSpPr>
                <p:spPr>
                  <a:xfrm>
                    <a:off x="6826123" y="4584460"/>
                    <a:ext cx="194220" cy="12824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rgbClr val="B36327"/>
                                  </a:solidFill>
                                  <a:latin typeface="Cambria Math" panose="02040503050406030204" pitchFamily="18" charset="0"/>
                                  <a:ea typeface="黑体" panose="02010609060101010101" pitchFamily="49" charset="-122"/>
                                </a:rPr>
                              </m:ctrlPr>
                            </m:accPr>
                            <m:e>
                              <m:r>
                                <a:rPr lang="en-US" altLang="zh-CN" sz="1800" b="0" i="1" smtClean="0">
                                  <a:solidFill>
                                    <a:srgbClr val="B36327"/>
                                  </a:solidFill>
                                  <a:latin typeface="Cambria Math" panose="02040503050406030204" pitchFamily="18" charset="0"/>
                                  <a:ea typeface="黑体" panose="02010609060101010101" pitchFamily="49" charset="-122"/>
                                </a:rPr>
                                <m:t>𝑏</m:t>
                              </m:r>
                            </m:e>
                          </m:acc>
                        </m:oMath>
                      </m:oMathPara>
                    </a14:m>
                    <a:endParaRPr lang="zh-CN" altLang="en-US" sz="1800" dirty="0">
                      <a:solidFill>
                        <a:srgbClr val="B36327"/>
                      </a:solidFill>
                      <a:latin typeface="Arial" panose="020B0604020202020204" pitchFamily="34" charset="0"/>
                      <a:ea typeface="黑体" panose="02010609060101010101" pitchFamily="49" charset="-122"/>
                    </a:endParaRPr>
                  </a:p>
                </p:txBody>
              </p:sp>
            </mc:Choice>
            <mc:Fallback xmlns="">
              <p:sp>
                <p:nvSpPr>
                  <p:cNvPr id="142" name="文本框 141">
                    <a:extLst>
                      <a:ext uri="{FF2B5EF4-FFF2-40B4-BE49-F238E27FC236}">
                        <a16:creationId xmlns:a16="http://schemas.microsoft.com/office/drawing/2014/main" id="{A33BB853-8CC2-D97C-10EA-01C806DC2872}"/>
                      </a:ext>
                    </a:extLst>
                  </p:cNvPr>
                  <p:cNvSpPr txBox="1">
                    <a:spLocks noRot="1" noChangeAspect="1" noMove="1" noResize="1" noEditPoints="1" noAdjustHandles="1" noChangeArrowheads="1" noChangeShapeType="1" noTextEdit="1"/>
                  </p:cNvSpPr>
                  <p:nvPr/>
                </p:nvSpPr>
                <p:spPr>
                  <a:xfrm>
                    <a:off x="6826123" y="4584460"/>
                    <a:ext cx="194220" cy="128240"/>
                  </a:xfrm>
                  <a:prstGeom prst="rect">
                    <a:avLst/>
                  </a:prstGeom>
                  <a:blipFill>
                    <a:blip r:embed="rId17"/>
                    <a:stretch>
                      <a:fillRect l="-28125" t="-109524" r="-21875" b="-4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F6833D04-1762-753D-52F4-A374A6103775}"/>
                      </a:ext>
                    </a:extLst>
                  </p:cNvPr>
                  <p:cNvSpPr txBox="1"/>
                  <p:nvPr/>
                </p:nvSpPr>
                <p:spPr>
                  <a:xfrm>
                    <a:off x="7335796" y="5234955"/>
                    <a:ext cx="580479" cy="128240"/>
                  </a:xfrm>
                  <a:prstGeom prst="rect">
                    <a:avLst/>
                  </a:prstGeom>
                  <a:noFill/>
                </p:spPr>
                <p:txBody>
                  <a:bodyPr wrap="none" lIns="0" tIns="0" rIns="0" bIns="0" rtlCol="0">
                    <a:spAutoFit/>
                  </a:bodyPr>
                  <a:lstStyle/>
                  <a:p>
                    <a:pPr>
                      <a:lnSpc>
                        <a:spcPts val="1000"/>
                      </a:lnSpc>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B36327"/>
                                  </a:solidFill>
                                  <a:latin typeface="Cambria Math" panose="02040503050406030204" pitchFamily="18" charset="0"/>
                                  <a:ea typeface="黑体" panose="02010609060101010101" pitchFamily="49" charset="-122"/>
                                </a:rPr>
                              </m:ctrlPr>
                            </m:sSubPr>
                            <m:e>
                              <m:r>
                                <a:rPr lang="en-US" altLang="zh-CN" sz="1800" b="0" i="1" smtClean="0">
                                  <a:solidFill>
                                    <a:srgbClr val="B36327"/>
                                  </a:solidFill>
                                  <a:latin typeface="Cambria Math" panose="02040503050406030204" pitchFamily="18" charset="0"/>
                                  <a:ea typeface="黑体" panose="02010609060101010101" pitchFamily="49" charset="-122"/>
                                </a:rPr>
                                <m:t>𝐿</m:t>
                              </m:r>
                            </m:e>
                            <m:sub>
                              <m:r>
                                <m:rPr>
                                  <m:sty m:val="p"/>
                                </m:rPr>
                                <a:rPr lang="en-US" altLang="zh-CN" sz="1800" b="0" i="0" smtClean="0">
                                  <a:solidFill>
                                    <a:srgbClr val="B36327"/>
                                  </a:solidFill>
                                  <a:latin typeface="Cambria Math" panose="02040503050406030204" pitchFamily="18" charset="0"/>
                                  <a:ea typeface="黑体" panose="02010609060101010101" pitchFamily="49" charset="-122"/>
                                </a:rPr>
                                <m:t>I</m:t>
                              </m:r>
                            </m:sub>
                          </m:sSub>
                          <m:r>
                            <a:rPr lang="en-US" altLang="zh-CN" sz="1800" b="0" i="1" smtClean="0">
                              <a:solidFill>
                                <a:srgbClr val="B36327"/>
                              </a:solidFill>
                              <a:latin typeface="Cambria Math" panose="02040503050406030204" pitchFamily="18" charset="0"/>
                              <a:ea typeface="黑体" panose="02010609060101010101" pitchFamily="49" charset="-122"/>
                            </a:rPr>
                            <m:t>(</m:t>
                          </m:r>
                          <m:acc>
                            <m:accPr>
                              <m:chr m:val="⃑"/>
                              <m:ctrlPr>
                                <a:rPr lang="en-US" altLang="zh-CN" sz="1800" i="1">
                                  <a:solidFill>
                                    <a:srgbClr val="B36327"/>
                                  </a:solidFill>
                                  <a:latin typeface="Cambria Math" panose="02040503050406030204" pitchFamily="18" charset="0"/>
                                  <a:ea typeface="黑体" panose="02010609060101010101" pitchFamily="49" charset="-122"/>
                                </a:rPr>
                              </m:ctrlPr>
                            </m:accPr>
                            <m:e>
                              <m:r>
                                <a:rPr lang="en-US" altLang="zh-CN" sz="1800" b="0" i="1" smtClean="0">
                                  <a:solidFill>
                                    <a:srgbClr val="B36327"/>
                                  </a:solidFill>
                                  <a:latin typeface="Cambria Math" panose="02040503050406030204" pitchFamily="18" charset="0"/>
                                  <a:ea typeface="黑体" panose="02010609060101010101" pitchFamily="49" charset="-122"/>
                                </a:rPr>
                                <m:t>𝑏</m:t>
                              </m:r>
                            </m:e>
                          </m:acc>
                          <m:r>
                            <a:rPr lang="en-US" altLang="zh-CN" sz="1800" b="0" i="1" smtClean="0">
                              <a:solidFill>
                                <a:srgbClr val="B36327"/>
                              </a:solidFill>
                              <a:latin typeface="Cambria Math" panose="02040503050406030204" pitchFamily="18" charset="0"/>
                              <a:ea typeface="黑体" panose="02010609060101010101" pitchFamily="49" charset="-122"/>
                            </a:rPr>
                            <m:t>)</m:t>
                          </m:r>
                        </m:oMath>
                      </m:oMathPara>
                    </a14:m>
                    <a:endParaRPr lang="zh-CN" altLang="en-US" sz="1800" dirty="0">
                      <a:solidFill>
                        <a:srgbClr val="B36327"/>
                      </a:solidFill>
                      <a:latin typeface="Arial" panose="020B0604020202020204" pitchFamily="34" charset="0"/>
                      <a:ea typeface="黑体" panose="02010609060101010101" pitchFamily="49" charset="-122"/>
                    </a:endParaRPr>
                  </a:p>
                </p:txBody>
              </p:sp>
            </mc:Choice>
            <mc:Fallback xmlns="">
              <p:sp>
                <p:nvSpPr>
                  <p:cNvPr id="143" name="文本框 142">
                    <a:extLst>
                      <a:ext uri="{FF2B5EF4-FFF2-40B4-BE49-F238E27FC236}">
                        <a16:creationId xmlns:a16="http://schemas.microsoft.com/office/drawing/2014/main" id="{F6833D04-1762-753D-52F4-A374A6103775}"/>
                      </a:ext>
                    </a:extLst>
                  </p:cNvPr>
                  <p:cNvSpPr txBox="1">
                    <a:spLocks noRot="1" noChangeAspect="1" noMove="1" noResize="1" noEditPoints="1" noAdjustHandles="1" noChangeArrowheads="1" noChangeShapeType="1" noTextEdit="1"/>
                  </p:cNvSpPr>
                  <p:nvPr/>
                </p:nvSpPr>
                <p:spPr>
                  <a:xfrm>
                    <a:off x="7335796" y="5234955"/>
                    <a:ext cx="580479" cy="128240"/>
                  </a:xfrm>
                  <a:prstGeom prst="rect">
                    <a:avLst/>
                  </a:prstGeom>
                  <a:blipFill>
                    <a:blip r:embed="rId18"/>
                    <a:stretch>
                      <a:fillRect l="-7368" t="-114286" r="-13684" b="-100000"/>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8B6F2CA9-9BCB-F3DF-5FE8-11C5818CBB00}"/>
                  </a:ext>
                </a:extLst>
              </p:cNvPr>
              <p:cNvSpPr txBox="1"/>
              <p:nvPr/>
            </p:nvSpPr>
            <p:spPr>
              <a:xfrm>
                <a:off x="7936638" y="3507140"/>
                <a:ext cx="6854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zh-CN" sz="1200" b="0" i="0" smtClean="0">
                          <a:solidFill>
                            <a:schemeClr val="tx1"/>
                          </a:solidFill>
                          <a:latin typeface="Cambria Math" panose="02040503050406030204" pitchFamily="18" charset="0"/>
                          <a:ea typeface="黑体" panose="02010609060101010101" pitchFamily="49" charset="-122"/>
                        </a:rPr>
                        <m:t>In</m:t>
                      </m:r>
                      <m:r>
                        <a:rPr lang="en-US" altLang="zh-CN" sz="1200" b="0" i="0" smtClean="0">
                          <a:solidFill>
                            <a:schemeClr val="tx1"/>
                          </a:solidFill>
                          <a:latin typeface="Cambria Math" panose="02040503050406030204" pitchFamily="18" charset="0"/>
                          <a:ea typeface="黑体" panose="02010609060101010101" pitchFamily="49" charset="-122"/>
                        </a:rPr>
                        <m:t> </m:t>
                      </m:r>
                      <m:sSup>
                        <m:sSupPr>
                          <m:ctrlPr>
                            <a:rPr lang="en-US" altLang="zh-CN" sz="1200" b="0" i="1" smtClean="0">
                              <a:solidFill>
                                <a:schemeClr val="tx1"/>
                              </a:solidFill>
                              <a:latin typeface="Cambria Math" panose="02040503050406030204" pitchFamily="18" charset="0"/>
                              <a:ea typeface="黑体" panose="02010609060101010101" pitchFamily="49" charset="-122"/>
                            </a:rPr>
                          </m:ctrlPr>
                        </m:sSupPr>
                        <m:e>
                          <m:r>
                            <m:rPr>
                              <m:sty m:val="p"/>
                            </m:rPr>
                            <a:rPr lang="en-US" altLang="zh-CN" sz="1200" b="0" i="0" smtClean="0">
                              <a:solidFill>
                                <a:schemeClr val="tx1"/>
                              </a:solidFill>
                              <a:latin typeface="Cambria Math" panose="02040503050406030204" pitchFamily="18" charset="0"/>
                              <a:ea typeface="黑体" panose="02010609060101010101" pitchFamily="49" charset="-122"/>
                            </a:rPr>
                            <m:t>w</m:t>
                          </m:r>
                        </m:e>
                        <m:sup>
                          <m:r>
                            <a:rPr lang="en-US" altLang="zh-CN" sz="1200" b="0" i="0" smtClean="0">
                              <a:solidFill>
                                <a:schemeClr val="tx1"/>
                              </a:solidFill>
                              <a:latin typeface="Cambria Math" panose="02040503050406030204" pitchFamily="18" charset="0"/>
                              <a:ea typeface="黑体" panose="02010609060101010101" pitchFamily="49" charset="-122"/>
                            </a:rPr>
                            <m:t>′</m:t>
                          </m:r>
                        </m:sup>
                      </m:sSup>
                      <m:r>
                        <a:rPr lang="en-US" altLang="zh-CN" sz="1200" b="0" i="0" smtClean="0">
                          <a:solidFill>
                            <a:schemeClr val="tx1"/>
                          </a:solidFill>
                          <a:latin typeface="Cambria Math" panose="02040503050406030204" pitchFamily="18" charset="0"/>
                          <a:ea typeface="黑体" panose="02010609060101010101" pitchFamily="49" charset="-122"/>
                        </a:rPr>
                        <m:t>−</m:t>
                      </m:r>
                      <m:sSup>
                        <m:sSupPr>
                          <m:ctrlPr>
                            <a:rPr lang="en-US" altLang="zh-CN" sz="1200" b="0" i="1" smtClean="0">
                              <a:solidFill>
                                <a:schemeClr val="tx1"/>
                              </a:solidFill>
                              <a:latin typeface="Cambria Math" panose="02040503050406030204" pitchFamily="18" charset="0"/>
                              <a:ea typeface="黑体" panose="02010609060101010101" pitchFamily="49" charset="-122"/>
                            </a:rPr>
                          </m:ctrlPr>
                        </m:sSupPr>
                        <m:e>
                          <m:r>
                            <m:rPr>
                              <m:sty m:val="p"/>
                            </m:rPr>
                            <a:rPr lang="en-US" altLang="zh-CN" sz="1200" b="0" i="0" smtClean="0">
                              <a:solidFill>
                                <a:schemeClr val="tx1"/>
                              </a:solidFill>
                              <a:latin typeface="Cambria Math" panose="02040503050406030204" pitchFamily="18" charset="0"/>
                              <a:ea typeface="黑体" panose="02010609060101010101" pitchFamily="49" charset="-122"/>
                            </a:rPr>
                            <m:t>x</m:t>
                          </m:r>
                        </m:e>
                        <m:sup>
                          <m:r>
                            <a:rPr lang="en-US" altLang="zh-CN" sz="1200" b="0" i="0" smtClean="0">
                              <a:solidFill>
                                <a:schemeClr val="tx1"/>
                              </a:solidFill>
                              <a:latin typeface="Cambria Math" panose="02040503050406030204" pitchFamily="18" charset="0"/>
                              <a:ea typeface="黑体" panose="02010609060101010101" pitchFamily="49" charset="-122"/>
                            </a:rPr>
                            <m:t>′</m:t>
                          </m:r>
                        </m:sup>
                      </m:sSup>
                    </m:oMath>
                  </m:oMathPara>
                </a14:m>
                <a:endParaRPr lang="en-US" altLang="zh-CN" sz="1200" b="0" i="0" dirty="0">
                  <a:solidFill>
                    <a:schemeClr val="tx1"/>
                  </a:solidFill>
                  <a:latin typeface="Cambria Math" panose="02040503050406030204" pitchFamily="18" charset="0"/>
                  <a:ea typeface="黑体" panose="02010609060101010101" pitchFamily="49" charset="-122"/>
                </a:endParaRPr>
              </a:p>
              <a:p>
                <a:pPr algn="l"/>
                <a14:m>
                  <m:oMathPara xmlns:m="http://schemas.openxmlformats.org/officeDocument/2006/math">
                    <m:oMathParaPr>
                      <m:jc m:val="centerGroup"/>
                    </m:oMathParaPr>
                    <m:oMath xmlns:m="http://schemas.openxmlformats.org/officeDocument/2006/math">
                      <m:r>
                        <m:rPr>
                          <m:sty m:val="p"/>
                        </m:rPr>
                        <a:rPr lang="en-US" altLang="zh-CN" sz="1200" b="0" i="0" smtClean="0">
                          <a:solidFill>
                            <a:schemeClr val="tx1"/>
                          </a:solidFill>
                          <a:latin typeface="Cambria Math" panose="02040503050406030204" pitchFamily="18" charset="0"/>
                          <a:ea typeface="黑体" panose="02010609060101010101" pitchFamily="49" charset="-122"/>
                        </a:rPr>
                        <m:t>frame</m:t>
                      </m:r>
                    </m:oMath>
                  </m:oMathPara>
                </a14:m>
                <a:endParaRPr lang="en-US" altLang="zh-CN" sz="1200" b="0" dirty="0">
                  <a:solidFill>
                    <a:schemeClr val="tx1"/>
                  </a:solidFill>
                  <a:latin typeface="Arial" panose="020B0604020202020204" pitchFamily="34" charset="0"/>
                  <a:ea typeface="黑体" panose="02010609060101010101" pitchFamily="49" charset="-122"/>
                </a:endParaRPr>
              </a:p>
            </p:txBody>
          </p:sp>
        </mc:Choice>
        <mc:Fallback xmlns="">
          <p:sp>
            <p:nvSpPr>
              <p:cNvPr id="149" name="文本框 148">
                <a:extLst>
                  <a:ext uri="{FF2B5EF4-FFF2-40B4-BE49-F238E27FC236}">
                    <a16:creationId xmlns:a16="http://schemas.microsoft.com/office/drawing/2014/main" id="{8B6F2CA9-9BCB-F3DF-5FE8-11C5818CBB00}"/>
                  </a:ext>
                </a:extLst>
              </p:cNvPr>
              <p:cNvSpPr txBox="1">
                <a:spLocks noRot="1" noChangeAspect="1" noMove="1" noResize="1" noEditPoints="1" noAdjustHandles="1" noChangeArrowheads="1" noChangeShapeType="1" noTextEdit="1"/>
              </p:cNvSpPr>
              <p:nvPr/>
            </p:nvSpPr>
            <p:spPr>
              <a:xfrm>
                <a:off x="7936638" y="3507140"/>
                <a:ext cx="685444" cy="369332"/>
              </a:xfrm>
              <a:prstGeom prst="rect">
                <a:avLst/>
              </a:prstGeom>
              <a:blipFill>
                <a:blip r:embed="rId19"/>
                <a:stretch>
                  <a:fillRect l="-5357" r="-893" b="-4918"/>
                </a:stretch>
              </a:blipFill>
            </p:spPr>
            <p:txBody>
              <a:bodyPr/>
              <a:lstStyle/>
              <a:p>
                <a:r>
                  <a:rPr lang="zh-CN" altLang="en-US">
                    <a:noFill/>
                  </a:rPr>
                  <a:t> </a:t>
                </a:r>
              </a:p>
            </p:txBody>
          </p:sp>
        </mc:Fallback>
      </mc:AlternateContent>
      <p:sp>
        <p:nvSpPr>
          <p:cNvPr id="150" name="箭头: 下 149">
            <a:extLst>
              <a:ext uri="{FF2B5EF4-FFF2-40B4-BE49-F238E27FC236}">
                <a16:creationId xmlns:a16="http://schemas.microsoft.com/office/drawing/2014/main" id="{7DA638AB-323D-E0A6-8833-EA3217214AE9}"/>
              </a:ext>
            </a:extLst>
          </p:cNvPr>
          <p:cNvSpPr/>
          <p:nvPr/>
        </p:nvSpPr>
        <p:spPr bwMode="auto">
          <a:xfrm>
            <a:off x="7584239" y="3504267"/>
            <a:ext cx="288519" cy="456535"/>
          </a:xfrm>
          <a:prstGeom prst="downArrow">
            <a:avLst>
              <a:gd name="adj1" fmla="val 50000"/>
              <a:gd name="adj2" fmla="val 85214"/>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755D0B60-488B-FA2E-FDCD-B209537375E3}"/>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
        <p:nvSpPr>
          <p:cNvPr id="155" name="文本框 154">
            <a:extLst>
              <a:ext uri="{FF2B5EF4-FFF2-40B4-BE49-F238E27FC236}">
                <a16:creationId xmlns:a16="http://schemas.microsoft.com/office/drawing/2014/main" id="{257FC635-0CDB-C98C-5936-91082D4886C6}"/>
              </a:ext>
            </a:extLst>
          </p:cNvPr>
          <p:cNvSpPr txBox="1"/>
          <p:nvPr/>
        </p:nvSpPr>
        <p:spPr>
          <a:xfrm>
            <a:off x="6848362" y="5214294"/>
            <a:ext cx="149080" cy="148759"/>
          </a:xfrm>
          <a:prstGeom prst="rect">
            <a:avLst/>
          </a:prstGeom>
          <a:noFill/>
        </p:spPr>
        <p:txBody>
          <a:bodyPr wrap="none" lIns="0" tIns="0" rIns="0" bIns="0" rtlCol="0">
            <a:spAutoFit/>
          </a:bodyPr>
          <a:lstStyle/>
          <a:p>
            <a:pPr>
              <a:lnSpc>
                <a:spcPts val="1000"/>
              </a:lnSpc>
            </a:pPr>
            <a:r>
              <a:rPr lang="el-GR" altLang="zh-CN" sz="1800" dirty="0">
                <a:latin typeface="Arial" panose="020B0604020202020204" pitchFamily="34" charset="0"/>
                <a:ea typeface="黑体" panose="02010609060101010101" pitchFamily="49" charset="-122"/>
              </a:rPr>
              <a:t>φ</a:t>
            </a:r>
            <a:endParaRPr lang="zh-CN" altLang="en-US" sz="1800" dirty="0">
              <a:latin typeface="Arial" panose="020B0604020202020204" pitchFamily="34" charset="0"/>
              <a:ea typeface="黑体" panose="02010609060101010101" pitchFamily="49" charset="-122"/>
            </a:endParaRPr>
          </a:p>
        </p:txBody>
      </p:sp>
      <p:sp>
        <p:nvSpPr>
          <p:cNvPr id="156" name="文本框 155">
            <a:extLst>
              <a:ext uri="{FF2B5EF4-FFF2-40B4-BE49-F238E27FC236}">
                <a16:creationId xmlns:a16="http://schemas.microsoft.com/office/drawing/2014/main" id="{083AACB4-8033-A206-BDB7-9ADD9B6F763C}"/>
              </a:ext>
            </a:extLst>
          </p:cNvPr>
          <p:cNvSpPr txBox="1"/>
          <p:nvPr/>
        </p:nvSpPr>
        <p:spPr>
          <a:xfrm>
            <a:off x="7180934" y="5528506"/>
            <a:ext cx="227631" cy="148759"/>
          </a:xfrm>
          <a:prstGeom prst="rect">
            <a:avLst/>
          </a:prstGeom>
          <a:noFill/>
        </p:spPr>
        <p:txBody>
          <a:bodyPr wrap="square" lIns="0" tIns="0" rIns="0" bIns="0" rtlCol="0">
            <a:spAutoFit/>
          </a:bodyPr>
          <a:lstStyle/>
          <a:p>
            <a:pPr>
              <a:lnSpc>
                <a:spcPts val="1000"/>
              </a:lnSpc>
            </a:pPr>
            <a:r>
              <a:rPr lang="el-GR" altLang="zh-CN" sz="1800" dirty="0">
                <a:latin typeface="Arial" panose="020B0604020202020204" pitchFamily="34" charset="0"/>
                <a:ea typeface="黑体" panose="02010609060101010101" pitchFamily="49" charset="-122"/>
              </a:rPr>
              <a:t>θ</a:t>
            </a:r>
            <a:endParaRPr lang="zh-CN" altLang="en-US" sz="1800"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314527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2AB935-2B23-F53F-5DA2-BB0FE072BE8A}"/>
              </a:ext>
            </a:extLst>
          </p:cNvPr>
          <p:cNvSpPr>
            <a:spLocks noGrp="1"/>
          </p:cNvSpPr>
          <p:nvPr>
            <p:ph type="sldNum" sz="quarter" idx="10"/>
          </p:nvPr>
        </p:nvSpPr>
        <p:spPr/>
        <p:txBody>
          <a:bodyPr/>
          <a:lstStyle/>
          <a:p>
            <a:fld id="{6555F715-00A2-473B-A4E8-D5771EBCED9A}" type="slidenum">
              <a:rPr lang="zh-CN" altLang="en-US" smtClean="0"/>
              <a:pPr/>
              <a:t>41</a:t>
            </a:fld>
            <a:endParaRPr lang="zh-CN" altLang="en-US" dirty="0"/>
          </a:p>
        </p:txBody>
      </p:sp>
      <p:graphicFrame>
        <p:nvGraphicFramePr>
          <p:cNvPr id="3" name="对象 2">
            <a:extLst>
              <a:ext uri="{FF2B5EF4-FFF2-40B4-BE49-F238E27FC236}">
                <a16:creationId xmlns:a16="http://schemas.microsoft.com/office/drawing/2014/main" id="{7602E34C-0646-51A9-2CAC-9B38839E08F3}"/>
              </a:ext>
            </a:extLst>
          </p:cNvPr>
          <p:cNvGraphicFramePr>
            <a:graphicFrameLocks noChangeAspect="1"/>
          </p:cNvGraphicFramePr>
          <p:nvPr>
            <p:extLst>
              <p:ext uri="{D42A27DB-BD31-4B8C-83A1-F6EECF244321}">
                <p14:modId xmlns:p14="http://schemas.microsoft.com/office/powerpoint/2010/main" val="2572220199"/>
              </p:ext>
            </p:extLst>
          </p:nvPr>
        </p:nvGraphicFramePr>
        <p:xfrm>
          <a:off x="212990" y="1680284"/>
          <a:ext cx="8569325" cy="4967287"/>
        </p:xfrm>
        <a:graphic>
          <a:graphicData uri="http://schemas.openxmlformats.org/presentationml/2006/ole">
            <mc:AlternateContent xmlns:mc="http://schemas.openxmlformats.org/markup-compatibility/2006">
              <mc:Choice xmlns:v="urn:schemas-microsoft-com:vml" Requires="v">
                <p:oleObj name="AxMath" r:id="rId2" imgW="8567640" imgH="4968000" progId="Equation.AxMath">
                  <p:embed/>
                </p:oleObj>
              </mc:Choice>
              <mc:Fallback>
                <p:oleObj name="AxMath" r:id="rId2" imgW="8567640" imgH="4968000" progId="Equation.AxMath">
                  <p:embed/>
                  <p:pic>
                    <p:nvPicPr>
                      <p:cNvPr id="3" name="对象 2">
                        <a:extLst>
                          <a:ext uri="{FF2B5EF4-FFF2-40B4-BE49-F238E27FC236}">
                            <a16:creationId xmlns:a16="http://schemas.microsoft.com/office/drawing/2014/main" id="{3B880C8F-173B-558E-4525-CDF46D9E2B73}"/>
                          </a:ext>
                        </a:extLst>
                      </p:cNvPr>
                      <p:cNvPicPr/>
                      <p:nvPr/>
                    </p:nvPicPr>
                    <p:blipFill>
                      <a:blip r:embed="rId3"/>
                      <a:stretch>
                        <a:fillRect/>
                      </a:stretch>
                    </p:blipFill>
                    <p:spPr>
                      <a:xfrm>
                        <a:off x="212990" y="1680284"/>
                        <a:ext cx="8569325" cy="496728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54B5F6F9-E55F-45EB-7C07-7E7EBD439EA1}"/>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6692EA9-34B8-0EEE-B0AA-C97F59B27A28}"/>
                  </a:ext>
                </a:extLst>
              </p:cNvPr>
              <p:cNvSpPr txBox="1"/>
              <p:nvPr/>
            </p:nvSpPr>
            <p:spPr>
              <a:xfrm>
                <a:off x="0" y="800812"/>
                <a:ext cx="9144000" cy="879472"/>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现在考虑非线性变换。对任意矢量</a:t>
                </a: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(0,</m:t>
                        </m:r>
                        <m:r>
                          <a:rPr lang="en-US" altLang="zh-CN" sz="1800" b="0" i="1" smtClean="0">
                            <a:latin typeface="Cambria Math" panose="02040503050406030204" pitchFamily="18" charset="0"/>
                            <a:ea typeface="黑体" panose="02010609060101010101" pitchFamily="49" charset="-122"/>
                          </a:rPr>
                          <m:t>𝑎</m:t>
                        </m:r>
                        <m:r>
                          <a:rPr lang="en-US" altLang="zh-CN" sz="1800" i="1">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𝑏</m:t>
                        </m:r>
                        <m:r>
                          <a:rPr lang="en-US" altLang="zh-CN" sz="1800" i="1">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𝑐</m:t>
                        </m:r>
                        <m:r>
                          <a:rPr lang="en-US" altLang="zh-CN" sz="1800" i="1">
                            <a:latin typeface="Cambria Math" panose="02040503050406030204" pitchFamily="18" charset="0"/>
                            <a:ea typeface="黑体" panose="02010609060101010101" pitchFamily="49" charset="-122"/>
                          </a:rPr>
                          <m:t>)</m:t>
                        </m:r>
                      </m:e>
                      <m:sup>
                        <m:r>
                          <m:rPr>
                            <m:sty m:val="p"/>
                          </m:rPr>
                          <a:rPr lang="en-US" altLang="zh-CN" sz="1800">
                            <a:latin typeface="Cambria Math" panose="02040503050406030204" pitchFamily="18" charset="0"/>
                            <a:ea typeface="黑体" panose="02010609060101010101" pitchFamily="49" charset="-122"/>
                          </a:rPr>
                          <m:t>T</m:t>
                        </m:r>
                      </m:sup>
                    </m:sSup>
                  </m:oMath>
                </a14:m>
                <a:r>
                  <a:rPr lang="zh-CN" altLang="en-US" sz="1800" dirty="0">
                    <a:latin typeface="Arial" panose="020B0604020202020204" pitchFamily="34" charset="0"/>
                    <a:ea typeface="黑体" panose="02010609060101010101" pitchFamily="49" charset="-122"/>
                  </a:rPr>
                  <a:t>，满足</a:t>
                </a: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𝑎</m:t>
                        </m:r>
                      </m:e>
                      <m:sup>
                        <m:r>
                          <a:rPr lang="en-US" altLang="zh-CN" sz="1800" b="0" i="1" smtClean="0">
                            <a:latin typeface="Cambria Math" panose="02040503050406030204" pitchFamily="18" charset="0"/>
                            <a:ea typeface="黑体" panose="02010609060101010101" pitchFamily="49" charset="-122"/>
                          </a:rPr>
                          <m:t>2</m:t>
                        </m:r>
                      </m:sup>
                    </m:sSup>
                    <m:r>
                      <a:rPr lang="en-US" altLang="zh-CN" sz="1800" b="0" i="1" smtClean="0">
                        <a:latin typeface="Cambria Math" panose="02040503050406030204" pitchFamily="18" charset="0"/>
                        <a:ea typeface="黑体" panose="02010609060101010101" pitchFamily="49" charset="-122"/>
                      </a:rPr>
                      <m:t>+</m:t>
                    </m:r>
                    <m:sSup>
                      <m:sSupPr>
                        <m:ctrlPr>
                          <a:rPr lang="en-US" altLang="zh-CN" sz="1800" i="1">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𝑏</m:t>
                        </m:r>
                      </m:e>
                      <m:sup>
                        <m:r>
                          <a:rPr lang="en-US" altLang="zh-CN" sz="1800" i="1">
                            <a:latin typeface="Cambria Math" panose="02040503050406030204" pitchFamily="18" charset="0"/>
                            <a:ea typeface="黑体" panose="02010609060101010101" pitchFamily="49" charset="-122"/>
                          </a:rPr>
                          <m:t>2</m:t>
                        </m:r>
                      </m:sup>
                    </m:sSup>
                    <m:r>
                      <a:rPr lang="en-US" altLang="zh-CN" sz="1800" b="0" i="1" smtClean="0">
                        <a:latin typeface="Cambria Math" panose="02040503050406030204" pitchFamily="18" charset="0"/>
                        <a:ea typeface="黑体" panose="02010609060101010101" pitchFamily="49" charset="-122"/>
                      </a:rPr>
                      <m:t>+</m:t>
                    </m:r>
                    <m:sSup>
                      <m:sSupPr>
                        <m:ctrlPr>
                          <a:rPr lang="en-US" altLang="zh-CN" sz="1800" i="1">
                            <a:latin typeface="Cambria Math" panose="02040503050406030204" pitchFamily="18" charset="0"/>
                            <a:ea typeface="黑体" panose="02010609060101010101" pitchFamily="49" charset="-122"/>
                          </a:rPr>
                        </m:ctrlPr>
                      </m:sSupPr>
                      <m:e>
                        <m:r>
                          <a:rPr lang="en-US" altLang="zh-CN" sz="1800" b="0" i="1" smtClean="0">
                            <a:latin typeface="Cambria Math" panose="02040503050406030204" pitchFamily="18" charset="0"/>
                            <a:ea typeface="黑体" panose="02010609060101010101" pitchFamily="49" charset="-122"/>
                          </a:rPr>
                          <m:t>𝑐</m:t>
                        </m:r>
                      </m:e>
                      <m:sup>
                        <m:r>
                          <a:rPr lang="en-US" altLang="zh-CN" sz="1800" i="1">
                            <a:latin typeface="Cambria Math" panose="02040503050406030204" pitchFamily="18" charset="0"/>
                            <a:ea typeface="黑体" panose="02010609060101010101" pitchFamily="49" charset="-122"/>
                          </a:rPr>
                          <m:t>2</m:t>
                        </m:r>
                      </m:sup>
                    </m:sSup>
                    <m:r>
                      <a:rPr lang="en-US" altLang="zh-CN" sz="1800" b="0" i="1" smtClean="0">
                        <a:latin typeface="Cambria Math" panose="02040503050406030204" pitchFamily="18" charset="0"/>
                        <a:ea typeface="黑体" panose="02010609060101010101" pitchFamily="49" charset="-122"/>
                      </a:rPr>
                      <m:t>=1</m:t>
                    </m:r>
                  </m:oMath>
                </a14:m>
                <a:r>
                  <a:rPr lang="zh-CN" altLang="en-US" sz="1800" dirty="0">
                    <a:latin typeface="Arial" panose="020B0604020202020204" pitchFamily="34" charset="0"/>
                    <a:ea typeface="黑体" panose="02010609060101010101" pitchFamily="49" charset="-122"/>
                  </a:rPr>
                  <a:t>。经过拟向变换和</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变换后分别满足：</a:t>
                </a:r>
                <a:endParaRPr lang="en-US" altLang="zh-CN" sz="1800" dirty="0">
                  <a:latin typeface="Arial" panose="020B0604020202020204" pitchFamily="34" charset="0"/>
                  <a:ea typeface="黑体" panose="02010609060101010101" pitchFamily="49" charset="-122"/>
                </a:endParaRPr>
              </a:p>
            </p:txBody>
          </p:sp>
        </mc:Choice>
        <mc:Fallback xmlns="">
          <p:sp>
            <p:nvSpPr>
              <p:cNvPr id="5" name="文本框 4">
                <a:extLst>
                  <a:ext uri="{FF2B5EF4-FFF2-40B4-BE49-F238E27FC236}">
                    <a16:creationId xmlns:a16="http://schemas.microsoft.com/office/drawing/2014/main" id="{B6692EA9-34B8-0EEE-B0AA-C97F59B27A28}"/>
                  </a:ext>
                </a:extLst>
              </p:cNvPr>
              <p:cNvSpPr txBox="1">
                <a:spLocks noRot="1" noChangeAspect="1" noMove="1" noResize="1" noEditPoints="1" noAdjustHandles="1" noChangeArrowheads="1" noChangeShapeType="1" noTextEdit="1"/>
              </p:cNvSpPr>
              <p:nvPr/>
            </p:nvSpPr>
            <p:spPr>
              <a:xfrm>
                <a:off x="0" y="800812"/>
                <a:ext cx="9144000" cy="879472"/>
              </a:xfrm>
              <a:prstGeom prst="rect">
                <a:avLst/>
              </a:prstGeom>
              <a:blipFill>
                <a:blip r:embed="rId4"/>
                <a:stretch>
                  <a:fillRect l="-533" b="-9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135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B06D1F-A1C2-D594-B049-8A43B687927C}"/>
              </a:ext>
            </a:extLst>
          </p:cNvPr>
          <p:cNvSpPr>
            <a:spLocks noGrp="1"/>
          </p:cNvSpPr>
          <p:nvPr>
            <p:ph type="sldNum" sz="quarter" idx="10"/>
          </p:nvPr>
        </p:nvSpPr>
        <p:spPr/>
        <p:txBody>
          <a:bodyPr/>
          <a:lstStyle/>
          <a:p>
            <a:fld id="{6555F715-00A2-473B-A4E8-D5771EBCED9A}" type="slidenum">
              <a:rPr lang="zh-CN" altLang="en-US" smtClean="0"/>
              <a:pPr/>
              <a:t>42</a:t>
            </a:fld>
            <a:endParaRPr lang="zh-CN" altLang="en-US" dirty="0"/>
          </a:p>
        </p:txBody>
      </p:sp>
      <p:sp>
        <p:nvSpPr>
          <p:cNvPr id="3" name="文本框 2">
            <a:extLst>
              <a:ext uri="{FF2B5EF4-FFF2-40B4-BE49-F238E27FC236}">
                <a16:creationId xmlns:a16="http://schemas.microsoft.com/office/drawing/2014/main" id="{A33D1C19-ACD7-EDB5-EDA0-55377CCC6F9C}"/>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B6E60E6A-1BE6-C92C-B30E-EC1AD7F22D3F}"/>
              </a:ext>
            </a:extLst>
          </p:cNvPr>
          <p:cNvGraphicFramePr>
            <a:graphicFrameLocks noChangeAspect="1"/>
          </p:cNvGraphicFramePr>
          <p:nvPr>
            <p:extLst>
              <p:ext uri="{D42A27DB-BD31-4B8C-83A1-F6EECF244321}">
                <p14:modId xmlns:p14="http://schemas.microsoft.com/office/powerpoint/2010/main" val="3249422394"/>
              </p:ext>
            </p:extLst>
          </p:nvPr>
        </p:nvGraphicFramePr>
        <p:xfrm>
          <a:off x="229053" y="915988"/>
          <a:ext cx="2544442" cy="1471612"/>
        </p:xfrm>
        <a:graphic>
          <a:graphicData uri="http://schemas.openxmlformats.org/presentationml/2006/ole">
            <mc:AlternateContent xmlns:mc="http://schemas.openxmlformats.org/markup-compatibility/2006">
              <mc:Choice xmlns:v="urn:schemas-microsoft-com:vml" Requires="v">
                <p:oleObj name="AxMath" r:id="rId2" imgW="2289240" imgH="1323720" progId="Equation.AxMath">
                  <p:embed/>
                </p:oleObj>
              </mc:Choice>
              <mc:Fallback>
                <p:oleObj name="AxMath" r:id="rId2" imgW="2289240" imgH="1323720" progId="Equation.AxMath">
                  <p:embed/>
                  <p:pic>
                    <p:nvPicPr>
                      <p:cNvPr id="3" name="对象 2">
                        <a:extLst>
                          <a:ext uri="{FF2B5EF4-FFF2-40B4-BE49-F238E27FC236}">
                            <a16:creationId xmlns:a16="http://schemas.microsoft.com/office/drawing/2014/main" id="{7602E34C-0646-51A9-2CAC-9B38839E08F3}"/>
                          </a:ext>
                        </a:extLst>
                      </p:cNvPr>
                      <p:cNvPicPr/>
                      <p:nvPr/>
                    </p:nvPicPr>
                    <p:blipFill>
                      <a:blip r:embed="rId3"/>
                      <a:stretch>
                        <a:fillRect/>
                      </a:stretch>
                    </p:blipFill>
                    <p:spPr>
                      <a:xfrm>
                        <a:off x="229053" y="915988"/>
                        <a:ext cx="2544442" cy="147161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995C23B-8F60-6B98-B597-7F4A7443C6EE}"/>
                  </a:ext>
                </a:extLst>
              </p:cNvPr>
              <p:cNvSpPr txBox="1"/>
              <p:nvPr/>
            </p:nvSpPr>
            <p:spPr>
              <a:xfrm>
                <a:off x="0" y="2299412"/>
                <a:ext cx="9144000" cy="1020729"/>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为了研究拟向变换的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进动性质，依照</a:t>
                </a:r>
                <a14:m>
                  <m:oMath xmlns:m="http://schemas.openxmlformats.org/officeDocument/2006/math">
                    <m:acc>
                      <m:accPr>
                        <m:chr m:val="⃑"/>
                        <m:ctrlPr>
                          <a:rPr lang="en-US" altLang="zh-CN" sz="1800" b="0" i="1" smtClean="0">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𝑥</m:t>
                        </m:r>
                      </m:e>
                    </m:acc>
                    <m:groupChr>
                      <m:groupChrPr>
                        <m:chr m:val="→"/>
                        <m:vertJc m:val="bot"/>
                        <m:ctrlPr>
                          <a:rPr lang="en-US" altLang="zh-CN" sz="1800" b="0" i="1" smtClean="0">
                            <a:latin typeface="Cambria Math" panose="02040503050406030204" pitchFamily="18" charset="0"/>
                            <a:ea typeface="Cambria Math" panose="02040503050406030204" pitchFamily="18" charset="0"/>
                          </a:rPr>
                        </m:ctrlPr>
                      </m:groupChrPr>
                      <m:e>
                        <m:r>
                          <m:rPr>
                            <m:sty m:val="p"/>
                            <m:brk m:alnAt="2"/>
                          </m:rPr>
                          <a:rPr lang="en-US" altLang="zh-CN" sz="1800" b="0" i="0" smtClean="0">
                            <a:latin typeface="Cambria Math" panose="02040503050406030204" pitchFamily="18" charset="0"/>
                            <a:ea typeface="Cambria Math" panose="02040503050406030204" pitchFamily="18" charset="0"/>
                          </a:rPr>
                          <m:t>L</m:t>
                        </m:r>
                        <m:r>
                          <a:rPr lang="en-US" altLang="zh-CN" sz="1800" b="0" i="0" smtClean="0">
                            <a:latin typeface="Cambria Math" panose="02040503050406030204" pitchFamily="18" charset="0"/>
                            <a:ea typeface="Cambria Math" panose="02040503050406030204" pitchFamily="18" charset="0"/>
                          </a:rPr>
                          <m:t>.</m:t>
                        </m:r>
                        <m:r>
                          <m:rPr>
                            <m:sty m:val="p"/>
                          </m:rPr>
                          <a:rPr lang="en-US" altLang="zh-CN" sz="1800" b="0" i="0" smtClean="0">
                            <a:latin typeface="Cambria Math" panose="02040503050406030204" pitchFamily="18" charset="0"/>
                            <a:ea typeface="Cambria Math" panose="02040503050406030204" pitchFamily="18" charset="0"/>
                          </a:rPr>
                          <m:t>T</m:t>
                        </m:r>
                        <m:r>
                          <a:rPr lang="en-US" altLang="zh-CN" sz="1800" b="0" i="0" smtClean="0">
                            <a:latin typeface="Cambria Math" panose="02040503050406030204" pitchFamily="18" charset="0"/>
                            <a:ea typeface="Cambria Math" panose="02040503050406030204" pitchFamily="18" charset="0"/>
                          </a:rPr>
                          <m:t>.</m:t>
                        </m:r>
                        <m:r>
                          <m:rPr>
                            <m:brk m:alnAt="2"/>
                          </m:rPr>
                          <a:rPr lang="en-US" altLang="zh-CN" sz="1800" b="0" i="1" smtClean="0">
                            <a:latin typeface="Cambria Math" panose="02040503050406030204" pitchFamily="18" charset="0"/>
                            <a:ea typeface="Cambria Math" panose="02040503050406030204" pitchFamily="18" charset="0"/>
                          </a:rPr>
                          <m:t>1</m:t>
                        </m:r>
                      </m:e>
                    </m:groupChr>
                    <m:acc>
                      <m:accPr>
                        <m:chr m:val="⃑"/>
                        <m:ctrlPr>
                          <a:rPr lang="en-US" altLang="zh-CN" sz="1800" i="1">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𝑦</m:t>
                        </m:r>
                      </m:e>
                    </m:acc>
                    <m:groupChr>
                      <m:groupChrPr>
                        <m:chr m:val="→"/>
                        <m:vertJc m:val="bot"/>
                        <m:ctrlPr>
                          <a:rPr lang="en-US" altLang="zh-CN" sz="1800" i="1">
                            <a:latin typeface="Cambria Math" panose="02040503050406030204" pitchFamily="18" charset="0"/>
                            <a:ea typeface="Cambria Math" panose="02040503050406030204" pitchFamily="18" charset="0"/>
                          </a:rPr>
                        </m:ctrlPr>
                      </m:groupChrPr>
                      <m:e>
                        <m:r>
                          <m:rPr>
                            <m:sty m:val="p"/>
                            <m:brk m:alnAt="2"/>
                          </m:rPr>
                          <a:rPr lang="en-US" altLang="zh-CN" sz="1800" i="0">
                            <a:latin typeface="Cambria Math" panose="02040503050406030204" pitchFamily="18" charset="0"/>
                            <a:ea typeface="Cambria Math" panose="02040503050406030204" pitchFamily="18" charset="0"/>
                          </a:rPr>
                          <m:t>L</m:t>
                        </m:r>
                        <m:r>
                          <a:rPr lang="en-US" altLang="zh-CN" sz="1800" i="0">
                            <a:latin typeface="Cambria Math" panose="02040503050406030204" pitchFamily="18" charset="0"/>
                            <a:ea typeface="Cambria Math" panose="02040503050406030204" pitchFamily="18" charset="0"/>
                          </a:rPr>
                          <m:t>.</m:t>
                        </m:r>
                        <m:r>
                          <m:rPr>
                            <m:sty m:val="p"/>
                          </m:rPr>
                          <a:rPr lang="en-US" altLang="zh-CN" sz="1800" i="0">
                            <a:latin typeface="Cambria Math" panose="02040503050406030204" pitchFamily="18" charset="0"/>
                            <a:ea typeface="Cambria Math" panose="02040503050406030204" pitchFamily="18" charset="0"/>
                          </a:rPr>
                          <m:t>T</m:t>
                        </m:r>
                        <m:r>
                          <a:rPr lang="en-US" altLang="zh-CN" sz="1800" i="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2</m:t>
                        </m:r>
                      </m:e>
                    </m:groupCh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𝑦</m:t>
                        </m:r>
                      </m:e>
                    </m:acc>
                    <m:r>
                      <a:rPr lang="en-US" altLang="zh-CN" sz="1800" b="0" i="1" smtClean="0">
                        <a:latin typeface="Cambria Math" panose="02040503050406030204" pitchFamily="18" charset="0"/>
                        <a:ea typeface="黑体" panose="02010609060101010101" pitchFamily="49" charset="-122"/>
                      </a:rPr>
                      <m:t>′</m:t>
                    </m:r>
                  </m:oMath>
                </a14:m>
                <a:r>
                  <a:rPr lang="zh-CN" altLang="en-US" sz="1800" dirty="0">
                    <a:latin typeface="Arial" panose="020B0604020202020204" pitchFamily="34" charset="0"/>
                    <a:ea typeface="黑体" panose="02010609060101010101" pitchFamily="49" charset="-122"/>
                  </a:rPr>
                  <a:t>顺序构造连续不共线拟向变换。</a:t>
                </a:r>
                <a:endParaRPr lang="en-US" altLang="zh-CN" sz="1800" dirty="0">
                  <a:latin typeface="Arial" panose="020B0604020202020204" pitchFamily="34" charset="0"/>
                  <a:ea typeface="黑体" panose="02010609060101010101" pitchFamily="49" charset="-122"/>
                </a:endParaRPr>
              </a:p>
            </p:txBody>
          </p:sp>
        </mc:Choice>
        <mc:Fallback xmlns="">
          <p:sp>
            <p:nvSpPr>
              <p:cNvPr id="5" name="文本框 4">
                <a:extLst>
                  <a:ext uri="{FF2B5EF4-FFF2-40B4-BE49-F238E27FC236}">
                    <a16:creationId xmlns:a16="http://schemas.microsoft.com/office/drawing/2014/main" id="{4995C23B-8F60-6B98-B597-7F4A7443C6EE}"/>
                  </a:ext>
                </a:extLst>
              </p:cNvPr>
              <p:cNvSpPr txBox="1">
                <a:spLocks noRot="1" noChangeAspect="1" noMove="1" noResize="1" noEditPoints="1" noAdjustHandles="1" noChangeArrowheads="1" noChangeShapeType="1" noTextEdit="1"/>
              </p:cNvSpPr>
              <p:nvPr/>
            </p:nvSpPr>
            <p:spPr>
              <a:xfrm>
                <a:off x="0" y="2299412"/>
                <a:ext cx="9144000" cy="1020729"/>
              </a:xfrm>
              <a:prstGeom prst="rect">
                <a:avLst/>
              </a:prstGeom>
              <a:blipFill>
                <a:blip r:embed="rId4"/>
                <a:stretch>
                  <a:fillRect l="-533" b="-7143"/>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A8BF54C-2E2D-8608-5A13-6D5204201E6B}"/>
              </a:ext>
            </a:extLst>
          </p:cNvPr>
          <p:cNvGraphicFramePr>
            <a:graphicFrameLocks noChangeAspect="1"/>
          </p:cNvGraphicFramePr>
          <p:nvPr>
            <p:extLst>
              <p:ext uri="{D42A27DB-BD31-4B8C-83A1-F6EECF244321}">
                <p14:modId xmlns:p14="http://schemas.microsoft.com/office/powerpoint/2010/main" val="1088808654"/>
              </p:ext>
            </p:extLst>
          </p:nvPr>
        </p:nvGraphicFramePr>
        <p:xfrm>
          <a:off x="212990" y="3320141"/>
          <a:ext cx="6556375" cy="3465512"/>
        </p:xfrm>
        <a:graphic>
          <a:graphicData uri="http://schemas.openxmlformats.org/presentationml/2006/ole">
            <mc:AlternateContent xmlns:mc="http://schemas.openxmlformats.org/markup-compatibility/2006">
              <mc:Choice xmlns:v="urn:schemas-microsoft-com:vml" Requires="v">
                <p:oleObj name="AxMath" r:id="rId5" imgW="5898240" imgH="3125160" progId="Equation.AxMath">
                  <p:embed/>
                </p:oleObj>
              </mc:Choice>
              <mc:Fallback>
                <p:oleObj name="AxMath" r:id="rId5" imgW="5898240" imgH="3125160" progId="Equation.AxMath">
                  <p:embed/>
                  <p:pic>
                    <p:nvPicPr>
                      <p:cNvPr id="4" name="对象 3">
                        <a:extLst>
                          <a:ext uri="{FF2B5EF4-FFF2-40B4-BE49-F238E27FC236}">
                            <a16:creationId xmlns:a16="http://schemas.microsoft.com/office/drawing/2014/main" id="{B6E60E6A-1BE6-C92C-B30E-EC1AD7F22D3F}"/>
                          </a:ext>
                        </a:extLst>
                      </p:cNvPr>
                      <p:cNvPicPr/>
                      <p:nvPr/>
                    </p:nvPicPr>
                    <p:blipFill>
                      <a:blip r:embed="rId6"/>
                      <a:stretch>
                        <a:fillRect/>
                      </a:stretch>
                    </p:blipFill>
                    <p:spPr>
                      <a:xfrm>
                        <a:off x="212990" y="3320141"/>
                        <a:ext cx="6556375" cy="3465512"/>
                      </a:xfrm>
                      <a:prstGeom prst="rect">
                        <a:avLst/>
                      </a:prstGeom>
                    </p:spPr>
                  </p:pic>
                </p:oleObj>
              </mc:Fallback>
            </mc:AlternateContent>
          </a:graphicData>
        </a:graphic>
      </p:graphicFrame>
    </p:spTree>
    <p:extLst>
      <p:ext uri="{BB962C8B-B14F-4D97-AF65-F5344CB8AC3E}">
        <p14:creationId xmlns:p14="http://schemas.microsoft.com/office/powerpoint/2010/main" val="24060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2477BE-10D4-9CC0-8CEA-568054B6393A}"/>
              </a:ext>
            </a:extLst>
          </p:cNvPr>
          <p:cNvSpPr>
            <a:spLocks noGrp="1"/>
          </p:cNvSpPr>
          <p:nvPr>
            <p:ph type="sldNum" sz="quarter" idx="10"/>
          </p:nvPr>
        </p:nvSpPr>
        <p:spPr/>
        <p:txBody>
          <a:bodyPr/>
          <a:lstStyle/>
          <a:p>
            <a:fld id="{6555F715-00A2-473B-A4E8-D5771EBCED9A}" type="slidenum">
              <a:rPr lang="zh-CN" altLang="en-US" smtClean="0"/>
              <a:pPr/>
              <a:t>43</a:t>
            </a:fld>
            <a:endParaRPr lang="zh-CN" altLang="en-US" dirty="0"/>
          </a:p>
        </p:txBody>
      </p:sp>
      <p:graphicFrame>
        <p:nvGraphicFramePr>
          <p:cNvPr id="3" name="对象 2">
            <a:extLst>
              <a:ext uri="{FF2B5EF4-FFF2-40B4-BE49-F238E27FC236}">
                <a16:creationId xmlns:a16="http://schemas.microsoft.com/office/drawing/2014/main" id="{00F6F398-9225-5989-53C1-F1BE78BA0CD9}"/>
              </a:ext>
            </a:extLst>
          </p:cNvPr>
          <p:cNvGraphicFramePr>
            <a:graphicFrameLocks noChangeAspect="1"/>
          </p:cNvGraphicFramePr>
          <p:nvPr>
            <p:extLst>
              <p:ext uri="{D42A27DB-BD31-4B8C-83A1-F6EECF244321}">
                <p14:modId xmlns:p14="http://schemas.microsoft.com/office/powerpoint/2010/main" val="3476186275"/>
              </p:ext>
            </p:extLst>
          </p:nvPr>
        </p:nvGraphicFramePr>
        <p:xfrm>
          <a:off x="492257" y="992567"/>
          <a:ext cx="4562475" cy="1125537"/>
        </p:xfrm>
        <a:graphic>
          <a:graphicData uri="http://schemas.openxmlformats.org/presentationml/2006/ole">
            <mc:AlternateContent xmlns:mc="http://schemas.openxmlformats.org/markup-compatibility/2006">
              <mc:Choice xmlns:v="urn:schemas-microsoft-com:vml" Requires="v">
                <p:oleObj name="AxMath" r:id="rId2" imgW="4562280" imgH="1125720" progId="Equation.AxMath">
                  <p:embed/>
                </p:oleObj>
              </mc:Choice>
              <mc:Fallback>
                <p:oleObj name="AxMath" r:id="rId2" imgW="4562280" imgH="1125720" progId="Equation.AxMath">
                  <p:embed/>
                  <p:pic>
                    <p:nvPicPr>
                      <p:cNvPr id="0" name=""/>
                      <p:cNvPicPr/>
                      <p:nvPr/>
                    </p:nvPicPr>
                    <p:blipFill>
                      <a:blip r:embed="rId3"/>
                      <a:stretch>
                        <a:fillRect/>
                      </a:stretch>
                    </p:blipFill>
                    <p:spPr>
                      <a:xfrm>
                        <a:off x="492257" y="992567"/>
                        <a:ext cx="4562475" cy="112553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7093A12C-5B2E-7D77-42C6-2919AC1AD90E}"/>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335E62-2A80-966F-C37B-E2AA8D88262C}"/>
                  </a:ext>
                </a:extLst>
              </p:cNvPr>
              <p:cNvSpPr txBox="1"/>
              <p:nvPr/>
            </p:nvSpPr>
            <p:spPr>
              <a:xfrm>
                <a:off x="0" y="2064717"/>
                <a:ext cx="9144000" cy="878189"/>
              </a:xfrm>
              <a:prstGeom prst="rect">
                <a:avLst/>
              </a:prstGeom>
              <a:noFill/>
            </p:spPr>
            <p:txBody>
              <a:bodyPr wrap="square">
                <a:spAutoFit/>
              </a:bodyPr>
              <a:lstStyle/>
              <a:p>
                <a:pPr indent="457200">
                  <a:lnSpc>
                    <a:spcPct val="150000"/>
                  </a:lnSpc>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Dirac</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方程解耦的自旋矢量分量要求对任意矢量</a:t>
                </a:r>
                <a14:m>
                  <m:oMath xmlns:m="http://schemas.openxmlformats.org/officeDocument/2006/math">
                    <m:sSup>
                      <m:sSupPr>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ctrlPr>
                      </m:sSupPr>
                      <m:e>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1</m:t>
                        </m:r>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𝑎</m:t>
                        </m:r>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𝑏</m:t>
                        </m:r>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m:t>
                        </m:r>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𝑐</m:t>
                        </m:r>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m:t>
                        </m:r>
                      </m:e>
                      <m:sup>
                        <m:r>
                          <m:rPr>
                            <m:sty m:val="p"/>
                          </m:rPr>
                          <a:rPr kumimoji="1"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T</m:t>
                        </m:r>
                      </m:sup>
                    </m:sSup>
                  </m:oMath>
                </a14:m>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，满足</a:t>
                </a:r>
                <a14:m>
                  <m:oMath xmlns:m="http://schemas.openxmlformats.org/officeDocument/2006/math">
                    <m:sSup>
                      <m:sSupPr>
                        <m:ctrlP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ctrlPr>
                      </m:sSup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𝑎</m:t>
                        </m:r>
                      </m:e>
                      <m:sup>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2</m:t>
                        </m:r>
                      </m:sup>
                    </m:sSup>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m:t>
                    </m:r>
                    <m:sSup>
                      <m:sSupPr>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ctrlPr>
                      </m:sSup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𝑏</m:t>
                        </m:r>
                      </m:e>
                      <m:sup>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2</m:t>
                        </m:r>
                      </m:sup>
                    </m:sSup>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m:t>
                    </m:r>
                    <m:sSup>
                      <m:sSupPr>
                        <m:ctrlP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ctrlPr>
                      </m:sSupPr>
                      <m:e>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𝑐</m:t>
                        </m:r>
                      </m:e>
                      <m:sup>
                        <m:r>
                          <a:rPr kumimoji="1"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黑体" panose="02010609060101010101" pitchFamily="49" charset="-122"/>
                            <a:cs typeface="+mn-cs"/>
                          </a:rPr>
                          <m:t>2</m:t>
                        </m:r>
                      </m:sup>
                    </m:sSup>
                    <m:r>
                      <a:rPr kumimoji="1"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黑体" panose="02010609060101010101" pitchFamily="49" charset="-122"/>
                        <a:cs typeface="+mn-cs"/>
                      </a:rPr>
                      <m:t>=1</m:t>
                    </m:r>
                  </m:oMath>
                </a14:m>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。经过拟向变换和</a:t>
                </a: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Lorentz</a:t>
                </a:r>
                <a:r>
                  <a:rPr kumimoji="1"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变换后分别满足：</a:t>
                </a:r>
                <a:endParaRPr lang="zh-CN" altLang="en-US" dirty="0"/>
              </a:p>
            </p:txBody>
          </p:sp>
        </mc:Choice>
        <mc:Fallback xmlns="">
          <p:sp>
            <p:nvSpPr>
              <p:cNvPr id="8" name="文本框 7">
                <a:extLst>
                  <a:ext uri="{FF2B5EF4-FFF2-40B4-BE49-F238E27FC236}">
                    <a16:creationId xmlns:a16="http://schemas.microsoft.com/office/drawing/2014/main" id="{4D335E62-2A80-966F-C37B-E2AA8D88262C}"/>
                  </a:ext>
                </a:extLst>
              </p:cNvPr>
              <p:cNvSpPr txBox="1">
                <a:spLocks noRot="1" noChangeAspect="1" noMove="1" noResize="1" noEditPoints="1" noAdjustHandles="1" noChangeArrowheads="1" noChangeShapeType="1" noTextEdit="1"/>
              </p:cNvSpPr>
              <p:nvPr/>
            </p:nvSpPr>
            <p:spPr>
              <a:xfrm>
                <a:off x="0" y="2064717"/>
                <a:ext cx="9144000" cy="878189"/>
              </a:xfrm>
              <a:prstGeom prst="rect">
                <a:avLst/>
              </a:prstGeom>
              <a:blipFill>
                <a:blip r:embed="rId4"/>
                <a:stretch>
                  <a:fillRect l="-533" b="-10417"/>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B1A67327-C1F8-89D9-A5CE-0C5CFCD24EAC}"/>
              </a:ext>
            </a:extLst>
          </p:cNvPr>
          <p:cNvGraphicFramePr>
            <a:graphicFrameLocks noChangeAspect="1"/>
          </p:cNvGraphicFramePr>
          <p:nvPr>
            <p:extLst>
              <p:ext uri="{D42A27DB-BD31-4B8C-83A1-F6EECF244321}">
                <p14:modId xmlns:p14="http://schemas.microsoft.com/office/powerpoint/2010/main" val="803805026"/>
              </p:ext>
            </p:extLst>
          </p:nvPr>
        </p:nvGraphicFramePr>
        <p:xfrm>
          <a:off x="53975" y="2998788"/>
          <a:ext cx="9036050" cy="3722687"/>
        </p:xfrm>
        <a:graphic>
          <a:graphicData uri="http://schemas.openxmlformats.org/presentationml/2006/ole">
            <mc:AlternateContent xmlns:mc="http://schemas.openxmlformats.org/markup-compatibility/2006">
              <mc:Choice xmlns:v="urn:schemas-microsoft-com:vml" Requires="v">
                <p:oleObj name="AxMath" r:id="rId5" imgW="9633240" imgH="3969360" progId="Equation.AxMath">
                  <p:embed/>
                </p:oleObj>
              </mc:Choice>
              <mc:Fallback>
                <p:oleObj name="AxMath" r:id="rId5" imgW="9633240" imgH="3969360" progId="Equation.AxMath">
                  <p:embed/>
                  <p:pic>
                    <p:nvPicPr>
                      <p:cNvPr id="64" name="对象 63">
                        <a:extLst>
                          <a:ext uri="{FF2B5EF4-FFF2-40B4-BE49-F238E27FC236}">
                            <a16:creationId xmlns:a16="http://schemas.microsoft.com/office/drawing/2014/main" id="{38E3F49A-AE95-4A1A-BB7F-4DC49657A835}"/>
                          </a:ext>
                        </a:extLst>
                      </p:cNvPr>
                      <p:cNvPicPr/>
                      <p:nvPr/>
                    </p:nvPicPr>
                    <p:blipFill>
                      <a:blip r:embed="rId6"/>
                      <a:stretch>
                        <a:fillRect/>
                      </a:stretch>
                    </p:blipFill>
                    <p:spPr>
                      <a:xfrm>
                        <a:off x="53975" y="2998788"/>
                        <a:ext cx="9036050" cy="3722687"/>
                      </a:xfrm>
                      <a:prstGeom prst="rect">
                        <a:avLst/>
                      </a:prstGeom>
                    </p:spPr>
                  </p:pic>
                </p:oleObj>
              </mc:Fallback>
            </mc:AlternateContent>
          </a:graphicData>
        </a:graphic>
      </p:graphicFrame>
    </p:spTree>
    <p:extLst>
      <p:ext uri="{BB962C8B-B14F-4D97-AF65-F5344CB8AC3E}">
        <p14:creationId xmlns:p14="http://schemas.microsoft.com/office/powerpoint/2010/main" val="963734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D5C9AD-4B3D-B4F5-B44B-62BB4B6921A7}"/>
              </a:ext>
            </a:extLst>
          </p:cNvPr>
          <p:cNvSpPr>
            <a:spLocks noGrp="1"/>
          </p:cNvSpPr>
          <p:nvPr>
            <p:ph type="sldNum" sz="quarter" idx="10"/>
          </p:nvPr>
        </p:nvSpPr>
        <p:spPr/>
        <p:txBody>
          <a:bodyPr/>
          <a:lstStyle/>
          <a:p>
            <a:fld id="{6555F715-00A2-473B-A4E8-D5771EBCED9A}" type="slidenum">
              <a:rPr lang="zh-CN" altLang="en-US" smtClean="0"/>
              <a:pPr/>
              <a:t>44</a:t>
            </a:fld>
            <a:endParaRPr lang="zh-CN" altLang="en-US" dirty="0"/>
          </a:p>
        </p:txBody>
      </p:sp>
      <p:sp>
        <p:nvSpPr>
          <p:cNvPr id="4" name="文本框 3">
            <a:extLst>
              <a:ext uri="{FF2B5EF4-FFF2-40B4-BE49-F238E27FC236}">
                <a16:creationId xmlns:a16="http://schemas.microsoft.com/office/drawing/2014/main" id="{E5DE59E6-055E-88AB-6A10-A0FD36BF4F11}"/>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5" name="对象 4">
            <a:extLst>
              <a:ext uri="{FF2B5EF4-FFF2-40B4-BE49-F238E27FC236}">
                <a16:creationId xmlns:a16="http://schemas.microsoft.com/office/drawing/2014/main" id="{40B62674-F13C-E602-AC64-8BA8CEB0A37E}"/>
              </a:ext>
            </a:extLst>
          </p:cNvPr>
          <p:cNvGraphicFramePr>
            <a:graphicFrameLocks noChangeAspect="1"/>
          </p:cNvGraphicFramePr>
          <p:nvPr>
            <p:extLst>
              <p:ext uri="{D42A27DB-BD31-4B8C-83A1-F6EECF244321}">
                <p14:modId xmlns:p14="http://schemas.microsoft.com/office/powerpoint/2010/main" val="2070834065"/>
              </p:ext>
            </p:extLst>
          </p:nvPr>
        </p:nvGraphicFramePr>
        <p:xfrm>
          <a:off x="312381" y="909983"/>
          <a:ext cx="5645150" cy="2060575"/>
        </p:xfrm>
        <a:graphic>
          <a:graphicData uri="http://schemas.openxmlformats.org/presentationml/2006/ole">
            <mc:AlternateContent xmlns:mc="http://schemas.openxmlformats.org/markup-compatibility/2006">
              <mc:Choice xmlns:v="urn:schemas-microsoft-com:vml" Requires="v">
                <p:oleObj name="AxMath" r:id="rId2" imgW="5643720" imgH="2061000" progId="Equation.AxMath">
                  <p:embed/>
                </p:oleObj>
              </mc:Choice>
              <mc:Fallback>
                <p:oleObj name="AxMath" r:id="rId2" imgW="5643720" imgH="2061000" progId="Equation.AxMath">
                  <p:embed/>
                  <p:pic>
                    <p:nvPicPr>
                      <p:cNvPr id="3" name="对象 2">
                        <a:extLst>
                          <a:ext uri="{FF2B5EF4-FFF2-40B4-BE49-F238E27FC236}">
                            <a16:creationId xmlns:a16="http://schemas.microsoft.com/office/drawing/2014/main" id="{7602E34C-0646-51A9-2CAC-9B38839E08F3}"/>
                          </a:ext>
                        </a:extLst>
                      </p:cNvPr>
                      <p:cNvPicPr/>
                      <p:nvPr/>
                    </p:nvPicPr>
                    <p:blipFill>
                      <a:blip r:embed="rId3"/>
                      <a:stretch>
                        <a:fillRect/>
                      </a:stretch>
                    </p:blipFill>
                    <p:spPr>
                      <a:xfrm>
                        <a:off x="312381" y="909983"/>
                        <a:ext cx="5645150" cy="20605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E1D7FCD-3CD1-DC9D-E297-3DE43A93D4A9}"/>
                  </a:ext>
                </a:extLst>
              </p:cNvPr>
              <p:cNvSpPr txBox="1"/>
              <p:nvPr/>
            </p:nvSpPr>
            <p:spPr>
              <a:xfrm>
                <a:off x="0" y="2763238"/>
                <a:ext cx="9144000" cy="1020729"/>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为了研究拟向变换的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进动性质，同样也依照</a:t>
                </a:r>
                <a14:m>
                  <m:oMath xmlns:m="http://schemas.openxmlformats.org/officeDocument/2006/math">
                    <m:acc>
                      <m:accPr>
                        <m:chr m:val="⃑"/>
                        <m:ctrlPr>
                          <a:rPr lang="en-US" altLang="zh-CN" sz="1800" b="0" i="1" smtClean="0">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𝑥</m:t>
                        </m:r>
                      </m:e>
                    </m:acc>
                    <m:groupChr>
                      <m:groupChrPr>
                        <m:chr m:val="→"/>
                        <m:vertJc m:val="bot"/>
                        <m:ctrlPr>
                          <a:rPr lang="en-US" altLang="zh-CN" sz="1800" b="0" i="1" smtClean="0">
                            <a:latin typeface="Cambria Math" panose="02040503050406030204" pitchFamily="18" charset="0"/>
                            <a:ea typeface="Cambria Math" panose="02040503050406030204" pitchFamily="18" charset="0"/>
                          </a:rPr>
                        </m:ctrlPr>
                      </m:groupChrPr>
                      <m:e>
                        <m:r>
                          <m:rPr>
                            <m:sty m:val="p"/>
                            <m:brk m:alnAt="2"/>
                          </m:rPr>
                          <a:rPr lang="en-US" altLang="zh-CN" sz="1800" b="0" i="0" smtClean="0">
                            <a:latin typeface="Cambria Math" panose="02040503050406030204" pitchFamily="18" charset="0"/>
                            <a:ea typeface="Cambria Math" panose="02040503050406030204" pitchFamily="18" charset="0"/>
                          </a:rPr>
                          <m:t>L</m:t>
                        </m:r>
                        <m:r>
                          <a:rPr lang="en-US" altLang="zh-CN" sz="1800" b="0" i="0" smtClean="0">
                            <a:latin typeface="Cambria Math" panose="02040503050406030204" pitchFamily="18" charset="0"/>
                            <a:ea typeface="Cambria Math" panose="02040503050406030204" pitchFamily="18" charset="0"/>
                          </a:rPr>
                          <m:t>.</m:t>
                        </m:r>
                        <m:r>
                          <m:rPr>
                            <m:sty m:val="p"/>
                          </m:rPr>
                          <a:rPr lang="en-US" altLang="zh-CN" sz="1800" b="0" i="0" smtClean="0">
                            <a:latin typeface="Cambria Math" panose="02040503050406030204" pitchFamily="18" charset="0"/>
                            <a:ea typeface="Cambria Math" panose="02040503050406030204" pitchFamily="18" charset="0"/>
                          </a:rPr>
                          <m:t>T</m:t>
                        </m:r>
                        <m:r>
                          <a:rPr lang="en-US" altLang="zh-CN" sz="1800" b="0" i="0" smtClean="0">
                            <a:latin typeface="Cambria Math" panose="02040503050406030204" pitchFamily="18" charset="0"/>
                            <a:ea typeface="Cambria Math" panose="02040503050406030204" pitchFamily="18" charset="0"/>
                          </a:rPr>
                          <m:t>.</m:t>
                        </m:r>
                        <m:r>
                          <m:rPr>
                            <m:brk m:alnAt="2"/>
                          </m:rPr>
                          <a:rPr lang="en-US" altLang="zh-CN" sz="1800" b="0" i="1" smtClean="0">
                            <a:latin typeface="Cambria Math" panose="02040503050406030204" pitchFamily="18" charset="0"/>
                            <a:ea typeface="Cambria Math" panose="02040503050406030204" pitchFamily="18" charset="0"/>
                          </a:rPr>
                          <m:t>1</m:t>
                        </m:r>
                      </m:e>
                    </m:groupChr>
                    <m:acc>
                      <m:accPr>
                        <m:chr m:val="⃑"/>
                        <m:ctrlPr>
                          <a:rPr lang="en-US" altLang="zh-CN" sz="1800" i="1">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𝑦</m:t>
                        </m:r>
                      </m:e>
                    </m:acc>
                    <m:groupChr>
                      <m:groupChrPr>
                        <m:chr m:val="→"/>
                        <m:vertJc m:val="bot"/>
                        <m:ctrlPr>
                          <a:rPr lang="en-US" altLang="zh-CN" sz="1800" i="1">
                            <a:latin typeface="Cambria Math" panose="02040503050406030204" pitchFamily="18" charset="0"/>
                            <a:ea typeface="Cambria Math" panose="02040503050406030204" pitchFamily="18" charset="0"/>
                          </a:rPr>
                        </m:ctrlPr>
                      </m:groupChrPr>
                      <m:e>
                        <m:r>
                          <m:rPr>
                            <m:sty m:val="p"/>
                            <m:brk m:alnAt="2"/>
                          </m:rPr>
                          <a:rPr lang="en-US" altLang="zh-CN" sz="1800" i="0">
                            <a:latin typeface="Cambria Math" panose="02040503050406030204" pitchFamily="18" charset="0"/>
                            <a:ea typeface="Cambria Math" panose="02040503050406030204" pitchFamily="18" charset="0"/>
                          </a:rPr>
                          <m:t>L</m:t>
                        </m:r>
                        <m:r>
                          <a:rPr lang="en-US" altLang="zh-CN" sz="1800" i="0">
                            <a:latin typeface="Cambria Math" panose="02040503050406030204" pitchFamily="18" charset="0"/>
                            <a:ea typeface="Cambria Math" panose="02040503050406030204" pitchFamily="18" charset="0"/>
                          </a:rPr>
                          <m:t>.</m:t>
                        </m:r>
                        <m:r>
                          <m:rPr>
                            <m:sty m:val="p"/>
                          </m:rPr>
                          <a:rPr lang="en-US" altLang="zh-CN" sz="1800" i="0">
                            <a:latin typeface="Cambria Math" panose="02040503050406030204" pitchFamily="18" charset="0"/>
                            <a:ea typeface="Cambria Math" panose="02040503050406030204" pitchFamily="18" charset="0"/>
                          </a:rPr>
                          <m:t>T</m:t>
                        </m:r>
                        <m:r>
                          <a:rPr lang="en-US" altLang="zh-CN" sz="1800" i="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2</m:t>
                        </m:r>
                      </m:e>
                    </m:groupCh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𝑦</m:t>
                        </m:r>
                      </m:e>
                    </m:acc>
                    <m:r>
                      <a:rPr lang="en-US" altLang="zh-CN" sz="1800" b="0" i="1" smtClean="0">
                        <a:latin typeface="Cambria Math" panose="02040503050406030204" pitchFamily="18" charset="0"/>
                        <a:ea typeface="黑体" panose="02010609060101010101" pitchFamily="49" charset="-122"/>
                      </a:rPr>
                      <m:t>′</m:t>
                    </m:r>
                  </m:oMath>
                </a14:m>
                <a:r>
                  <a:rPr lang="zh-CN" altLang="en-US" sz="1800" dirty="0">
                    <a:latin typeface="Arial" panose="020B0604020202020204" pitchFamily="34" charset="0"/>
                    <a:ea typeface="黑体" panose="02010609060101010101" pitchFamily="49" charset="-122"/>
                  </a:rPr>
                  <a:t>顺序构造连续不共线拟向变换。</a:t>
                </a:r>
                <a:endParaRPr lang="en-US" altLang="zh-CN" sz="1800" dirty="0">
                  <a:latin typeface="Arial" panose="020B0604020202020204" pitchFamily="34" charset="0"/>
                  <a:ea typeface="黑体" panose="02010609060101010101" pitchFamily="49" charset="-122"/>
                </a:endParaRPr>
              </a:p>
            </p:txBody>
          </p:sp>
        </mc:Choice>
        <mc:Fallback xmlns="">
          <p:sp>
            <p:nvSpPr>
              <p:cNvPr id="6" name="文本框 5">
                <a:extLst>
                  <a:ext uri="{FF2B5EF4-FFF2-40B4-BE49-F238E27FC236}">
                    <a16:creationId xmlns:a16="http://schemas.microsoft.com/office/drawing/2014/main" id="{3E1D7FCD-3CD1-DC9D-E297-3DE43A93D4A9}"/>
                  </a:ext>
                </a:extLst>
              </p:cNvPr>
              <p:cNvSpPr txBox="1">
                <a:spLocks noRot="1" noChangeAspect="1" noMove="1" noResize="1" noEditPoints="1" noAdjustHandles="1" noChangeArrowheads="1" noChangeShapeType="1" noTextEdit="1"/>
              </p:cNvSpPr>
              <p:nvPr/>
            </p:nvSpPr>
            <p:spPr>
              <a:xfrm>
                <a:off x="0" y="2763238"/>
                <a:ext cx="9144000" cy="1020729"/>
              </a:xfrm>
              <a:prstGeom prst="rect">
                <a:avLst/>
              </a:prstGeom>
              <a:blipFill>
                <a:blip r:embed="rId4"/>
                <a:stretch>
                  <a:fillRect l="-533" b="-7143"/>
                </a:stretch>
              </a:blipFill>
            </p:spPr>
            <p:txBody>
              <a:bodyPr/>
              <a:lstStyle/>
              <a:p>
                <a:r>
                  <a:rPr lang="zh-CN" altLang="en-US">
                    <a:noFill/>
                  </a:rPr>
                  <a:t> </a:t>
                </a:r>
              </a:p>
            </p:txBody>
          </p:sp>
        </mc:Fallback>
      </mc:AlternateContent>
      <p:graphicFrame>
        <p:nvGraphicFramePr>
          <p:cNvPr id="7" name="对象 6">
            <a:extLst>
              <a:ext uri="{FF2B5EF4-FFF2-40B4-BE49-F238E27FC236}">
                <a16:creationId xmlns:a16="http://schemas.microsoft.com/office/drawing/2014/main" id="{99AF044F-F89B-79A1-07A8-C596802A2EF3}"/>
              </a:ext>
            </a:extLst>
          </p:cNvPr>
          <p:cNvGraphicFramePr>
            <a:graphicFrameLocks noChangeAspect="1"/>
          </p:cNvGraphicFramePr>
          <p:nvPr>
            <p:extLst>
              <p:ext uri="{D42A27DB-BD31-4B8C-83A1-F6EECF244321}">
                <p14:modId xmlns:p14="http://schemas.microsoft.com/office/powerpoint/2010/main" val="110766868"/>
              </p:ext>
            </p:extLst>
          </p:nvPr>
        </p:nvGraphicFramePr>
        <p:xfrm>
          <a:off x="312381" y="3783967"/>
          <a:ext cx="4154488" cy="2892425"/>
        </p:xfrm>
        <a:graphic>
          <a:graphicData uri="http://schemas.openxmlformats.org/presentationml/2006/ole">
            <mc:AlternateContent xmlns:mc="http://schemas.openxmlformats.org/markup-compatibility/2006">
              <mc:Choice xmlns:v="urn:schemas-microsoft-com:vml" Requires="v">
                <p:oleObj name="AxMath" r:id="rId5" imgW="3736440" imgH="2610000" progId="Equation.AxMath">
                  <p:embed/>
                </p:oleObj>
              </mc:Choice>
              <mc:Fallback>
                <p:oleObj name="AxMath" r:id="rId5" imgW="3736440" imgH="2610000" progId="Equation.AxMath">
                  <p:embed/>
                  <p:pic>
                    <p:nvPicPr>
                      <p:cNvPr id="6" name="对象 5">
                        <a:extLst>
                          <a:ext uri="{FF2B5EF4-FFF2-40B4-BE49-F238E27FC236}">
                            <a16:creationId xmlns:a16="http://schemas.microsoft.com/office/drawing/2014/main" id="{7A8BF54C-2E2D-8608-5A13-6D5204201E6B}"/>
                          </a:ext>
                        </a:extLst>
                      </p:cNvPr>
                      <p:cNvPicPr/>
                      <p:nvPr/>
                    </p:nvPicPr>
                    <p:blipFill>
                      <a:blip r:embed="rId6"/>
                      <a:stretch>
                        <a:fillRect/>
                      </a:stretch>
                    </p:blipFill>
                    <p:spPr>
                      <a:xfrm>
                        <a:off x="312381" y="3783967"/>
                        <a:ext cx="4154488" cy="2892425"/>
                      </a:xfrm>
                      <a:prstGeom prst="rect">
                        <a:avLst/>
                      </a:prstGeom>
                    </p:spPr>
                  </p:pic>
                </p:oleObj>
              </mc:Fallback>
            </mc:AlternateContent>
          </a:graphicData>
        </a:graphic>
      </p:graphicFrame>
    </p:spTree>
    <p:extLst>
      <p:ext uri="{BB962C8B-B14F-4D97-AF65-F5344CB8AC3E}">
        <p14:creationId xmlns:p14="http://schemas.microsoft.com/office/powerpoint/2010/main" val="3881024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F6A76-2192-C297-EC52-56A10D536113}"/>
              </a:ext>
            </a:extLst>
          </p:cNvPr>
          <p:cNvSpPr>
            <a:spLocks noGrp="1"/>
          </p:cNvSpPr>
          <p:nvPr>
            <p:ph type="sldNum" sz="quarter" idx="10"/>
          </p:nvPr>
        </p:nvSpPr>
        <p:spPr/>
        <p:txBody>
          <a:bodyPr/>
          <a:lstStyle/>
          <a:p>
            <a:fld id="{6555F715-00A2-473B-A4E8-D5771EBCED9A}" type="slidenum">
              <a:rPr lang="zh-CN" altLang="en-US" smtClean="0"/>
              <a:pPr/>
              <a:t>45</a:t>
            </a:fld>
            <a:endParaRPr lang="zh-CN" altLang="en-US" dirty="0"/>
          </a:p>
        </p:txBody>
      </p:sp>
      <p:graphicFrame>
        <p:nvGraphicFramePr>
          <p:cNvPr id="3" name="对象 2">
            <a:extLst>
              <a:ext uri="{FF2B5EF4-FFF2-40B4-BE49-F238E27FC236}">
                <a16:creationId xmlns:a16="http://schemas.microsoft.com/office/drawing/2014/main" id="{F2129CD1-39F7-DCA3-9BDB-F3063E9C13A2}"/>
              </a:ext>
            </a:extLst>
          </p:cNvPr>
          <p:cNvGraphicFramePr>
            <a:graphicFrameLocks noChangeAspect="1"/>
          </p:cNvGraphicFramePr>
          <p:nvPr>
            <p:extLst>
              <p:ext uri="{D42A27DB-BD31-4B8C-83A1-F6EECF244321}">
                <p14:modId xmlns:p14="http://schemas.microsoft.com/office/powerpoint/2010/main" val="1765714971"/>
              </p:ext>
            </p:extLst>
          </p:nvPr>
        </p:nvGraphicFramePr>
        <p:xfrm>
          <a:off x="269875" y="925513"/>
          <a:ext cx="4213225" cy="2730500"/>
        </p:xfrm>
        <a:graphic>
          <a:graphicData uri="http://schemas.openxmlformats.org/presentationml/2006/ole">
            <mc:AlternateContent xmlns:mc="http://schemas.openxmlformats.org/markup-compatibility/2006">
              <mc:Choice xmlns:v="urn:schemas-microsoft-com:vml" Requires="v">
                <p:oleObj name="AxMath" r:id="rId2" imgW="4213800" imgH="2730240" progId="Equation.AxMath">
                  <p:embed/>
                </p:oleObj>
              </mc:Choice>
              <mc:Fallback>
                <p:oleObj name="AxMath" r:id="rId2" imgW="4213800" imgH="2730240" progId="Equation.AxMath">
                  <p:embed/>
                  <p:pic>
                    <p:nvPicPr>
                      <p:cNvPr id="0" name=""/>
                      <p:cNvPicPr/>
                      <p:nvPr/>
                    </p:nvPicPr>
                    <p:blipFill>
                      <a:blip r:embed="rId3"/>
                      <a:stretch>
                        <a:fillRect/>
                      </a:stretch>
                    </p:blipFill>
                    <p:spPr>
                      <a:xfrm>
                        <a:off x="269875" y="925513"/>
                        <a:ext cx="4213225" cy="273050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13331A3-B50C-A436-30D2-7336475DC1D3}"/>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2AEFB535-234F-57FB-2542-E3AC917F067B}"/>
              </a:ext>
            </a:extLst>
          </p:cNvPr>
          <p:cNvSpPr txBox="1"/>
          <p:nvPr/>
        </p:nvSpPr>
        <p:spPr>
          <a:xfrm>
            <a:off x="0" y="3563890"/>
            <a:ext cx="9144000" cy="869533"/>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考虑对任意自旋矢量，沿</a:t>
            </a:r>
            <a:r>
              <a:rPr lang="en-US" altLang="zh-CN" sz="1800" dirty="0" err="1">
                <a:latin typeface="Arial" panose="020B0604020202020204" pitchFamily="34" charset="0"/>
                <a:ea typeface="黑体" panose="02010609060101010101" pitchFamily="49" charset="-122"/>
              </a:rPr>
              <a:t>xoy</a:t>
            </a:r>
            <a:r>
              <a:rPr lang="zh-CN" altLang="en-US" sz="1800" dirty="0">
                <a:latin typeface="Arial" panose="020B0604020202020204" pitchFamily="34" charset="0"/>
                <a:ea typeface="黑体" panose="02010609060101010101" pitchFamily="49" charset="-122"/>
              </a:rPr>
              <a:t>面上任意方向拟向变换，再沿</a:t>
            </a:r>
            <a:r>
              <a:rPr lang="en-US" altLang="zh-CN" sz="1800" dirty="0" err="1">
                <a:latin typeface="Arial" panose="020B0604020202020204" pitchFamily="34" charset="0"/>
                <a:ea typeface="黑体" panose="02010609060101010101" pitchFamily="49" charset="-122"/>
              </a:rPr>
              <a:t>zoy</a:t>
            </a:r>
            <a:r>
              <a:rPr lang="zh-CN" altLang="en-US" sz="1800" dirty="0">
                <a:latin typeface="Arial" panose="020B0604020202020204" pitchFamily="34" charset="0"/>
                <a:ea typeface="黑体" panose="02010609060101010101" pitchFamily="49" charset="-122"/>
              </a:rPr>
              <a:t>面任意方向进行微元拟向变换，将上式带入：</a:t>
            </a:r>
            <a:endParaRPr lang="en-US" altLang="zh-CN" sz="1800" dirty="0">
              <a:latin typeface="Arial" panose="020B0604020202020204" pitchFamily="34" charset="0"/>
              <a:ea typeface="黑体" panose="02010609060101010101" pitchFamily="49" charset="-122"/>
            </a:endParaRPr>
          </a:p>
        </p:txBody>
      </p:sp>
      <p:graphicFrame>
        <p:nvGraphicFramePr>
          <p:cNvPr id="8" name="对象 7">
            <a:extLst>
              <a:ext uri="{FF2B5EF4-FFF2-40B4-BE49-F238E27FC236}">
                <a16:creationId xmlns:a16="http://schemas.microsoft.com/office/drawing/2014/main" id="{322C4C5F-02F7-B219-0965-68A6D6B856B9}"/>
              </a:ext>
            </a:extLst>
          </p:cNvPr>
          <p:cNvGraphicFramePr>
            <a:graphicFrameLocks noChangeAspect="1"/>
          </p:cNvGraphicFramePr>
          <p:nvPr>
            <p:extLst>
              <p:ext uri="{D42A27DB-BD31-4B8C-83A1-F6EECF244321}">
                <p14:modId xmlns:p14="http://schemas.microsoft.com/office/powerpoint/2010/main" val="1535116599"/>
              </p:ext>
            </p:extLst>
          </p:nvPr>
        </p:nvGraphicFramePr>
        <p:xfrm>
          <a:off x="269875" y="4466989"/>
          <a:ext cx="4418013" cy="2328863"/>
        </p:xfrm>
        <a:graphic>
          <a:graphicData uri="http://schemas.openxmlformats.org/presentationml/2006/ole">
            <mc:AlternateContent xmlns:mc="http://schemas.openxmlformats.org/markup-compatibility/2006">
              <mc:Choice xmlns:v="urn:schemas-microsoft-com:vml" Requires="v">
                <p:oleObj name="AxMath" r:id="rId4" imgW="4417560" imgH="2329560" progId="Equation.AxMath">
                  <p:embed/>
                </p:oleObj>
              </mc:Choice>
              <mc:Fallback>
                <p:oleObj name="AxMath" r:id="rId4" imgW="4417560" imgH="2329560" progId="Equation.AxMath">
                  <p:embed/>
                  <p:pic>
                    <p:nvPicPr>
                      <p:cNvPr id="0" name=""/>
                      <p:cNvPicPr/>
                      <p:nvPr/>
                    </p:nvPicPr>
                    <p:blipFill>
                      <a:blip r:embed="rId5"/>
                      <a:stretch>
                        <a:fillRect/>
                      </a:stretch>
                    </p:blipFill>
                    <p:spPr>
                      <a:xfrm>
                        <a:off x="269875" y="4466989"/>
                        <a:ext cx="4418013" cy="2328863"/>
                      </a:xfrm>
                      <a:prstGeom prst="rect">
                        <a:avLst/>
                      </a:prstGeom>
                    </p:spPr>
                  </p:pic>
                </p:oleObj>
              </mc:Fallback>
            </mc:AlternateContent>
          </a:graphicData>
        </a:graphic>
      </p:graphicFrame>
    </p:spTree>
    <p:extLst>
      <p:ext uri="{BB962C8B-B14F-4D97-AF65-F5344CB8AC3E}">
        <p14:creationId xmlns:p14="http://schemas.microsoft.com/office/powerpoint/2010/main" val="2574327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F6A76-2192-C297-EC52-56A10D536113}"/>
              </a:ext>
            </a:extLst>
          </p:cNvPr>
          <p:cNvSpPr>
            <a:spLocks noGrp="1"/>
          </p:cNvSpPr>
          <p:nvPr>
            <p:ph type="sldNum" sz="quarter" idx="10"/>
          </p:nvPr>
        </p:nvSpPr>
        <p:spPr/>
        <p:txBody>
          <a:bodyPr/>
          <a:lstStyle/>
          <a:p>
            <a:fld id="{6555F715-00A2-473B-A4E8-D5771EBCED9A}" type="slidenum">
              <a:rPr lang="zh-CN" altLang="en-US" smtClean="0"/>
              <a:pPr/>
              <a:t>46</a:t>
            </a:fld>
            <a:endParaRPr lang="zh-CN" altLang="en-US" dirty="0"/>
          </a:p>
        </p:txBody>
      </p:sp>
      <p:sp>
        <p:nvSpPr>
          <p:cNvPr id="4" name="文本框 3">
            <a:extLst>
              <a:ext uri="{FF2B5EF4-FFF2-40B4-BE49-F238E27FC236}">
                <a16:creationId xmlns:a16="http://schemas.microsoft.com/office/drawing/2014/main" id="{013331A3-B50C-A436-30D2-7336475DC1D3}"/>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9" name="对象 8">
            <a:extLst>
              <a:ext uri="{FF2B5EF4-FFF2-40B4-BE49-F238E27FC236}">
                <a16:creationId xmlns:a16="http://schemas.microsoft.com/office/drawing/2014/main" id="{3176FA72-9F2B-DDA8-0176-9E066734A6BB}"/>
              </a:ext>
            </a:extLst>
          </p:cNvPr>
          <p:cNvGraphicFramePr>
            <a:graphicFrameLocks noChangeAspect="1"/>
          </p:cNvGraphicFramePr>
          <p:nvPr>
            <p:extLst>
              <p:ext uri="{D42A27DB-BD31-4B8C-83A1-F6EECF244321}">
                <p14:modId xmlns:p14="http://schemas.microsoft.com/office/powerpoint/2010/main" val="1348542174"/>
              </p:ext>
            </p:extLst>
          </p:nvPr>
        </p:nvGraphicFramePr>
        <p:xfrm>
          <a:off x="290595" y="922337"/>
          <a:ext cx="7794625" cy="5799138"/>
        </p:xfrm>
        <a:graphic>
          <a:graphicData uri="http://schemas.openxmlformats.org/presentationml/2006/ole">
            <mc:AlternateContent xmlns:mc="http://schemas.openxmlformats.org/markup-compatibility/2006">
              <mc:Choice xmlns:v="urn:schemas-microsoft-com:vml" Requires="v">
                <p:oleObj name="AxMath" r:id="rId2" imgW="7794000" imgH="5798520" progId="Equation.AxMath">
                  <p:embed/>
                </p:oleObj>
              </mc:Choice>
              <mc:Fallback>
                <p:oleObj name="AxMath" r:id="rId2" imgW="7794000" imgH="5798520" progId="Equation.AxMath">
                  <p:embed/>
                  <p:pic>
                    <p:nvPicPr>
                      <p:cNvPr id="6" name="对象 5">
                        <a:extLst>
                          <a:ext uri="{FF2B5EF4-FFF2-40B4-BE49-F238E27FC236}">
                            <a16:creationId xmlns:a16="http://schemas.microsoft.com/office/drawing/2014/main" id="{DF7D69FB-4B42-2DF0-5466-912AD650CB83}"/>
                          </a:ext>
                        </a:extLst>
                      </p:cNvPr>
                      <p:cNvPicPr/>
                      <p:nvPr/>
                    </p:nvPicPr>
                    <p:blipFill>
                      <a:blip r:embed="rId3"/>
                      <a:stretch>
                        <a:fillRect/>
                      </a:stretch>
                    </p:blipFill>
                    <p:spPr>
                      <a:xfrm>
                        <a:off x="290595" y="922337"/>
                        <a:ext cx="7794625" cy="5799138"/>
                      </a:xfrm>
                      <a:prstGeom prst="rect">
                        <a:avLst/>
                      </a:prstGeom>
                    </p:spPr>
                  </p:pic>
                </p:oleObj>
              </mc:Fallback>
            </mc:AlternateContent>
          </a:graphicData>
        </a:graphic>
      </p:graphicFrame>
    </p:spTree>
    <p:extLst>
      <p:ext uri="{BB962C8B-B14F-4D97-AF65-F5344CB8AC3E}">
        <p14:creationId xmlns:p14="http://schemas.microsoft.com/office/powerpoint/2010/main" val="426705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EFDC38-F78F-A344-43F0-4FE7EE9155CF}"/>
              </a:ext>
            </a:extLst>
          </p:cNvPr>
          <p:cNvSpPr>
            <a:spLocks noGrp="1"/>
          </p:cNvSpPr>
          <p:nvPr>
            <p:ph type="sldNum" sz="quarter" idx="10"/>
          </p:nvPr>
        </p:nvSpPr>
        <p:spPr/>
        <p:txBody>
          <a:bodyPr/>
          <a:lstStyle/>
          <a:p>
            <a:fld id="{6555F715-00A2-473B-A4E8-D5771EBCED9A}" type="slidenum">
              <a:rPr lang="zh-CN" altLang="en-US" smtClean="0"/>
              <a:pPr/>
              <a:t>47</a:t>
            </a:fld>
            <a:endParaRPr lang="zh-CN" altLang="en-US" dirty="0"/>
          </a:p>
        </p:txBody>
      </p:sp>
      <p:graphicFrame>
        <p:nvGraphicFramePr>
          <p:cNvPr id="3" name="对象 2">
            <a:extLst>
              <a:ext uri="{FF2B5EF4-FFF2-40B4-BE49-F238E27FC236}">
                <a16:creationId xmlns:a16="http://schemas.microsoft.com/office/drawing/2014/main" id="{C1CEBC1F-CA52-437C-1F72-8E8C509EA386}"/>
              </a:ext>
            </a:extLst>
          </p:cNvPr>
          <p:cNvGraphicFramePr>
            <a:graphicFrameLocks noChangeAspect="1"/>
          </p:cNvGraphicFramePr>
          <p:nvPr>
            <p:extLst>
              <p:ext uri="{D42A27DB-BD31-4B8C-83A1-F6EECF244321}">
                <p14:modId xmlns:p14="http://schemas.microsoft.com/office/powerpoint/2010/main" val="14740418"/>
              </p:ext>
            </p:extLst>
          </p:nvPr>
        </p:nvGraphicFramePr>
        <p:xfrm>
          <a:off x="334894" y="878853"/>
          <a:ext cx="6873875" cy="5195888"/>
        </p:xfrm>
        <a:graphic>
          <a:graphicData uri="http://schemas.openxmlformats.org/presentationml/2006/ole">
            <mc:AlternateContent xmlns:mc="http://schemas.openxmlformats.org/markup-compatibility/2006">
              <mc:Choice xmlns:v="urn:schemas-microsoft-com:vml" Requires="v">
                <p:oleObj name="AxMath" r:id="rId2" imgW="6871680" imgH="5196240" progId="Equation.AxMath">
                  <p:embed/>
                </p:oleObj>
              </mc:Choice>
              <mc:Fallback>
                <p:oleObj name="AxMath" r:id="rId2" imgW="6871680" imgH="5196240" progId="Equation.AxMath">
                  <p:embed/>
                  <p:pic>
                    <p:nvPicPr>
                      <p:cNvPr id="0" name=""/>
                      <p:cNvPicPr/>
                      <p:nvPr/>
                    </p:nvPicPr>
                    <p:blipFill>
                      <a:blip r:embed="rId3"/>
                      <a:stretch>
                        <a:fillRect/>
                      </a:stretch>
                    </p:blipFill>
                    <p:spPr>
                      <a:xfrm>
                        <a:off x="334894" y="878853"/>
                        <a:ext cx="6873875" cy="5195888"/>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E31C5428-F976-4513-503A-7E48481A33DF}"/>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7453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D75A2E-7FEA-AEA4-F28F-FF75E25A84D5}"/>
              </a:ext>
            </a:extLst>
          </p:cNvPr>
          <p:cNvSpPr>
            <a:spLocks noGrp="1"/>
          </p:cNvSpPr>
          <p:nvPr>
            <p:ph type="sldNum" sz="quarter" idx="10"/>
          </p:nvPr>
        </p:nvSpPr>
        <p:spPr/>
        <p:txBody>
          <a:bodyPr/>
          <a:lstStyle/>
          <a:p>
            <a:fld id="{6555F715-00A2-473B-A4E8-D5771EBCED9A}" type="slidenum">
              <a:rPr lang="zh-CN" altLang="en-US" smtClean="0"/>
              <a:pPr/>
              <a:t>48</a:t>
            </a:fld>
            <a:endParaRPr lang="zh-CN" altLang="en-US" dirty="0"/>
          </a:p>
        </p:txBody>
      </p:sp>
      <p:graphicFrame>
        <p:nvGraphicFramePr>
          <p:cNvPr id="4" name="对象 3">
            <a:extLst>
              <a:ext uri="{FF2B5EF4-FFF2-40B4-BE49-F238E27FC236}">
                <a16:creationId xmlns:a16="http://schemas.microsoft.com/office/drawing/2014/main" id="{B3CDED79-30B8-45F4-4AEC-32BA65DE7B83}"/>
              </a:ext>
            </a:extLst>
          </p:cNvPr>
          <p:cNvGraphicFramePr>
            <a:graphicFrameLocks noChangeAspect="1"/>
          </p:cNvGraphicFramePr>
          <p:nvPr>
            <p:extLst>
              <p:ext uri="{D42A27DB-BD31-4B8C-83A1-F6EECF244321}">
                <p14:modId xmlns:p14="http://schemas.microsoft.com/office/powerpoint/2010/main" val="1899871198"/>
              </p:ext>
            </p:extLst>
          </p:nvPr>
        </p:nvGraphicFramePr>
        <p:xfrm>
          <a:off x="497647" y="917851"/>
          <a:ext cx="7129463" cy="1539875"/>
        </p:xfrm>
        <a:graphic>
          <a:graphicData uri="http://schemas.openxmlformats.org/presentationml/2006/ole">
            <mc:AlternateContent xmlns:mc="http://schemas.openxmlformats.org/markup-compatibility/2006">
              <mc:Choice xmlns:v="urn:schemas-microsoft-com:vml" Requires="v">
                <p:oleObj name="AxMath" r:id="rId2" imgW="7129080" imgH="1540440" progId="Equation.AxMath">
                  <p:embed/>
                </p:oleObj>
              </mc:Choice>
              <mc:Fallback>
                <p:oleObj name="AxMath" r:id="rId2" imgW="7129080" imgH="1540440" progId="Equation.AxMath">
                  <p:embed/>
                  <p:pic>
                    <p:nvPicPr>
                      <p:cNvPr id="0" name=""/>
                      <p:cNvPicPr/>
                      <p:nvPr/>
                    </p:nvPicPr>
                    <p:blipFill>
                      <a:blip r:embed="rId3"/>
                      <a:stretch>
                        <a:fillRect/>
                      </a:stretch>
                    </p:blipFill>
                    <p:spPr>
                      <a:xfrm>
                        <a:off x="497647" y="917851"/>
                        <a:ext cx="7129463" cy="1539875"/>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1D10577D-3BB9-AF5E-C4B1-882DAD4A3434}"/>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DD22223-D73E-8A1D-26A6-782397D160C9}"/>
                  </a:ext>
                </a:extLst>
              </p:cNvPr>
              <p:cNvSpPr txBox="1"/>
              <p:nvPr/>
            </p:nvSpPr>
            <p:spPr>
              <a:xfrm>
                <a:off x="0" y="2457726"/>
                <a:ext cx="9144000" cy="4310411"/>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综上所述，总拟向变换后矢量的方向一定与总</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变换后矢量的方向一致。并且由于拟向变换的保空间内积特性，两次连续不共线拟向变换后的矢量与总拟向变换后的矢量的空间范数一定相等</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时间部分也都等于</a:t>
                </a:r>
                <a:r>
                  <a:rPr lang="en-US" altLang="zh-CN" sz="1800" dirty="0">
                    <a:latin typeface="Arial" panose="020B0604020202020204" pitchFamily="34" charset="0"/>
                    <a:ea typeface="黑体" panose="02010609060101010101" pitchFamily="49" charset="-122"/>
                  </a:rPr>
                  <a:t>1)</a:t>
                </a:r>
                <a:r>
                  <a:rPr lang="zh-CN" altLang="en-US" sz="1800" dirty="0">
                    <a:latin typeface="Arial" panose="020B0604020202020204" pitchFamily="34" charset="0"/>
                    <a:ea typeface="黑体" panose="02010609060101010101" pitchFamily="49" charset="-122"/>
                  </a:rPr>
                  <a:t>，二者一定可以通过空间旋转变换相联系。且因连续不共线拟向变换和连续不共线</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变换后方向相同，所以空间旋转变换是线性的，角速度等于一般</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进动角速度。</a:t>
                </a:r>
                <a:endParaRPr lang="en-US" altLang="zh-CN" sz="1800" dirty="0">
                  <a:latin typeface="Arial" panose="020B0604020202020204" pitchFamily="34" charset="0"/>
                  <a:ea typeface="黑体" panose="02010609060101010101" pitchFamily="49" charset="-122"/>
                </a:endParaRPr>
              </a:p>
              <a:p>
                <a:pPr indent="457200">
                  <a:lnSpc>
                    <a:spcPct val="150000"/>
                  </a:lnSpc>
                </a:pPr>
                <a:r>
                  <a:rPr lang="zh-CN" altLang="en-US" sz="1800" dirty="0">
                    <a:latin typeface="Arial" panose="020B0604020202020204" pitchFamily="34" charset="0"/>
                    <a:ea typeface="黑体" panose="02010609060101010101" pitchFamily="49" charset="-122"/>
                  </a:rPr>
                  <a:t>浅析一下连续不共线的拟向变换</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非线性</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和</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线性</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进动一致的原因，我认为有两点比较关键：</a:t>
                </a:r>
                <a:endParaRPr lang="en-US" altLang="zh-CN" sz="1800" dirty="0">
                  <a:latin typeface="Arial" panose="020B0604020202020204" pitchFamily="34" charset="0"/>
                  <a:ea typeface="黑体" panose="02010609060101010101" pitchFamily="49" charset="-122"/>
                </a:endParaRPr>
              </a:p>
              <a:p>
                <a:pPr marL="342900" indent="-342900">
                  <a:lnSpc>
                    <a:spcPct val="150000"/>
                  </a:lnSpc>
                  <a:buClr>
                    <a:srgbClr val="0C0CCE"/>
                  </a:buClr>
                  <a:buFont typeface="Wingdings" panose="05000000000000000000" pitchFamily="2" charset="2"/>
                  <a:buChar char="Ø"/>
                </a:pPr>
                <a:r>
                  <a:rPr lang="zh-CN" altLang="en-US" sz="1800" dirty="0">
                    <a:latin typeface="Arial" panose="020B0604020202020204" pitchFamily="34" charset="0"/>
                    <a:ea typeface="黑体" panose="02010609060101010101" pitchFamily="49" charset="-122"/>
                  </a:rPr>
                  <a:t>不同向拟向变换</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基于空间旋转</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的生成元对易关系与不同向</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变换生成元对易关系一致；</a:t>
                </a:r>
                <a:endParaRPr lang="en-US" altLang="zh-CN" sz="1800" dirty="0">
                  <a:latin typeface="Arial" panose="020B0604020202020204" pitchFamily="34"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1800" b="0" i="1" smtClean="0">
                              <a:solidFill>
                                <a:srgbClr val="000000"/>
                              </a:solidFill>
                              <a:latin typeface="Cambria Math" panose="02040503050406030204" pitchFamily="18" charset="0"/>
                              <a:ea typeface="黑体"/>
                            </a:rPr>
                          </m:ctrlPr>
                        </m:dPr>
                        <m:e>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𝑖</m:t>
                              </m:r>
                            </m:sub>
                          </m:sSub>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𝑗</m:t>
                              </m:r>
                            </m:sub>
                          </m:sSub>
                        </m:e>
                      </m:d>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l-GR" altLang="zh-CN" sz="1800" b="0" i="1" smtClean="0">
                              <a:solidFill>
                                <a:srgbClr val="000000"/>
                              </a:solidFill>
                              <a:latin typeface="Cambria Math" panose="02040503050406030204" pitchFamily="18" charset="0"/>
                              <a:ea typeface="黑体"/>
                            </a:rPr>
                            <m:t>𝜀</m:t>
                          </m:r>
                        </m:e>
                        <m:sub>
                          <m:r>
                            <a:rPr lang="en-US" altLang="zh-CN" sz="1800" b="0" i="1" smtClean="0">
                              <a:solidFill>
                                <a:srgbClr val="000000"/>
                              </a:solidFill>
                              <a:latin typeface="Cambria Math" panose="02040503050406030204" pitchFamily="18" charset="0"/>
                              <a:ea typeface="黑体"/>
                            </a:rPr>
                            <m:t>𝑖𝑗𝑘</m:t>
                          </m:r>
                        </m:sub>
                      </m:sSub>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𝑘</m:t>
                          </m:r>
                        </m:sub>
                      </m:sSub>
                    </m:oMath>
                  </m:oMathPara>
                </a14:m>
                <a:endParaRPr lang="en-US" altLang="zh-CN" sz="1800" dirty="0"/>
              </a:p>
            </p:txBody>
          </p:sp>
        </mc:Choice>
        <mc:Fallback xmlns="">
          <p:sp>
            <p:nvSpPr>
              <p:cNvPr id="6" name="文本框 5">
                <a:extLst>
                  <a:ext uri="{FF2B5EF4-FFF2-40B4-BE49-F238E27FC236}">
                    <a16:creationId xmlns:a16="http://schemas.microsoft.com/office/drawing/2014/main" id="{2DD22223-D73E-8A1D-26A6-782397D160C9}"/>
                  </a:ext>
                </a:extLst>
              </p:cNvPr>
              <p:cNvSpPr txBox="1">
                <a:spLocks noRot="1" noChangeAspect="1" noMove="1" noResize="1" noEditPoints="1" noAdjustHandles="1" noChangeArrowheads="1" noChangeShapeType="1" noTextEdit="1"/>
              </p:cNvSpPr>
              <p:nvPr/>
            </p:nvSpPr>
            <p:spPr>
              <a:xfrm>
                <a:off x="0" y="2457726"/>
                <a:ext cx="9144000" cy="4310411"/>
              </a:xfrm>
              <a:prstGeom prst="rect">
                <a:avLst/>
              </a:prstGeom>
              <a:blipFill>
                <a:blip r:embed="rId4"/>
                <a:stretch>
                  <a:fillRect l="-5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7196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4F220-EE2C-7B5C-6EDA-7D89FD1A7038}"/>
              </a:ext>
            </a:extLst>
          </p:cNvPr>
          <p:cNvSpPr>
            <a:spLocks noGrp="1"/>
          </p:cNvSpPr>
          <p:nvPr>
            <p:ph type="sldNum" sz="quarter" idx="10"/>
          </p:nvPr>
        </p:nvSpPr>
        <p:spPr/>
        <p:txBody>
          <a:bodyPr/>
          <a:lstStyle/>
          <a:p>
            <a:fld id="{6555F715-00A2-473B-A4E8-D5771EBCED9A}" type="slidenum">
              <a:rPr lang="zh-CN" altLang="en-US" smtClean="0"/>
              <a:pPr/>
              <a:t>49</a:t>
            </a:fld>
            <a:endParaRPr lang="zh-CN" altLang="en-US" dirty="0"/>
          </a:p>
        </p:txBody>
      </p:sp>
      <p:sp>
        <p:nvSpPr>
          <p:cNvPr id="3" name="文本框 2">
            <a:extLst>
              <a:ext uri="{FF2B5EF4-FFF2-40B4-BE49-F238E27FC236}">
                <a16:creationId xmlns:a16="http://schemas.microsoft.com/office/drawing/2014/main" id="{8CFC5E39-2DC7-BCB5-5637-595691A6682D}"/>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3F2A9FF-BFAD-375F-A1EA-238C61EDCFFA}"/>
                  </a:ext>
                </a:extLst>
              </p:cNvPr>
              <p:cNvSpPr txBox="1"/>
              <p:nvPr/>
            </p:nvSpPr>
            <p:spPr>
              <a:xfrm>
                <a:off x="0" y="800812"/>
                <a:ext cx="9144000" cy="134934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1800" b="0" i="1" smtClean="0">
                              <a:solidFill>
                                <a:srgbClr val="000000"/>
                              </a:solidFill>
                              <a:latin typeface="Cambria Math" panose="02040503050406030204" pitchFamily="18" charset="0"/>
                              <a:ea typeface="黑体"/>
                            </a:rPr>
                          </m:ctrlPr>
                        </m:dPr>
                        <m:e>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𝐿</m:t>
                              </m:r>
                            </m:e>
                            <m:sub>
                              <m:r>
                                <a:rPr lang="en-US" altLang="zh-CN" sz="1800" b="0" i="1" smtClean="0">
                                  <a:solidFill>
                                    <a:srgbClr val="000000"/>
                                  </a:solidFill>
                                  <a:latin typeface="Cambria Math" panose="02040503050406030204" pitchFamily="18" charset="0"/>
                                  <a:ea typeface="黑体"/>
                                </a:rPr>
                                <m:t>𝑖</m:t>
                              </m:r>
                            </m:sub>
                          </m:sSub>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𝐿</m:t>
                              </m:r>
                            </m:e>
                            <m:sub>
                              <m:r>
                                <a:rPr lang="en-US" altLang="zh-CN" sz="1800" b="0" i="1" smtClean="0">
                                  <a:solidFill>
                                    <a:srgbClr val="000000"/>
                                  </a:solidFill>
                                  <a:latin typeface="Cambria Math" panose="02040503050406030204" pitchFamily="18" charset="0"/>
                                  <a:ea typeface="黑体"/>
                                </a:rPr>
                                <m:t>𝑗</m:t>
                              </m:r>
                            </m:sub>
                          </m:sSub>
                        </m:e>
                      </m:d>
                      <m:r>
                        <a:rPr lang="en-US" altLang="zh-CN" sz="1800" b="0" i="1" smtClean="0">
                          <a:solidFill>
                            <a:srgbClr val="000000"/>
                          </a:solidFill>
                          <a:latin typeface="Cambria Math" panose="02040503050406030204" pitchFamily="18" charset="0"/>
                          <a:ea typeface="黑体"/>
                        </a:rPr>
                        <m:t>=</m:t>
                      </m:r>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m:t>
                          </m:r>
                          <m:r>
                            <a:rPr lang="el-GR" altLang="zh-CN" sz="1800" b="0" i="1" smtClean="0">
                              <a:solidFill>
                                <a:srgbClr val="000000"/>
                              </a:solidFill>
                              <a:latin typeface="Cambria Math" panose="02040503050406030204" pitchFamily="18" charset="0"/>
                              <a:ea typeface="黑体"/>
                            </a:rPr>
                            <m:t>𝜀</m:t>
                          </m:r>
                        </m:e>
                        <m:sub>
                          <m:r>
                            <a:rPr lang="en-US" altLang="zh-CN" sz="1800" b="0" i="1" smtClean="0">
                              <a:solidFill>
                                <a:srgbClr val="000000"/>
                              </a:solidFill>
                              <a:latin typeface="Cambria Math" panose="02040503050406030204" pitchFamily="18" charset="0"/>
                              <a:ea typeface="黑体"/>
                            </a:rPr>
                            <m:t>𝑖𝑗𝑘</m:t>
                          </m:r>
                        </m:sub>
                      </m:sSub>
                      <m:sSub>
                        <m:sSubPr>
                          <m:ctrlPr>
                            <a:rPr lang="en-US" altLang="zh-CN" sz="1800" b="0" i="1" smtClean="0">
                              <a:solidFill>
                                <a:srgbClr val="000000"/>
                              </a:solidFill>
                              <a:latin typeface="Cambria Math" panose="02040503050406030204" pitchFamily="18" charset="0"/>
                              <a:ea typeface="黑体"/>
                            </a:rPr>
                          </m:ctrlPr>
                        </m:sSubPr>
                        <m:e>
                          <m:r>
                            <a:rPr lang="en-US" altLang="zh-CN" sz="1800" b="0" i="1" smtClean="0">
                              <a:solidFill>
                                <a:srgbClr val="000000"/>
                              </a:solidFill>
                              <a:latin typeface="Cambria Math" panose="02040503050406030204" pitchFamily="18" charset="0"/>
                              <a:ea typeface="黑体"/>
                            </a:rPr>
                            <m:t>𝑆</m:t>
                          </m:r>
                        </m:e>
                        <m:sub>
                          <m:r>
                            <a:rPr lang="en-US" altLang="zh-CN" sz="1800" b="0" i="1" smtClean="0">
                              <a:solidFill>
                                <a:srgbClr val="000000"/>
                              </a:solidFill>
                              <a:latin typeface="Cambria Math" panose="02040503050406030204" pitchFamily="18" charset="0"/>
                              <a:ea typeface="黑体"/>
                            </a:rPr>
                            <m:t>𝑘</m:t>
                          </m:r>
                        </m:sub>
                      </m:sSub>
                    </m:oMath>
                  </m:oMathPara>
                </a14:m>
                <a:endParaRPr lang="en-US" altLang="zh-CN" sz="1800" dirty="0">
                  <a:latin typeface="Arial" panose="020B0604020202020204" pitchFamily="34" charset="0"/>
                  <a:ea typeface="黑体" panose="02010609060101010101" pitchFamily="49" charset="-122"/>
                </a:endParaRPr>
              </a:p>
              <a:p>
                <a:pPr marL="342900" indent="-342900">
                  <a:lnSpc>
                    <a:spcPct val="150000"/>
                  </a:lnSpc>
                  <a:buClr>
                    <a:srgbClr val="0C0CCE"/>
                  </a:buClr>
                  <a:buFont typeface="Wingdings" panose="05000000000000000000" pitchFamily="2" charset="2"/>
                  <a:buChar char="Ø"/>
                </a:pP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进动的第二帧变换是一个微元过程，这个过程的非线性和其他一些细微的差异被抹平。</a:t>
                </a:r>
                <a:endParaRPr lang="en-US" altLang="zh-CN" sz="1800" dirty="0"/>
              </a:p>
            </p:txBody>
          </p:sp>
        </mc:Choice>
        <mc:Fallback xmlns="">
          <p:sp>
            <p:nvSpPr>
              <p:cNvPr id="4" name="文本框 3">
                <a:extLst>
                  <a:ext uri="{FF2B5EF4-FFF2-40B4-BE49-F238E27FC236}">
                    <a16:creationId xmlns:a16="http://schemas.microsoft.com/office/drawing/2014/main" id="{03F2A9FF-BFAD-375F-A1EA-238C61EDCFFA}"/>
                  </a:ext>
                </a:extLst>
              </p:cNvPr>
              <p:cNvSpPr txBox="1">
                <a:spLocks noRot="1" noChangeAspect="1" noMove="1" noResize="1" noEditPoints="1" noAdjustHandles="1" noChangeArrowheads="1" noChangeShapeType="1" noTextEdit="1"/>
              </p:cNvSpPr>
              <p:nvPr/>
            </p:nvSpPr>
            <p:spPr>
              <a:xfrm>
                <a:off x="0" y="800812"/>
                <a:ext cx="9144000" cy="1349344"/>
              </a:xfrm>
              <a:prstGeom prst="rect">
                <a:avLst/>
              </a:prstGeom>
              <a:blipFill>
                <a:blip r:embed="rId2"/>
                <a:stretch>
                  <a:fillRect l="-400" r="-467" b="-4955"/>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1742EE58-429F-FF20-62E6-90B390336E97}"/>
              </a:ext>
            </a:extLst>
          </p:cNvPr>
          <p:cNvGraphicFramePr>
            <a:graphicFrameLocks noChangeAspect="1"/>
          </p:cNvGraphicFramePr>
          <p:nvPr>
            <p:extLst>
              <p:ext uri="{D42A27DB-BD31-4B8C-83A1-F6EECF244321}">
                <p14:modId xmlns:p14="http://schemas.microsoft.com/office/powerpoint/2010/main" val="3903658028"/>
              </p:ext>
            </p:extLst>
          </p:nvPr>
        </p:nvGraphicFramePr>
        <p:xfrm>
          <a:off x="212990" y="2082800"/>
          <a:ext cx="6247445" cy="4749403"/>
        </p:xfrm>
        <a:graphic>
          <a:graphicData uri="http://schemas.openxmlformats.org/presentationml/2006/ole">
            <mc:AlternateContent xmlns:mc="http://schemas.openxmlformats.org/markup-compatibility/2006">
              <mc:Choice xmlns:v="urn:schemas-microsoft-com:vml" Requires="v">
                <p:oleObj name="AxMath" r:id="rId3" imgW="6233760" imgH="4740840" progId="Equation.AxMath">
                  <p:embed/>
                </p:oleObj>
              </mc:Choice>
              <mc:Fallback>
                <p:oleObj name="AxMath" r:id="rId3" imgW="6233760" imgH="4740840" progId="Equation.AxMath">
                  <p:embed/>
                  <p:pic>
                    <p:nvPicPr>
                      <p:cNvPr id="0" name=""/>
                      <p:cNvPicPr/>
                      <p:nvPr/>
                    </p:nvPicPr>
                    <p:blipFill>
                      <a:blip r:embed="rId4"/>
                      <a:stretch>
                        <a:fillRect/>
                      </a:stretch>
                    </p:blipFill>
                    <p:spPr>
                      <a:xfrm>
                        <a:off x="212990" y="2082800"/>
                        <a:ext cx="6247445" cy="4749403"/>
                      </a:xfrm>
                      <a:prstGeom prst="rect">
                        <a:avLst/>
                      </a:prstGeom>
                    </p:spPr>
                  </p:pic>
                </p:oleObj>
              </mc:Fallback>
            </mc:AlternateContent>
          </a:graphicData>
        </a:graphic>
      </p:graphicFrame>
    </p:spTree>
    <p:extLst>
      <p:ext uri="{BB962C8B-B14F-4D97-AF65-F5344CB8AC3E}">
        <p14:creationId xmlns:p14="http://schemas.microsoft.com/office/powerpoint/2010/main" val="170248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D5A52E-81DC-8317-62E1-D5D75E3DD79A}"/>
              </a:ext>
            </a:extLst>
          </p:cNvPr>
          <p:cNvSpPr txBox="1"/>
          <p:nvPr/>
        </p:nvSpPr>
        <p:spPr>
          <a:xfrm>
            <a:off x="0" y="815079"/>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以上推导表明</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动力学修正对任意物理量演化是普适的，但由</a:t>
            </a:r>
            <a:r>
              <a:rPr lang="zh-CN" altLang="en-US" sz="1800" dirty="0">
                <a:latin typeface="+mn-lt"/>
                <a:ea typeface="黑体" panose="02010609060101010101" pitchFamily="49" charset="-122"/>
              </a:rPr>
              <a:t>①式可知满足</a:t>
            </a:r>
          </a:p>
        </p:txBody>
      </p:sp>
      <p:graphicFrame>
        <p:nvGraphicFramePr>
          <p:cNvPr id="4" name="对象 3">
            <a:extLst>
              <a:ext uri="{FF2B5EF4-FFF2-40B4-BE49-F238E27FC236}">
                <a16:creationId xmlns:a16="http://schemas.microsoft.com/office/drawing/2014/main" id="{D1DDE6C5-AE3F-DC10-322E-82B6F052B03D}"/>
              </a:ext>
            </a:extLst>
          </p:cNvPr>
          <p:cNvGraphicFramePr>
            <a:graphicFrameLocks noChangeAspect="1"/>
          </p:cNvGraphicFramePr>
          <p:nvPr>
            <p:extLst>
              <p:ext uri="{D42A27DB-BD31-4B8C-83A1-F6EECF244321}">
                <p14:modId xmlns:p14="http://schemas.microsoft.com/office/powerpoint/2010/main" val="1828762328"/>
              </p:ext>
            </p:extLst>
          </p:nvPr>
        </p:nvGraphicFramePr>
        <p:xfrm>
          <a:off x="3795713" y="1305828"/>
          <a:ext cx="1550987" cy="366712"/>
        </p:xfrm>
        <a:graphic>
          <a:graphicData uri="http://schemas.openxmlformats.org/presentationml/2006/ole">
            <mc:AlternateContent xmlns:mc="http://schemas.openxmlformats.org/markup-compatibility/2006">
              <mc:Choice xmlns:v="urn:schemas-microsoft-com:vml" Requires="v">
                <p:oleObj name="AxMath" r:id="rId3" imgW="1014840" imgH="240480" progId="Equation.AxMath">
                  <p:embed/>
                </p:oleObj>
              </mc:Choice>
              <mc:Fallback>
                <p:oleObj name="AxMath" r:id="rId3" imgW="1014840" imgH="240480" progId="Equation.AxMath">
                  <p:embed/>
                  <p:pic>
                    <p:nvPicPr>
                      <p:cNvPr id="8" name="对象 7">
                        <a:extLst>
                          <a:ext uri="{FF2B5EF4-FFF2-40B4-BE49-F238E27FC236}">
                            <a16:creationId xmlns:a16="http://schemas.microsoft.com/office/drawing/2014/main" id="{AF4E231A-EB91-BDCF-E633-4C5225F9D29A}"/>
                          </a:ext>
                        </a:extLst>
                      </p:cNvPr>
                      <p:cNvPicPr/>
                      <p:nvPr/>
                    </p:nvPicPr>
                    <p:blipFill>
                      <a:blip r:embed="rId4"/>
                      <a:stretch>
                        <a:fillRect/>
                      </a:stretch>
                    </p:blipFill>
                    <p:spPr>
                      <a:xfrm>
                        <a:off x="3795713" y="1305828"/>
                        <a:ext cx="1550987" cy="366712"/>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4D2B6F07-8636-4D08-8026-745E4D672F86}"/>
              </a:ext>
            </a:extLst>
          </p:cNvPr>
          <p:cNvSpPr txBox="1"/>
          <p:nvPr/>
        </p:nvSpPr>
        <p:spPr>
          <a:xfrm>
            <a:off x="73152" y="1455027"/>
            <a:ext cx="8990379"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的</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比较特殊，有</a:t>
            </a:r>
            <a:endParaRPr lang="zh-CN" altLang="en-US" sz="1800" dirty="0">
              <a:latin typeface="+mn-lt"/>
              <a:ea typeface="黑体" panose="02010609060101010101" pitchFamily="49" charset="-122"/>
            </a:endParaRPr>
          </a:p>
        </p:txBody>
      </p:sp>
      <p:graphicFrame>
        <p:nvGraphicFramePr>
          <p:cNvPr id="8" name="对象 7">
            <a:extLst>
              <a:ext uri="{FF2B5EF4-FFF2-40B4-BE49-F238E27FC236}">
                <a16:creationId xmlns:a16="http://schemas.microsoft.com/office/drawing/2014/main" id="{7D6831F0-F5DA-E25C-BB55-9C7139FD0192}"/>
              </a:ext>
            </a:extLst>
          </p:cNvPr>
          <p:cNvGraphicFramePr>
            <a:graphicFrameLocks noChangeAspect="1"/>
          </p:cNvGraphicFramePr>
          <p:nvPr>
            <p:extLst>
              <p:ext uri="{D42A27DB-BD31-4B8C-83A1-F6EECF244321}">
                <p14:modId xmlns:p14="http://schemas.microsoft.com/office/powerpoint/2010/main" val="1137980762"/>
              </p:ext>
            </p:extLst>
          </p:nvPr>
        </p:nvGraphicFramePr>
        <p:xfrm>
          <a:off x="331788" y="1890713"/>
          <a:ext cx="8478837" cy="835025"/>
        </p:xfrm>
        <a:graphic>
          <a:graphicData uri="http://schemas.openxmlformats.org/presentationml/2006/ole">
            <mc:AlternateContent xmlns:mc="http://schemas.openxmlformats.org/markup-compatibility/2006">
              <mc:Choice xmlns:v="urn:schemas-microsoft-com:vml" Requires="v">
                <p:oleObj name="AxMath" r:id="rId5" imgW="5545080" imgH="547560" progId="Equation.AxMath">
                  <p:embed/>
                </p:oleObj>
              </mc:Choice>
              <mc:Fallback>
                <p:oleObj name="AxMath" r:id="rId5" imgW="5545080" imgH="547560" progId="Equation.AxMath">
                  <p:embed/>
                  <p:pic>
                    <p:nvPicPr>
                      <p:cNvPr id="8" name="对象 7">
                        <a:extLst>
                          <a:ext uri="{FF2B5EF4-FFF2-40B4-BE49-F238E27FC236}">
                            <a16:creationId xmlns:a16="http://schemas.microsoft.com/office/drawing/2014/main" id="{AF4E231A-EB91-BDCF-E633-4C5225F9D29A}"/>
                          </a:ext>
                        </a:extLst>
                      </p:cNvPr>
                      <p:cNvPicPr/>
                      <p:nvPr/>
                    </p:nvPicPr>
                    <p:blipFill>
                      <a:blip r:embed="rId6"/>
                      <a:stretch>
                        <a:fillRect/>
                      </a:stretch>
                    </p:blipFill>
                    <p:spPr>
                      <a:xfrm>
                        <a:off x="331788" y="1890713"/>
                        <a:ext cx="8478837" cy="835025"/>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D0CFB9E5-1962-9526-6114-08B63C54B7A4}"/>
              </a:ext>
            </a:extLst>
          </p:cNvPr>
          <p:cNvSpPr txBox="1"/>
          <p:nvPr/>
        </p:nvSpPr>
        <p:spPr>
          <a:xfrm>
            <a:off x="0" y="2612067"/>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故全微分中不存在</a:t>
            </a:r>
            <a:r>
              <a:rPr lang="zh-CN" altLang="en-US" sz="1800" dirty="0">
                <a:latin typeface="+mn-ea"/>
                <a:ea typeface="+mn-ea"/>
              </a:rPr>
              <a:t>②</a:t>
            </a:r>
            <a:r>
              <a:rPr lang="zh-CN" altLang="en-US" sz="1800" dirty="0">
                <a:latin typeface="+mn-lt"/>
                <a:ea typeface="黑体" panose="02010609060101010101" pitchFamily="49" charset="-122"/>
              </a:rPr>
              <a:t>式，即不受</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动力学修正；对</a:t>
            </a:r>
            <a:r>
              <a:rPr lang="zh-CN" altLang="en-US" sz="1800" dirty="0">
                <a:latin typeface="+mn-ea"/>
                <a:ea typeface="+mn-ea"/>
              </a:rPr>
              <a:t>②</a:t>
            </a:r>
            <a:r>
              <a:rPr lang="zh-CN" altLang="en-US" sz="1800" dirty="0">
                <a:latin typeface="+mn-lt"/>
                <a:ea typeface="黑体" panose="02010609060101010101" pitchFamily="49" charset="-122"/>
              </a:rPr>
              <a:t>式的结果代入</a:t>
            </a:r>
            <a:endParaRPr lang="zh-CN" altLang="en-US" sz="1800" dirty="0">
              <a:latin typeface="+mn-ea"/>
              <a:ea typeface="+mn-ea"/>
            </a:endParaRPr>
          </a:p>
        </p:txBody>
      </p:sp>
      <p:graphicFrame>
        <p:nvGraphicFramePr>
          <p:cNvPr id="15" name="对象 14">
            <a:extLst>
              <a:ext uri="{FF2B5EF4-FFF2-40B4-BE49-F238E27FC236}">
                <a16:creationId xmlns:a16="http://schemas.microsoft.com/office/drawing/2014/main" id="{046A01F0-1265-6734-0BA0-324CBED1E10A}"/>
              </a:ext>
            </a:extLst>
          </p:cNvPr>
          <p:cNvGraphicFramePr>
            <a:graphicFrameLocks noChangeAspect="1"/>
          </p:cNvGraphicFramePr>
          <p:nvPr>
            <p:extLst>
              <p:ext uri="{D42A27DB-BD31-4B8C-83A1-F6EECF244321}">
                <p14:modId xmlns:p14="http://schemas.microsoft.com/office/powerpoint/2010/main" val="2573384044"/>
              </p:ext>
            </p:extLst>
          </p:nvPr>
        </p:nvGraphicFramePr>
        <p:xfrm>
          <a:off x="4262434" y="3048102"/>
          <a:ext cx="619125" cy="493712"/>
        </p:xfrm>
        <a:graphic>
          <a:graphicData uri="http://schemas.openxmlformats.org/presentationml/2006/ole">
            <mc:AlternateContent xmlns:mc="http://schemas.openxmlformats.org/markup-compatibility/2006">
              <mc:Choice xmlns:v="urn:schemas-microsoft-com:vml" Requires="v">
                <p:oleObj name="AxMath" r:id="rId7" imgW="402480" imgH="321840" progId="Equation.AxMath">
                  <p:embed/>
                </p:oleObj>
              </mc:Choice>
              <mc:Fallback>
                <p:oleObj name="AxMath" r:id="rId7" imgW="402480" imgH="321840" progId="Equation.AxMath">
                  <p:embed/>
                  <p:pic>
                    <p:nvPicPr>
                      <p:cNvPr id="0" name=""/>
                      <p:cNvPicPr/>
                      <p:nvPr/>
                    </p:nvPicPr>
                    <p:blipFill>
                      <a:blip r:embed="rId8"/>
                      <a:stretch>
                        <a:fillRect/>
                      </a:stretch>
                    </p:blipFill>
                    <p:spPr>
                      <a:xfrm>
                        <a:off x="4262434" y="3048102"/>
                        <a:ext cx="619125" cy="493712"/>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E021A7DD-E6E6-4EE1-196A-856967E25DC1}"/>
              </a:ext>
            </a:extLst>
          </p:cNvPr>
          <p:cNvSpPr txBox="1"/>
          <p:nvPr/>
        </p:nvSpPr>
        <p:spPr>
          <a:xfrm>
            <a:off x="0" y="3363165"/>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可得到相同结论。常见的满足这一关系的</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有</a:t>
            </a:r>
            <a:endParaRPr lang="zh-CN" altLang="en-US" sz="1800" dirty="0">
              <a:latin typeface="+mn-ea"/>
              <a:ea typeface="+mn-ea"/>
            </a:endParaRPr>
          </a:p>
        </p:txBody>
      </p:sp>
      <p:graphicFrame>
        <p:nvGraphicFramePr>
          <p:cNvPr id="17" name="对象 16">
            <a:extLst>
              <a:ext uri="{FF2B5EF4-FFF2-40B4-BE49-F238E27FC236}">
                <a16:creationId xmlns:a16="http://schemas.microsoft.com/office/drawing/2014/main" id="{018408B7-B163-5C8F-E42A-3AE7CA0DC4CD}"/>
              </a:ext>
            </a:extLst>
          </p:cNvPr>
          <p:cNvGraphicFramePr>
            <a:graphicFrameLocks noChangeAspect="1"/>
          </p:cNvGraphicFramePr>
          <p:nvPr>
            <p:extLst>
              <p:ext uri="{D42A27DB-BD31-4B8C-83A1-F6EECF244321}">
                <p14:modId xmlns:p14="http://schemas.microsoft.com/office/powerpoint/2010/main" val="2848609109"/>
              </p:ext>
            </p:extLst>
          </p:nvPr>
        </p:nvGraphicFramePr>
        <p:xfrm>
          <a:off x="2767008" y="3805356"/>
          <a:ext cx="3609975" cy="503238"/>
        </p:xfrm>
        <a:graphic>
          <a:graphicData uri="http://schemas.openxmlformats.org/presentationml/2006/ole">
            <mc:AlternateContent xmlns:mc="http://schemas.openxmlformats.org/markup-compatibility/2006">
              <mc:Choice xmlns:v="urn:schemas-microsoft-com:vml" Requires="v">
                <p:oleObj name="AxMath" r:id="rId9" imgW="2351880" imgH="328680" progId="Equation.AxMath">
                  <p:embed/>
                </p:oleObj>
              </mc:Choice>
              <mc:Fallback>
                <p:oleObj name="AxMath" r:id="rId9" imgW="2351880" imgH="328680" progId="Equation.AxMath">
                  <p:embed/>
                  <p:pic>
                    <p:nvPicPr>
                      <p:cNvPr id="15" name="对象 14">
                        <a:extLst>
                          <a:ext uri="{FF2B5EF4-FFF2-40B4-BE49-F238E27FC236}">
                            <a16:creationId xmlns:a16="http://schemas.microsoft.com/office/drawing/2014/main" id="{046A01F0-1265-6734-0BA0-324CBED1E10A}"/>
                          </a:ext>
                        </a:extLst>
                      </p:cNvPr>
                      <p:cNvPicPr/>
                      <p:nvPr/>
                    </p:nvPicPr>
                    <p:blipFill>
                      <a:blip r:embed="rId10"/>
                      <a:stretch>
                        <a:fillRect/>
                      </a:stretch>
                    </p:blipFill>
                    <p:spPr>
                      <a:xfrm>
                        <a:off x="2767008" y="3805356"/>
                        <a:ext cx="3609975" cy="50323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76590ED3-232F-22C2-65EF-444BA1F53D38}"/>
              </a:ext>
            </a:extLst>
          </p:cNvPr>
          <p:cNvGraphicFramePr>
            <a:graphicFrameLocks noChangeAspect="1"/>
          </p:cNvGraphicFramePr>
          <p:nvPr>
            <p:extLst>
              <p:ext uri="{D42A27DB-BD31-4B8C-83A1-F6EECF244321}">
                <p14:modId xmlns:p14="http://schemas.microsoft.com/office/powerpoint/2010/main" val="4152269437"/>
              </p:ext>
            </p:extLst>
          </p:nvPr>
        </p:nvGraphicFramePr>
        <p:xfrm>
          <a:off x="2657471" y="4260175"/>
          <a:ext cx="3829050" cy="654050"/>
        </p:xfrm>
        <a:graphic>
          <a:graphicData uri="http://schemas.openxmlformats.org/presentationml/2006/ole">
            <mc:AlternateContent xmlns:mc="http://schemas.openxmlformats.org/markup-compatibility/2006">
              <mc:Choice xmlns:v="urn:schemas-microsoft-com:vml" Requires="v">
                <p:oleObj name="AxMath" r:id="rId11" imgW="2493720" imgH="426960" progId="Equation.AxMath">
                  <p:embed/>
                </p:oleObj>
              </mc:Choice>
              <mc:Fallback>
                <p:oleObj name="AxMath" r:id="rId11" imgW="2493720" imgH="426960" progId="Equation.AxMath">
                  <p:embed/>
                  <p:pic>
                    <p:nvPicPr>
                      <p:cNvPr id="17" name="对象 16">
                        <a:extLst>
                          <a:ext uri="{FF2B5EF4-FFF2-40B4-BE49-F238E27FC236}">
                            <a16:creationId xmlns:a16="http://schemas.microsoft.com/office/drawing/2014/main" id="{018408B7-B163-5C8F-E42A-3AE7CA0DC4CD}"/>
                          </a:ext>
                        </a:extLst>
                      </p:cNvPr>
                      <p:cNvPicPr/>
                      <p:nvPr/>
                    </p:nvPicPr>
                    <p:blipFill>
                      <a:blip r:embed="rId12"/>
                      <a:stretch>
                        <a:fillRect/>
                      </a:stretch>
                    </p:blipFill>
                    <p:spPr>
                      <a:xfrm>
                        <a:off x="2657471" y="4260175"/>
                        <a:ext cx="3829050" cy="654050"/>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C2F67873-0D6F-C7A2-6255-1A4E39D7F017}"/>
              </a:ext>
            </a:extLst>
          </p:cNvPr>
          <p:cNvSpPr txBox="1"/>
          <p:nvPr/>
        </p:nvSpPr>
        <p:spPr>
          <a:xfrm>
            <a:off x="0" y="4727661"/>
            <a:ext cx="9144000" cy="2116028"/>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从</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运动学角度也能得到</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进动不修正动量</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动量速度：</a:t>
            </a:r>
            <a:r>
              <a:rPr lang="zh-CN" altLang="en-US" sz="1800" dirty="0">
                <a:solidFill>
                  <a:srgbClr val="333333"/>
                </a:solidFill>
                <a:latin typeface="+mn-lt"/>
                <a:ea typeface="Microsoft Yahei" panose="020B0503020204020204" pitchFamily="34" charset="-122"/>
              </a:rPr>
              <a:t>所有</a:t>
            </a:r>
            <a:r>
              <a:rPr lang="en-US" altLang="zh-CN" sz="1800" dirty="0">
                <a:solidFill>
                  <a:srgbClr val="333333"/>
                </a:solidFill>
                <a:latin typeface="+mn-lt"/>
                <a:ea typeface="Microsoft Yahei" panose="020B0503020204020204" pitchFamily="34" charset="-122"/>
              </a:rPr>
              <a:t>4-vector</a:t>
            </a:r>
            <a:r>
              <a:rPr lang="zh-CN" altLang="en-US" sz="1800" dirty="0">
                <a:latin typeface="Arial" panose="020B0604020202020204" pitchFamily="34" charset="0"/>
                <a:ea typeface="黑体" panose="02010609060101010101" pitchFamily="49" charset="-122"/>
              </a:rPr>
              <a:t>都满足</a:t>
            </a:r>
            <a:r>
              <a:rPr lang="zh-CN" altLang="en-US" sz="1800" b="0" i="0" dirty="0">
                <a:solidFill>
                  <a:srgbClr val="333333"/>
                </a:solidFill>
                <a:effectLst/>
                <a:latin typeface="+mn-lt"/>
                <a:ea typeface="Microsoft Yahei" panose="020B0503020204020204" pitchFamily="34" charset="-122"/>
              </a:rPr>
              <a:t>③式的 </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即仅轨道运动</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的基本粒子是各向同性的，粒子静止参考系的自转不具备观测效应，</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进动消失</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。值得注意的是四维电流密度也不受进动影响，说明利用</a:t>
            </a:r>
            <a:r>
              <a:rPr lang="en-US" altLang="zh-CN" sz="1800" dirty="0" err="1">
                <a:latin typeface="Arial" panose="020B0604020202020204" pitchFamily="34" charset="0"/>
                <a:ea typeface="黑体" panose="02010609060101010101" pitchFamily="49" charset="-122"/>
              </a:rPr>
              <a:t>Biot</a:t>
            </a:r>
            <a:r>
              <a:rPr lang="en-US" altLang="zh-CN" sz="1800" dirty="0">
                <a:latin typeface="Arial" panose="020B0604020202020204" pitchFamily="34" charset="0"/>
                <a:ea typeface="黑体" panose="02010609060101010101" pitchFamily="49" charset="-122"/>
              </a:rPr>
              <a:t>-Savart</a:t>
            </a:r>
            <a:r>
              <a:rPr lang="zh-CN" altLang="en-US" sz="1800" dirty="0">
                <a:latin typeface="Arial" panose="020B0604020202020204" pitchFamily="34" charset="0"/>
                <a:ea typeface="黑体" panose="02010609060101010101" pitchFamily="49" charset="-122"/>
              </a:rPr>
              <a:t>定律，正比于电流密度的源激发场场强也不受进动影响，</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进动角速度不激发磁场。</a:t>
            </a:r>
            <a:r>
              <a:rPr lang="en-US" altLang="zh-CN" sz="1800" dirty="0">
                <a:latin typeface="Arial" panose="020B0604020202020204" pitchFamily="34" charset="0"/>
                <a:ea typeface="黑体" panose="02010609060101010101" pitchFamily="49" charset="-122"/>
              </a:rPr>
              <a:t> Thomas</a:t>
            </a:r>
            <a:r>
              <a:rPr lang="zh-CN" altLang="en-US" sz="1800" dirty="0">
                <a:latin typeface="Arial" panose="020B0604020202020204" pitchFamily="34" charset="0"/>
                <a:ea typeface="黑体" panose="02010609060101010101" pitchFamily="49" charset="-122"/>
              </a:rPr>
              <a:t>进动对</a:t>
            </a:r>
            <a:r>
              <a:rPr lang="en-US" altLang="zh-CN" sz="1800" i="1" dirty="0">
                <a:latin typeface="Arial" panose="020B0604020202020204" pitchFamily="34" charset="0"/>
                <a:ea typeface="黑体" panose="02010609060101010101" pitchFamily="49" charset="-122"/>
                <a:cs typeface="Times New Roman" panose="02020603050405020304" pitchFamily="18" charset="0"/>
              </a:rPr>
              <a:t>Mag</a:t>
            </a:r>
            <a:r>
              <a:rPr lang="en-US" altLang="zh-CN" sz="1800" dirty="0">
                <a:latin typeface="Arial" panose="020B0604020202020204" pitchFamily="34" charset="0"/>
                <a:ea typeface="黑体" panose="02010609060101010101" pitchFamily="49" charset="-122"/>
              </a:rPr>
              <a:t> SOC</a:t>
            </a:r>
            <a:r>
              <a:rPr lang="zh-CN" altLang="en-US" sz="1800" dirty="0">
                <a:latin typeface="Arial" panose="020B0604020202020204" pitchFamily="34" charset="0"/>
                <a:ea typeface="黑体" panose="02010609060101010101" pitchFamily="49" charset="-122"/>
              </a:rPr>
              <a:t>的影响源于对自旋的影响。</a:t>
            </a:r>
          </a:p>
        </p:txBody>
      </p:sp>
      <p:sp>
        <p:nvSpPr>
          <p:cNvPr id="5" name="文本框 4">
            <a:extLst>
              <a:ext uri="{FF2B5EF4-FFF2-40B4-BE49-F238E27FC236}">
                <a16:creationId xmlns:a16="http://schemas.microsoft.com/office/drawing/2014/main" id="{D82B0F90-7C18-EC95-70AB-1EFB35D5B3DD}"/>
              </a:ext>
            </a:extLst>
          </p:cNvPr>
          <p:cNvSpPr txBox="1"/>
          <p:nvPr/>
        </p:nvSpPr>
        <p:spPr>
          <a:xfrm>
            <a:off x="153619" y="194789"/>
            <a:ext cx="322163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矢量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6" name="灯片编号占位符 5">
            <a:extLst>
              <a:ext uri="{FF2B5EF4-FFF2-40B4-BE49-F238E27FC236}">
                <a16:creationId xmlns:a16="http://schemas.microsoft.com/office/drawing/2014/main" id="{4282ABDE-6CD9-1F51-EBEE-EB332F65DDBD}"/>
              </a:ext>
            </a:extLst>
          </p:cNvPr>
          <p:cNvSpPr>
            <a:spLocks noGrp="1"/>
          </p:cNvSpPr>
          <p:nvPr>
            <p:ph type="sldNum" sz="quarter" idx="10"/>
          </p:nvPr>
        </p:nvSpPr>
        <p:spPr/>
        <p:txBody>
          <a:bodyPr/>
          <a:lstStyle/>
          <a:p>
            <a:fld id="{6555F715-00A2-473B-A4E8-D5771EBCED9A}" type="slidenum">
              <a:rPr lang="zh-CN" altLang="en-US" smtClean="0"/>
              <a:pPr/>
              <a:t>5</a:t>
            </a:fld>
            <a:endParaRPr lang="zh-CN" altLang="en-US" dirty="0"/>
          </a:p>
        </p:txBody>
      </p:sp>
    </p:spTree>
    <p:extLst>
      <p:ext uri="{BB962C8B-B14F-4D97-AF65-F5344CB8AC3E}">
        <p14:creationId xmlns:p14="http://schemas.microsoft.com/office/powerpoint/2010/main" val="2230397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E34F44-A9EC-CA72-68D9-F88F4FFBDB19}"/>
              </a:ext>
            </a:extLst>
          </p:cNvPr>
          <p:cNvSpPr>
            <a:spLocks noGrp="1"/>
          </p:cNvSpPr>
          <p:nvPr>
            <p:ph type="sldNum" sz="quarter" idx="10"/>
          </p:nvPr>
        </p:nvSpPr>
        <p:spPr/>
        <p:txBody>
          <a:bodyPr/>
          <a:lstStyle/>
          <a:p>
            <a:fld id="{6555F715-00A2-473B-A4E8-D5771EBCED9A}" type="slidenum">
              <a:rPr lang="zh-CN" altLang="en-US" smtClean="0"/>
              <a:pPr/>
              <a:t>50</a:t>
            </a:fld>
            <a:endParaRPr lang="zh-CN" altLang="en-US" dirty="0"/>
          </a:p>
        </p:txBody>
      </p:sp>
      <p:sp>
        <p:nvSpPr>
          <p:cNvPr id="4" name="文本框 3">
            <a:extLst>
              <a:ext uri="{FF2B5EF4-FFF2-40B4-BE49-F238E27FC236}">
                <a16:creationId xmlns:a16="http://schemas.microsoft.com/office/drawing/2014/main" id="{ABBFC197-8EA8-9E52-5669-91015874B59C}"/>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3" name="对象 2">
            <a:extLst>
              <a:ext uri="{FF2B5EF4-FFF2-40B4-BE49-F238E27FC236}">
                <a16:creationId xmlns:a16="http://schemas.microsoft.com/office/drawing/2014/main" id="{26815AF4-A5AB-56C9-25DC-20FCE5B33918}"/>
              </a:ext>
            </a:extLst>
          </p:cNvPr>
          <p:cNvGraphicFramePr>
            <a:graphicFrameLocks noChangeAspect="1"/>
          </p:cNvGraphicFramePr>
          <p:nvPr>
            <p:extLst>
              <p:ext uri="{D42A27DB-BD31-4B8C-83A1-F6EECF244321}">
                <p14:modId xmlns:p14="http://schemas.microsoft.com/office/powerpoint/2010/main" val="585374475"/>
              </p:ext>
            </p:extLst>
          </p:nvPr>
        </p:nvGraphicFramePr>
        <p:xfrm>
          <a:off x="212990" y="922338"/>
          <a:ext cx="7380288" cy="5935662"/>
        </p:xfrm>
        <a:graphic>
          <a:graphicData uri="http://schemas.openxmlformats.org/presentationml/2006/ole">
            <mc:AlternateContent xmlns:mc="http://schemas.openxmlformats.org/markup-compatibility/2006">
              <mc:Choice xmlns:v="urn:schemas-microsoft-com:vml" Requires="v">
                <p:oleObj name="AxMath" r:id="rId2" imgW="7380000" imgH="5936040" progId="Equation.AxMath">
                  <p:embed/>
                </p:oleObj>
              </mc:Choice>
              <mc:Fallback>
                <p:oleObj name="AxMath" r:id="rId2" imgW="7380000" imgH="5936040" progId="Equation.AxMath">
                  <p:embed/>
                  <p:pic>
                    <p:nvPicPr>
                      <p:cNvPr id="0" name=""/>
                      <p:cNvPicPr/>
                      <p:nvPr/>
                    </p:nvPicPr>
                    <p:blipFill>
                      <a:blip r:embed="rId3"/>
                      <a:stretch>
                        <a:fillRect/>
                      </a:stretch>
                    </p:blipFill>
                    <p:spPr>
                      <a:xfrm>
                        <a:off x="212990" y="922338"/>
                        <a:ext cx="7380288" cy="5935662"/>
                      </a:xfrm>
                      <a:prstGeom prst="rect">
                        <a:avLst/>
                      </a:prstGeom>
                    </p:spPr>
                  </p:pic>
                </p:oleObj>
              </mc:Fallback>
            </mc:AlternateContent>
          </a:graphicData>
        </a:graphic>
      </p:graphicFrame>
    </p:spTree>
    <p:extLst>
      <p:ext uri="{BB962C8B-B14F-4D97-AF65-F5344CB8AC3E}">
        <p14:creationId xmlns:p14="http://schemas.microsoft.com/office/powerpoint/2010/main" val="3639257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99165F-5408-ECFC-33D7-00216060C66A}"/>
              </a:ext>
            </a:extLst>
          </p:cNvPr>
          <p:cNvSpPr>
            <a:spLocks noGrp="1"/>
          </p:cNvSpPr>
          <p:nvPr>
            <p:ph type="sldNum" sz="quarter" idx="10"/>
          </p:nvPr>
        </p:nvSpPr>
        <p:spPr/>
        <p:txBody>
          <a:bodyPr/>
          <a:lstStyle/>
          <a:p>
            <a:fld id="{6555F715-00A2-473B-A4E8-D5771EBCED9A}" type="slidenum">
              <a:rPr lang="zh-CN" altLang="en-US" smtClean="0"/>
              <a:pPr/>
              <a:t>51</a:t>
            </a:fld>
            <a:endParaRPr lang="zh-CN" altLang="en-US" dirty="0"/>
          </a:p>
        </p:txBody>
      </p:sp>
      <p:sp>
        <p:nvSpPr>
          <p:cNvPr id="4" name="文本框 3">
            <a:extLst>
              <a:ext uri="{FF2B5EF4-FFF2-40B4-BE49-F238E27FC236}">
                <a16:creationId xmlns:a16="http://schemas.microsoft.com/office/drawing/2014/main" id="{56EEB1B8-3044-B3C1-E1F2-74078F9EF0D4}"/>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3" name="对象 2">
            <a:extLst>
              <a:ext uri="{FF2B5EF4-FFF2-40B4-BE49-F238E27FC236}">
                <a16:creationId xmlns:a16="http://schemas.microsoft.com/office/drawing/2014/main" id="{F0BBE147-01B0-82FF-F754-77E45625722C}"/>
              </a:ext>
            </a:extLst>
          </p:cNvPr>
          <p:cNvGraphicFramePr>
            <a:graphicFrameLocks noChangeAspect="1"/>
          </p:cNvGraphicFramePr>
          <p:nvPr>
            <p:extLst>
              <p:ext uri="{D42A27DB-BD31-4B8C-83A1-F6EECF244321}">
                <p14:modId xmlns:p14="http://schemas.microsoft.com/office/powerpoint/2010/main" val="432739299"/>
              </p:ext>
            </p:extLst>
          </p:nvPr>
        </p:nvGraphicFramePr>
        <p:xfrm>
          <a:off x="139700" y="928688"/>
          <a:ext cx="8864600" cy="5792787"/>
        </p:xfrm>
        <a:graphic>
          <a:graphicData uri="http://schemas.openxmlformats.org/presentationml/2006/ole">
            <mc:AlternateContent xmlns:mc="http://schemas.openxmlformats.org/markup-compatibility/2006">
              <mc:Choice xmlns:v="urn:schemas-microsoft-com:vml" Requires="v">
                <p:oleObj name="AxMath" r:id="rId2" imgW="8864280" imgH="5792400" progId="Equation.AxMath">
                  <p:embed/>
                </p:oleObj>
              </mc:Choice>
              <mc:Fallback>
                <p:oleObj name="AxMath" r:id="rId2" imgW="8864280" imgH="5792400" progId="Equation.AxMath">
                  <p:embed/>
                  <p:pic>
                    <p:nvPicPr>
                      <p:cNvPr id="3" name="对象 2">
                        <a:extLst>
                          <a:ext uri="{FF2B5EF4-FFF2-40B4-BE49-F238E27FC236}">
                            <a16:creationId xmlns:a16="http://schemas.microsoft.com/office/drawing/2014/main" id="{26815AF4-A5AB-56C9-25DC-20FCE5B33918}"/>
                          </a:ext>
                        </a:extLst>
                      </p:cNvPr>
                      <p:cNvPicPr/>
                      <p:nvPr/>
                    </p:nvPicPr>
                    <p:blipFill>
                      <a:blip r:embed="rId3"/>
                      <a:stretch>
                        <a:fillRect/>
                      </a:stretch>
                    </p:blipFill>
                    <p:spPr>
                      <a:xfrm>
                        <a:off x="139700" y="928688"/>
                        <a:ext cx="8864600" cy="5792787"/>
                      </a:xfrm>
                      <a:prstGeom prst="rect">
                        <a:avLst/>
                      </a:prstGeom>
                    </p:spPr>
                  </p:pic>
                </p:oleObj>
              </mc:Fallback>
            </mc:AlternateContent>
          </a:graphicData>
        </a:graphic>
      </p:graphicFrame>
    </p:spTree>
    <p:extLst>
      <p:ext uri="{BB962C8B-B14F-4D97-AF65-F5344CB8AC3E}">
        <p14:creationId xmlns:p14="http://schemas.microsoft.com/office/powerpoint/2010/main" val="3791696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3D9EA4-A3A3-9149-3CC0-96BACCF37466}"/>
              </a:ext>
            </a:extLst>
          </p:cNvPr>
          <p:cNvSpPr>
            <a:spLocks noGrp="1"/>
          </p:cNvSpPr>
          <p:nvPr>
            <p:ph type="sldNum" sz="quarter" idx="10"/>
          </p:nvPr>
        </p:nvSpPr>
        <p:spPr/>
        <p:txBody>
          <a:bodyPr/>
          <a:lstStyle/>
          <a:p>
            <a:fld id="{6555F715-00A2-473B-A4E8-D5771EBCED9A}" type="slidenum">
              <a:rPr lang="zh-CN" altLang="en-US" smtClean="0"/>
              <a:pPr/>
              <a:t>52</a:t>
            </a:fld>
            <a:endParaRPr lang="zh-CN" altLang="en-US" dirty="0"/>
          </a:p>
        </p:txBody>
      </p:sp>
      <p:sp>
        <p:nvSpPr>
          <p:cNvPr id="3" name="文本框 2">
            <a:extLst>
              <a:ext uri="{FF2B5EF4-FFF2-40B4-BE49-F238E27FC236}">
                <a16:creationId xmlns:a16="http://schemas.microsoft.com/office/drawing/2014/main" id="{0A0213C3-B787-9910-B4EA-F6863AC1C1D9}"/>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15D4B3D0-7811-4DBA-9F23-98CA6BC0723C}"/>
              </a:ext>
            </a:extLst>
          </p:cNvPr>
          <p:cNvGraphicFramePr>
            <a:graphicFrameLocks noChangeAspect="1"/>
          </p:cNvGraphicFramePr>
          <p:nvPr>
            <p:extLst>
              <p:ext uri="{D42A27DB-BD31-4B8C-83A1-F6EECF244321}">
                <p14:modId xmlns:p14="http://schemas.microsoft.com/office/powerpoint/2010/main" val="2087044621"/>
              </p:ext>
            </p:extLst>
          </p:nvPr>
        </p:nvGraphicFramePr>
        <p:xfrm>
          <a:off x="187325" y="892175"/>
          <a:ext cx="8707438" cy="622300"/>
        </p:xfrm>
        <a:graphic>
          <a:graphicData uri="http://schemas.openxmlformats.org/presentationml/2006/ole">
            <mc:AlternateContent xmlns:mc="http://schemas.openxmlformats.org/markup-compatibility/2006">
              <mc:Choice xmlns:v="urn:schemas-microsoft-com:vml" Requires="v">
                <p:oleObj name="AxMath" r:id="rId2" imgW="8706960" imgH="622440" progId="Equation.AxMath">
                  <p:embed/>
                </p:oleObj>
              </mc:Choice>
              <mc:Fallback>
                <p:oleObj name="AxMath" r:id="rId2" imgW="8706960" imgH="622440" progId="Equation.AxMath">
                  <p:embed/>
                  <p:pic>
                    <p:nvPicPr>
                      <p:cNvPr id="0" name=""/>
                      <p:cNvPicPr/>
                      <p:nvPr/>
                    </p:nvPicPr>
                    <p:blipFill>
                      <a:blip r:embed="rId3"/>
                      <a:stretch>
                        <a:fillRect/>
                      </a:stretch>
                    </p:blipFill>
                    <p:spPr>
                      <a:xfrm>
                        <a:off x="187325" y="892175"/>
                        <a:ext cx="8707438" cy="6223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0CC4F6F6-8062-0E99-EB0D-55AD0C5EE135}"/>
              </a:ext>
            </a:extLst>
          </p:cNvPr>
          <p:cNvSpPr txBox="1"/>
          <p:nvPr/>
        </p:nvSpPr>
        <p:spPr>
          <a:xfrm>
            <a:off x="0" y="1514475"/>
            <a:ext cx="9144000" cy="1286250"/>
          </a:xfrm>
          <a:prstGeom prst="rect">
            <a:avLst/>
          </a:prstGeom>
          <a:noFill/>
        </p:spPr>
        <p:txBody>
          <a:bodyPr wrap="square">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至此已完成对</a:t>
            </a:r>
            <a:r>
              <a:rPr lang="en-US" altLang="zh-CN" sz="1800" dirty="0">
                <a:latin typeface="Arial" panose="020B0604020202020204" pitchFamily="34" charset="0"/>
                <a:ea typeface="黑体" panose="02010609060101010101" pitchFamily="49" charset="-122"/>
              </a:rPr>
              <a:t>P41</a:t>
            </a:r>
            <a:r>
              <a:rPr lang="zh-CN" altLang="en-US" sz="1800" dirty="0">
                <a:latin typeface="Arial" panose="020B0604020202020204" pitchFamily="34" charset="0"/>
                <a:ea typeface="黑体" panose="02010609060101010101" pitchFamily="49" charset="-122"/>
              </a:rPr>
              <a:t>提出的拟向变换的动力学探究。但是，</a:t>
            </a:r>
            <a:r>
              <a:rPr lang="en-US" altLang="zh-CN" sz="1800" dirty="0">
                <a:latin typeface="Arial" panose="020B0604020202020204" pitchFamily="34" charset="0"/>
                <a:ea typeface="黑体" panose="02010609060101010101" pitchFamily="49" charset="-122"/>
              </a:rPr>
              <a:t>F-W</a:t>
            </a:r>
            <a:r>
              <a:rPr lang="zh-CN" altLang="en-US" sz="1800" dirty="0">
                <a:latin typeface="Arial" panose="020B0604020202020204" pitchFamily="34" charset="0"/>
                <a:ea typeface="黑体" panose="02010609060101010101" pitchFamily="49" charset="-122"/>
              </a:rPr>
              <a:t>变换表明自旋</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的时间分量在任何参考系下都为</a:t>
            </a:r>
            <a:r>
              <a:rPr lang="en-US" altLang="zh-CN" sz="1800" dirty="0">
                <a:latin typeface="Arial" panose="020B0604020202020204" pitchFamily="34" charset="0"/>
                <a:ea typeface="黑体" panose="02010609060101010101" pitchFamily="49" charset="-122"/>
              </a:rPr>
              <a:t>0</a:t>
            </a:r>
            <a:r>
              <a:rPr lang="zh-CN" altLang="en-US" sz="1800" dirty="0">
                <a:latin typeface="Arial" panose="020B0604020202020204" pitchFamily="34" charset="0"/>
                <a:ea typeface="黑体" panose="02010609060101010101" pitchFamily="49" charset="-122"/>
              </a:rPr>
              <a:t>，所以应遵循</a:t>
            </a:r>
            <a:r>
              <a:rPr lang="en-US" altLang="zh-CN" sz="1800" dirty="0">
                <a:latin typeface="Arial" panose="020B0604020202020204" pitchFamily="34" charset="0"/>
                <a:ea typeface="黑体" panose="02010609060101010101" pitchFamily="49" charset="-122"/>
              </a:rPr>
              <a:t>P44</a:t>
            </a:r>
            <a:r>
              <a:rPr lang="zh-CN" altLang="en-US" sz="1800" dirty="0">
                <a:latin typeface="Arial" panose="020B0604020202020204" pitchFamily="34" charset="0"/>
                <a:ea typeface="黑体" panose="02010609060101010101" pitchFamily="49" charset="-122"/>
              </a:rPr>
              <a:t>提出的拟向变换。修改前面排版太麻烦，所以我直接在下面补充。</a:t>
            </a:r>
            <a:endParaRPr lang="zh-CN" altLang="en-US" sz="1800" dirty="0"/>
          </a:p>
        </p:txBody>
      </p:sp>
      <p:graphicFrame>
        <p:nvGraphicFramePr>
          <p:cNvPr id="13" name="对象 12">
            <a:extLst>
              <a:ext uri="{FF2B5EF4-FFF2-40B4-BE49-F238E27FC236}">
                <a16:creationId xmlns:a16="http://schemas.microsoft.com/office/drawing/2014/main" id="{5D2F9BDA-0E41-245C-8C47-E668931C651D}"/>
              </a:ext>
            </a:extLst>
          </p:cNvPr>
          <p:cNvGraphicFramePr>
            <a:graphicFrameLocks noChangeAspect="1"/>
          </p:cNvGraphicFramePr>
          <p:nvPr>
            <p:extLst>
              <p:ext uri="{D42A27DB-BD31-4B8C-83A1-F6EECF244321}">
                <p14:modId xmlns:p14="http://schemas.microsoft.com/office/powerpoint/2010/main" val="3720623"/>
              </p:ext>
            </p:extLst>
          </p:nvPr>
        </p:nvGraphicFramePr>
        <p:xfrm>
          <a:off x="482185" y="2886074"/>
          <a:ext cx="5821363" cy="3652838"/>
        </p:xfrm>
        <a:graphic>
          <a:graphicData uri="http://schemas.openxmlformats.org/presentationml/2006/ole">
            <mc:AlternateContent xmlns:mc="http://schemas.openxmlformats.org/markup-compatibility/2006">
              <mc:Choice xmlns:v="urn:schemas-microsoft-com:vml" Requires="v">
                <p:oleObj name="AxMath" r:id="rId4" imgW="4820040" imgH="3029760" progId="Equation.AxMath">
                  <p:embed/>
                </p:oleObj>
              </mc:Choice>
              <mc:Fallback>
                <p:oleObj name="AxMath" r:id="rId4" imgW="4820040" imgH="3029760" progId="Equation.AxMath">
                  <p:embed/>
                  <p:pic>
                    <p:nvPicPr>
                      <p:cNvPr id="12" name="对象 11">
                        <a:extLst>
                          <a:ext uri="{FF2B5EF4-FFF2-40B4-BE49-F238E27FC236}">
                            <a16:creationId xmlns:a16="http://schemas.microsoft.com/office/drawing/2014/main" id="{2F855755-FF5D-0510-2AB0-DC04EF53C6D8}"/>
                          </a:ext>
                        </a:extLst>
                      </p:cNvPr>
                      <p:cNvPicPr/>
                      <p:nvPr/>
                    </p:nvPicPr>
                    <p:blipFill>
                      <a:blip r:embed="rId5"/>
                      <a:stretch>
                        <a:fillRect/>
                      </a:stretch>
                    </p:blipFill>
                    <p:spPr>
                      <a:xfrm>
                        <a:off x="482185" y="2886074"/>
                        <a:ext cx="5821363" cy="3652838"/>
                      </a:xfrm>
                      <a:prstGeom prst="rect">
                        <a:avLst/>
                      </a:prstGeom>
                    </p:spPr>
                  </p:pic>
                </p:oleObj>
              </mc:Fallback>
            </mc:AlternateContent>
          </a:graphicData>
        </a:graphic>
      </p:graphicFrame>
    </p:spTree>
    <p:extLst>
      <p:ext uri="{BB962C8B-B14F-4D97-AF65-F5344CB8AC3E}">
        <p14:creationId xmlns:p14="http://schemas.microsoft.com/office/powerpoint/2010/main" val="1790055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6901D8-D34E-8D78-2619-AA521E7CE8EE}"/>
              </a:ext>
            </a:extLst>
          </p:cNvPr>
          <p:cNvSpPr>
            <a:spLocks noGrp="1"/>
          </p:cNvSpPr>
          <p:nvPr>
            <p:ph type="sldNum" sz="quarter" idx="10"/>
          </p:nvPr>
        </p:nvSpPr>
        <p:spPr/>
        <p:txBody>
          <a:bodyPr/>
          <a:lstStyle/>
          <a:p>
            <a:fld id="{6555F715-00A2-473B-A4E8-D5771EBCED9A}" type="slidenum">
              <a:rPr lang="zh-CN" altLang="en-US" smtClean="0"/>
              <a:pPr/>
              <a:t>53</a:t>
            </a:fld>
            <a:endParaRPr lang="zh-CN" altLang="en-US" dirty="0"/>
          </a:p>
        </p:txBody>
      </p:sp>
      <p:sp>
        <p:nvSpPr>
          <p:cNvPr id="3" name="文本框 2">
            <a:extLst>
              <a:ext uri="{FF2B5EF4-FFF2-40B4-BE49-F238E27FC236}">
                <a16:creationId xmlns:a16="http://schemas.microsoft.com/office/drawing/2014/main" id="{DB8117FF-0910-AEEF-106E-A26A8C4AD7AF}"/>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C65A2D12-BABA-59F8-E352-C45E8DE8F848}"/>
              </a:ext>
            </a:extLst>
          </p:cNvPr>
          <p:cNvGraphicFramePr>
            <a:graphicFrameLocks noChangeAspect="1"/>
          </p:cNvGraphicFramePr>
          <p:nvPr>
            <p:extLst>
              <p:ext uri="{D42A27DB-BD31-4B8C-83A1-F6EECF244321}">
                <p14:modId xmlns:p14="http://schemas.microsoft.com/office/powerpoint/2010/main" val="3252881891"/>
              </p:ext>
            </p:extLst>
          </p:nvPr>
        </p:nvGraphicFramePr>
        <p:xfrm>
          <a:off x="211138" y="869594"/>
          <a:ext cx="8932862" cy="5961063"/>
        </p:xfrm>
        <a:graphic>
          <a:graphicData uri="http://schemas.openxmlformats.org/presentationml/2006/ole">
            <mc:AlternateContent xmlns:mc="http://schemas.openxmlformats.org/markup-compatibility/2006">
              <mc:Choice xmlns:v="urn:schemas-microsoft-com:vml" Requires="v">
                <p:oleObj name="AxMath" r:id="rId2" imgW="7191000" imgH="4791240" progId="Equation.AxMath">
                  <p:embed/>
                </p:oleObj>
              </mc:Choice>
              <mc:Fallback>
                <p:oleObj name="AxMath" r:id="rId2" imgW="7191000" imgH="4791240" progId="Equation.AxMath">
                  <p:embed/>
                  <p:pic>
                    <p:nvPicPr>
                      <p:cNvPr id="0" name=""/>
                      <p:cNvPicPr/>
                      <p:nvPr/>
                    </p:nvPicPr>
                    <p:blipFill>
                      <a:blip r:embed="rId3"/>
                      <a:stretch>
                        <a:fillRect/>
                      </a:stretch>
                    </p:blipFill>
                    <p:spPr>
                      <a:xfrm>
                        <a:off x="211138" y="869594"/>
                        <a:ext cx="8932862" cy="5961063"/>
                      </a:xfrm>
                      <a:prstGeom prst="rect">
                        <a:avLst/>
                      </a:prstGeom>
                    </p:spPr>
                  </p:pic>
                </p:oleObj>
              </mc:Fallback>
            </mc:AlternateContent>
          </a:graphicData>
        </a:graphic>
      </p:graphicFrame>
    </p:spTree>
    <p:extLst>
      <p:ext uri="{BB962C8B-B14F-4D97-AF65-F5344CB8AC3E}">
        <p14:creationId xmlns:p14="http://schemas.microsoft.com/office/powerpoint/2010/main" val="391112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D70D59-65B7-B046-8991-00CEC26A1779}"/>
              </a:ext>
            </a:extLst>
          </p:cNvPr>
          <p:cNvSpPr>
            <a:spLocks noGrp="1"/>
          </p:cNvSpPr>
          <p:nvPr>
            <p:ph type="sldNum" sz="quarter" idx="10"/>
          </p:nvPr>
        </p:nvSpPr>
        <p:spPr/>
        <p:txBody>
          <a:bodyPr/>
          <a:lstStyle/>
          <a:p>
            <a:fld id="{6555F715-00A2-473B-A4E8-D5771EBCED9A}" type="slidenum">
              <a:rPr lang="zh-CN" altLang="en-US" smtClean="0"/>
              <a:pPr/>
              <a:t>54</a:t>
            </a:fld>
            <a:endParaRPr lang="zh-CN" altLang="en-US" dirty="0"/>
          </a:p>
        </p:txBody>
      </p:sp>
      <p:sp>
        <p:nvSpPr>
          <p:cNvPr id="3" name="文本框 2">
            <a:extLst>
              <a:ext uri="{FF2B5EF4-FFF2-40B4-BE49-F238E27FC236}">
                <a16:creationId xmlns:a16="http://schemas.microsoft.com/office/drawing/2014/main" id="{2255BF6F-91C3-4AA3-86B4-7DFF4D34A8EB}"/>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CB7635F2-42A9-8427-67EC-EB2C88DBD89E}"/>
              </a:ext>
            </a:extLst>
          </p:cNvPr>
          <p:cNvGraphicFramePr>
            <a:graphicFrameLocks noChangeAspect="1"/>
          </p:cNvGraphicFramePr>
          <p:nvPr>
            <p:extLst>
              <p:ext uri="{D42A27DB-BD31-4B8C-83A1-F6EECF244321}">
                <p14:modId xmlns:p14="http://schemas.microsoft.com/office/powerpoint/2010/main" val="2018081095"/>
              </p:ext>
            </p:extLst>
          </p:nvPr>
        </p:nvGraphicFramePr>
        <p:xfrm>
          <a:off x="212990" y="922338"/>
          <a:ext cx="7121525" cy="5799137"/>
        </p:xfrm>
        <a:graphic>
          <a:graphicData uri="http://schemas.openxmlformats.org/presentationml/2006/ole">
            <mc:AlternateContent xmlns:mc="http://schemas.openxmlformats.org/markup-compatibility/2006">
              <mc:Choice xmlns:v="urn:schemas-microsoft-com:vml" Requires="v">
                <p:oleObj name="AxMath" r:id="rId2" imgW="7121880" imgH="5798520" progId="Equation.AxMath">
                  <p:embed/>
                </p:oleObj>
              </mc:Choice>
              <mc:Fallback>
                <p:oleObj name="AxMath" r:id="rId2" imgW="7121880" imgH="5798520" progId="Equation.AxMath">
                  <p:embed/>
                  <p:pic>
                    <p:nvPicPr>
                      <p:cNvPr id="9" name="对象 8">
                        <a:extLst>
                          <a:ext uri="{FF2B5EF4-FFF2-40B4-BE49-F238E27FC236}">
                            <a16:creationId xmlns:a16="http://schemas.microsoft.com/office/drawing/2014/main" id="{3176FA72-9F2B-DDA8-0176-9E066734A6BB}"/>
                          </a:ext>
                        </a:extLst>
                      </p:cNvPr>
                      <p:cNvPicPr/>
                      <p:nvPr/>
                    </p:nvPicPr>
                    <p:blipFill>
                      <a:blip r:embed="rId3"/>
                      <a:stretch>
                        <a:fillRect/>
                      </a:stretch>
                    </p:blipFill>
                    <p:spPr>
                      <a:xfrm>
                        <a:off x="212990" y="922338"/>
                        <a:ext cx="7121525" cy="5799137"/>
                      </a:xfrm>
                      <a:prstGeom prst="rect">
                        <a:avLst/>
                      </a:prstGeom>
                    </p:spPr>
                  </p:pic>
                </p:oleObj>
              </mc:Fallback>
            </mc:AlternateContent>
          </a:graphicData>
        </a:graphic>
      </p:graphicFrame>
    </p:spTree>
    <p:extLst>
      <p:ext uri="{BB962C8B-B14F-4D97-AF65-F5344CB8AC3E}">
        <p14:creationId xmlns:p14="http://schemas.microsoft.com/office/powerpoint/2010/main" val="321398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3A1E9B-E4FA-0CC6-8666-C1380B712AEA}"/>
              </a:ext>
            </a:extLst>
          </p:cNvPr>
          <p:cNvSpPr>
            <a:spLocks noGrp="1"/>
          </p:cNvSpPr>
          <p:nvPr>
            <p:ph type="sldNum" sz="quarter" idx="10"/>
          </p:nvPr>
        </p:nvSpPr>
        <p:spPr/>
        <p:txBody>
          <a:bodyPr/>
          <a:lstStyle/>
          <a:p>
            <a:fld id="{6555F715-00A2-473B-A4E8-D5771EBCED9A}" type="slidenum">
              <a:rPr lang="zh-CN" altLang="en-US" smtClean="0"/>
              <a:pPr/>
              <a:t>55</a:t>
            </a:fld>
            <a:endParaRPr lang="zh-CN" altLang="en-US" dirty="0"/>
          </a:p>
        </p:txBody>
      </p:sp>
      <p:graphicFrame>
        <p:nvGraphicFramePr>
          <p:cNvPr id="3" name="对象 2">
            <a:extLst>
              <a:ext uri="{FF2B5EF4-FFF2-40B4-BE49-F238E27FC236}">
                <a16:creationId xmlns:a16="http://schemas.microsoft.com/office/drawing/2014/main" id="{8D11CA04-E437-2FBA-7814-F96C11A87FEF}"/>
              </a:ext>
            </a:extLst>
          </p:cNvPr>
          <p:cNvGraphicFramePr>
            <a:graphicFrameLocks noChangeAspect="1"/>
          </p:cNvGraphicFramePr>
          <p:nvPr>
            <p:extLst>
              <p:ext uri="{D42A27DB-BD31-4B8C-83A1-F6EECF244321}">
                <p14:modId xmlns:p14="http://schemas.microsoft.com/office/powerpoint/2010/main" val="2868766089"/>
              </p:ext>
            </p:extLst>
          </p:nvPr>
        </p:nvGraphicFramePr>
        <p:xfrm>
          <a:off x="274638" y="947738"/>
          <a:ext cx="7724775" cy="5586412"/>
        </p:xfrm>
        <a:graphic>
          <a:graphicData uri="http://schemas.openxmlformats.org/presentationml/2006/ole">
            <mc:AlternateContent xmlns:mc="http://schemas.openxmlformats.org/markup-compatibility/2006">
              <mc:Choice xmlns:v="urn:schemas-microsoft-com:vml" Requires="v">
                <p:oleObj name="AxMath" r:id="rId2" imgW="7723440" imgH="5586840" progId="Equation.AxMath">
                  <p:embed/>
                </p:oleObj>
              </mc:Choice>
              <mc:Fallback>
                <p:oleObj name="AxMath" r:id="rId2" imgW="7723440" imgH="5586840" progId="Equation.AxMath">
                  <p:embed/>
                  <p:pic>
                    <p:nvPicPr>
                      <p:cNvPr id="3" name="对象 2">
                        <a:extLst>
                          <a:ext uri="{FF2B5EF4-FFF2-40B4-BE49-F238E27FC236}">
                            <a16:creationId xmlns:a16="http://schemas.microsoft.com/office/drawing/2014/main" id="{C1CEBC1F-CA52-437C-1F72-8E8C509EA386}"/>
                          </a:ext>
                        </a:extLst>
                      </p:cNvPr>
                      <p:cNvPicPr/>
                      <p:nvPr/>
                    </p:nvPicPr>
                    <p:blipFill>
                      <a:blip r:embed="rId3"/>
                      <a:stretch>
                        <a:fillRect/>
                      </a:stretch>
                    </p:blipFill>
                    <p:spPr>
                      <a:xfrm>
                        <a:off x="274638" y="947738"/>
                        <a:ext cx="7724775" cy="5586412"/>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5F68F394-96B5-BCE2-9007-E9068BF508C5}"/>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8491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2ACB91-3639-91EA-42CD-AF0F132FC2C1}"/>
              </a:ext>
            </a:extLst>
          </p:cNvPr>
          <p:cNvSpPr>
            <a:spLocks noGrp="1"/>
          </p:cNvSpPr>
          <p:nvPr>
            <p:ph type="sldNum" sz="quarter" idx="10"/>
          </p:nvPr>
        </p:nvSpPr>
        <p:spPr/>
        <p:txBody>
          <a:bodyPr/>
          <a:lstStyle/>
          <a:p>
            <a:fld id="{6555F715-00A2-473B-A4E8-D5771EBCED9A}" type="slidenum">
              <a:rPr lang="zh-CN" altLang="en-US" smtClean="0"/>
              <a:pPr/>
              <a:t>56</a:t>
            </a:fld>
            <a:endParaRPr lang="zh-CN" altLang="en-US" dirty="0"/>
          </a:p>
        </p:txBody>
      </p:sp>
      <p:sp>
        <p:nvSpPr>
          <p:cNvPr id="3" name="文本框 2">
            <a:extLst>
              <a:ext uri="{FF2B5EF4-FFF2-40B4-BE49-F238E27FC236}">
                <a16:creationId xmlns:a16="http://schemas.microsoft.com/office/drawing/2014/main" id="{C61A83C4-5DCC-4167-42F3-FEAF6A1A0DCE}"/>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3F1F8035-9101-1BCC-B98D-37182E7EB8F1}"/>
              </a:ext>
            </a:extLst>
          </p:cNvPr>
          <p:cNvGraphicFramePr>
            <a:graphicFrameLocks noChangeAspect="1"/>
          </p:cNvGraphicFramePr>
          <p:nvPr>
            <p:extLst>
              <p:ext uri="{D42A27DB-BD31-4B8C-83A1-F6EECF244321}">
                <p14:modId xmlns:p14="http://schemas.microsoft.com/office/powerpoint/2010/main" val="4027494874"/>
              </p:ext>
            </p:extLst>
          </p:nvPr>
        </p:nvGraphicFramePr>
        <p:xfrm>
          <a:off x="212725" y="896938"/>
          <a:ext cx="7872413" cy="5870575"/>
        </p:xfrm>
        <a:graphic>
          <a:graphicData uri="http://schemas.openxmlformats.org/presentationml/2006/ole">
            <mc:AlternateContent xmlns:mc="http://schemas.openxmlformats.org/markup-compatibility/2006">
              <mc:Choice xmlns:v="urn:schemas-microsoft-com:vml" Requires="v">
                <p:oleObj name="AxMath" r:id="rId2" imgW="7283880" imgH="5433120" progId="Equation.AxMath">
                  <p:embed/>
                </p:oleObj>
              </mc:Choice>
              <mc:Fallback>
                <p:oleObj name="AxMath" r:id="rId2" imgW="7283880" imgH="5433120" progId="Equation.AxMath">
                  <p:embed/>
                  <p:pic>
                    <p:nvPicPr>
                      <p:cNvPr id="4" name="对象 3">
                        <a:extLst>
                          <a:ext uri="{FF2B5EF4-FFF2-40B4-BE49-F238E27FC236}">
                            <a16:creationId xmlns:a16="http://schemas.microsoft.com/office/drawing/2014/main" id="{B3CDED79-30B8-45F4-4AEC-32BA65DE7B83}"/>
                          </a:ext>
                        </a:extLst>
                      </p:cNvPr>
                      <p:cNvPicPr/>
                      <p:nvPr/>
                    </p:nvPicPr>
                    <p:blipFill>
                      <a:blip r:embed="rId3"/>
                      <a:stretch>
                        <a:fillRect/>
                      </a:stretch>
                    </p:blipFill>
                    <p:spPr>
                      <a:xfrm>
                        <a:off x="212725" y="896938"/>
                        <a:ext cx="7872413" cy="5870575"/>
                      </a:xfrm>
                      <a:prstGeom prst="rect">
                        <a:avLst/>
                      </a:prstGeom>
                    </p:spPr>
                  </p:pic>
                </p:oleObj>
              </mc:Fallback>
            </mc:AlternateContent>
          </a:graphicData>
        </a:graphic>
      </p:graphicFrame>
    </p:spTree>
    <p:extLst>
      <p:ext uri="{BB962C8B-B14F-4D97-AF65-F5344CB8AC3E}">
        <p14:creationId xmlns:p14="http://schemas.microsoft.com/office/powerpoint/2010/main" val="3614583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7C64B1-FD68-DB10-749F-7F8C89723B6C}"/>
              </a:ext>
            </a:extLst>
          </p:cNvPr>
          <p:cNvSpPr>
            <a:spLocks noGrp="1"/>
          </p:cNvSpPr>
          <p:nvPr>
            <p:ph type="sldNum" sz="quarter" idx="10"/>
          </p:nvPr>
        </p:nvSpPr>
        <p:spPr/>
        <p:txBody>
          <a:bodyPr/>
          <a:lstStyle/>
          <a:p>
            <a:fld id="{6555F715-00A2-473B-A4E8-D5771EBCED9A}" type="slidenum">
              <a:rPr lang="zh-CN" altLang="en-US" smtClean="0"/>
              <a:pPr/>
              <a:t>57</a:t>
            </a:fld>
            <a:endParaRPr lang="zh-CN" altLang="en-US" dirty="0"/>
          </a:p>
        </p:txBody>
      </p:sp>
      <p:graphicFrame>
        <p:nvGraphicFramePr>
          <p:cNvPr id="3" name="对象 2">
            <a:extLst>
              <a:ext uri="{FF2B5EF4-FFF2-40B4-BE49-F238E27FC236}">
                <a16:creationId xmlns:a16="http://schemas.microsoft.com/office/drawing/2014/main" id="{88110EB1-D425-0224-503F-65E29C9FFE6A}"/>
              </a:ext>
            </a:extLst>
          </p:cNvPr>
          <p:cNvGraphicFramePr>
            <a:graphicFrameLocks noChangeAspect="1"/>
          </p:cNvGraphicFramePr>
          <p:nvPr>
            <p:extLst>
              <p:ext uri="{D42A27DB-BD31-4B8C-83A1-F6EECF244321}">
                <p14:modId xmlns:p14="http://schemas.microsoft.com/office/powerpoint/2010/main" val="3310332536"/>
              </p:ext>
            </p:extLst>
          </p:nvPr>
        </p:nvGraphicFramePr>
        <p:xfrm>
          <a:off x="212990" y="868363"/>
          <a:ext cx="7999413" cy="5989637"/>
        </p:xfrm>
        <a:graphic>
          <a:graphicData uri="http://schemas.openxmlformats.org/presentationml/2006/ole">
            <mc:AlternateContent xmlns:mc="http://schemas.openxmlformats.org/markup-compatibility/2006">
              <mc:Choice xmlns:v="urn:schemas-microsoft-com:vml" Requires="v">
                <p:oleObj name="AxMath" r:id="rId2" imgW="7761600" imgH="5814000" progId="Equation.AxMath">
                  <p:embed/>
                </p:oleObj>
              </mc:Choice>
              <mc:Fallback>
                <p:oleObj name="AxMath" r:id="rId2" imgW="7761600" imgH="5814000" progId="Equation.AxMath">
                  <p:embed/>
                  <p:pic>
                    <p:nvPicPr>
                      <p:cNvPr id="0" name=""/>
                      <p:cNvPicPr/>
                      <p:nvPr/>
                    </p:nvPicPr>
                    <p:blipFill>
                      <a:blip r:embed="rId3"/>
                      <a:stretch>
                        <a:fillRect/>
                      </a:stretch>
                    </p:blipFill>
                    <p:spPr>
                      <a:xfrm>
                        <a:off x="212990" y="868363"/>
                        <a:ext cx="7999413" cy="598963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3239A611-C70F-746D-CB4E-DF98F46EF9B5}"/>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64070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98541B-4D99-5946-3981-3BF0D7F8B23F}"/>
              </a:ext>
            </a:extLst>
          </p:cNvPr>
          <p:cNvSpPr>
            <a:spLocks noGrp="1"/>
          </p:cNvSpPr>
          <p:nvPr>
            <p:ph type="sldNum" sz="quarter" idx="10"/>
          </p:nvPr>
        </p:nvSpPr>
        <p:spPr/>
        <p:txBody>
          <a:bodyPr/>
          <a:lstStyle/>
          <a:p>
            <a:fld id="{6555F715-00A2-473B-A4E8-D5771EBCED9A}" type="slidenum">
              <a:rPr lang="zh-CN" altLang="en-US" smtClean="0"/>
              <a:pPr/>
              <a:t>58</a:t>
            </a:fld>
            <a:endParaRPr lang="zh-CN" altLang="en-US" dirty="0"/>
          </a:p>
        </p:txBody>
      </p:sp>
      <p:sp>
        <p:nvSpPr>
          <p:cNvPr id="3" name="文本框 2">
            <a:extLst>
              <a:ext uri="{FF2B5EF4-FFF2-40B4-BE49-F238E27FC236}">
                <a16:creationId xmlns:a16="http://schemas.microsoft.com/office/drawing/2014/main" id="{4042F075-A8C3-DBBD-367B-7541A6039BCD}"/>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6D20C561-8653-404A-53F8-E60850B2EC1D}"/>
              </a:ext>
            </a:extLst>
          </p:cNvPr>
          <p:cNvGraphicFramePr>
            <a:graphicFrameLocks noChangeAspect="1"/>
          </p:cNvGraphicFramePr>
          <p:nvPr>
            <p:extLst>
              <p:ext uri="{D42A27DB-BD31-4B8C-83A1-F6EECF244321}">
                <p14:modId xmlns:p14="http://schemas.microsoft.com/office/powerpoint/2010/main" val="2133673820"/>
              </p:ext>
            </p:extLst>
          </p:nvPr>
        </p:nvGraphicFramePr>
        <p:xfrm>
          <a:off x="212990" y="800812"/>
          <a:ext cx="8548687" cy="6064250"/>
        </p:xfrm>
        <a:graphic>
          <a:graphicData uri="http://schemas.openxmlformats.org/presentationml/2006/ole">
            <mc:AlternateContent xmlns:mc="http://schemas.openxmlformats.org/markup-compatibility/2006">
              <mc:Choice xmlns:v="urn:schemas-microsoft-com:vml" Requires="v">
                <p:oleObj name="AxMath" r:id="rId2" imgW="8296200" imgH="5887800" progId="Equation.AxMath">
                  <p:embed/>
                </p:oleObj>
              </mc:Choice>
              <mc:Fallback>
                <p:oleObj name="AxMath" r:id="rId2" imgW="8296200" imgH="5887800" progId="Equation.AxMath">
                  <p:embed/>
                  <p:pic>
                    <p:nvPicPr>
                      <p:cNvPr id="4" name="对象 3">
                        <a:extLst>
                          <a:ext uri="{FF2B5EF4-FFF2-40B4-BE49-F238E27FC236}">
                            <a16:creationId xmlns:a16="http://schemas.microsoft.com/office/drawing/2014/main" id="{6D20C561-8653-404A-53F8-E60850B2EC1D}"/>
                          </a:ext>
                        </a:extLst>
                      </p:cNvPr>
                      <p:cNvPicPr/>
                      <p:nvPr/>
                    </p:nvPicPr>
                    <p:blipFill>
                      <a:blip r:embed="rId3"/>
                      <a:stretch>
                        <a:fillRect/>
                      </a:stretch>
                    </p:blipFill>
                    <p:spPr>
                      <a:xfrm>
                        <a:off x="212990" y="800812"/>
                        <a:ext cx="8548687" cy="6064250"/>
                      </a:xfrm>
                      <a:prstGeom prst="rect">
                        <a:avLst/>
                      </a:prstGeom>
                    </p:spPr>
                  </p:pic>
                </p:oleObj>
              </mc:Fallback>
            </mc:AlternateContent>
          </a:graphicData>
        </a:graphic>
      </p:graphicFrame>
    </p:spTree>
    <p:extLst>
      <p:ext uri="{BB962C8B-B14F-4D97-AF65-F5344CB8AC3E}">
        <p14:creationId xmlns:p14="http://schemas.microsoft.com/office/powerpoint/2010/main" val="7613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2ACB91-3639-91EA-42CD-AF0F132FC2C1}"/>
              </a:ext>
            </a:extLst>
          </p:cNvPr>
          <p:cNvSpPr>
            <a:spLocks noGrp="1"/>
          </p:cNvSpPr>
          <p:nvPr>
            <p:ph type="sldNum" sz="quarter" idx="10"/>
          </p:nvPr>
        </p:nvSpPr>
        <p:spPr/>
        <p:txBody>
          <a:bodyPr/>
          <a:lstStyle/>
          <a:p>
            <a:fld id="{6555F715-00A2-473B-A4E8-D5771EBCED9A}" type="slidenum">
              <a:rPr lang="zh-CN" altLang="en-US" smtClean="0"/>
              <a:pPr/>
              <a:t>59</a:t>
            </a:fld>
            <a:endParaRPr lang="zh-CN" altLang="en-US" dirty="0"/>
          </a:p>
        </p:txBody>
      </p:sp>
      <p:sp>
        <p:nvSpPr>
          <p:cNvPr id="3" name="文本框 2">
            <a:extLst>
              <a:ext uri="{FF2B5EF4-FFF2-40B4-BE49-F238E27FC236}">
                <a16:creationId xmlns:a16="http://schemas.microsoft.com/office/drawing/2014/main" id="{C61A83C4-5DCC-4167-42F3-FEAF6A1A0DCE}"/>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3F1F8035-9101-1BCC-B98D-37182E7EB8F1}"/>
              </a:ext>
            </a:extLst>
          </p:cNvPr>
          <p:cNvGraphicFramePr>
            <a:graphicFrameLocks noChangeAspect="1"/>
          </p:cNvGraphicFramePr>
          <p:nvPr>
            <p:extLst>
              <p:ext uri="{D42A27DB-BD31-4B8C-83A1-F6EECF244321}">
                <p14:modId xmlns:p14="http://schemas.microsoft.com/office/powerpoint/2010/main" val="3596513438"/>
              </p:ext>
            </p:extLst>
          </p:nvPr>
        </p:nvGraphicFramePr>
        <p:xfrm>
          <a:off x="212990" y="898712"/>
          <a:ext cx="6453188" cy="4537075"/>
        </p:xfrm>
        <a:graphic>
          <a:graphicData uri="http://schemas.openxmlformats.org/presentationml/2006/ole">
            <mc:AlternateContent xmlns:mc="http://schemas.openxmlformats.org/markup-compatibility/2006">
              <mc:Choice xmlns:v="urn:schemas-microsoft-com:vml" Requires="v">
                <p:oleObj name="AxMath" r:id="rId2" imgW="6099120" imgH="4292640" progId="Equation.AxMath">
                  <p:embed/>
                </p:oleObj>
              </mc:Choice>
              <mc:Fallback>
                <p:oleObj name="AxMath" r:id="rId2" imgW="6099120" imgH="4292640" progId="Equation.AxMath">
                  <p:embed/>
                  <p:pic>
                    <p:nvPicPr>
                      <p:cNvPr id="4" name="对象 3">
                        <a:extLst>
                          <a:ext uri="{FF2B5EF4-FFF2-40B4-BE49-F238E27FC236}">
                            <a16:creationId xmlns:a16="http://schemas.microsoft.com/office/drawing/2014/main" id="{3F1F8035-9101-1BCC-B98D-37182E7EB8F1}"/>
                          </a:ext>
                        </a:extLst>
                      </p:cNvPr>
                      <p:cNvPicPr/>
                      <p:nvPr/>
                    </p:nvPicPr>
                    <p:blipFill>
                      <a:blip r:embed="rId3"/>
                      <a:stretch>
                        <a:fillRect/>
                      </a:stretch>
                    </p:blipFill>
                    <p:spPr>
                      <a:xfrm>
                        <a:off x="212990" y="898712"/>
                        <a:ext cx="6453188" cy="4537075"/>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E0382867-B6FD-DEE8-860E-6E2574FBDD22}"/>
              </a:ext>
            </a:extLst>
          </p:cNvPr>
          <p:cNvSpPr txBox="1"/>
          <p:nvPr/>
        </p:nvSpPr>
        <p:spPr>
          <a:xfrm>
            <a:off x="0" y="5385081"/>
            <a:ext cx="9144000" cy="1285032"/>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下一步要推导拟向变换自旋赝偶极矢量</a:t>
            </a:r>
            <a:r>
              <a:rPr lang="en-US" altLang="zh-CN" sz="1800" dirty="0">
                <a:latin typeface="Arial" panose="020B0604020202020204" pitchFamily="34" charset="0"/>
                <a:ea typeface="黑体" panose="02010609060101010101" pitchFamily="49" charset="-122"/>
              </a:rPr>
              <a:t>Thomas-Hamiltonian</a:t>
            </a:r>
            <a:r>
              <a:rPr lang="zh-CN" altLang="en-US" sz="1800" dirty="0">
                <a:latin typeface="Arial" panose="020B0604020202020204" pitchFamily="34" charset="0"/>
                <a:ea typeface="黑体" panose="02010609060101010101" pitchFamily="49" charset="-122"/>
              </a:rPr>
              <a:t>，方法与前面推导经典</a:t>
            </a:r>
            <a:r>
              <a:rPr lang="en-US" altLang="zh-CN" sz="1800" dirty="0">
                <a:latin typeface="Arial" panose="020B0604020202020204" pitchFamily="34" charset="0"/>
                <a:ea typeface="黑体" panose="02010609060101010101" pitchFamily="49" charset="-122"/>
              </a:rPr>
              <a:t>Thomas-Hamiltonian</a:t>
            </a:r>
            <a:r>
              <a:rPr lang="zh-CN" altLang="en-US" sz="1800" dirty="0">
                <a:latin typeface="Arial" panose="020B0604020202020204" pitchFamily="34" charset="0"/>
                <a:ea typeface="黑体" panose="02010609060101010101" pitchFamily="49" charset="-122"/>
              </a:rPr>
              <a:t>类似，详细的过程我给放在附录</a:t>
            </a:r>
            <a:r>
              <a:rPr lang="en-US" altLang="zh-CN" sz="1800" dirty="0">
                <a:latin typeface="Arial" panose="020B0604020202020204" pitchFamily="34" charset="0"/>
                <a:ea typeface="黑体" panose="02010609060101010101" pitchFamily="49" charset="-122"/>
              </a:rPr>
              <a:t>2</a:t>
            </a:r>
            <a:r>
              <a:rPr lang="zh-CN" altLang="en-US" sz="1800" dirty="0">
                <a:latin typeface="Arial" panose="020B0604020202020204" pitchFamily="34" charset="0"/>
                <a:ea typeface="黑体" panose="02010609060101010101" pitchFamily="49" charset="-122"/>
              </a:rPr>
              <a:t>里了。这个推导里面最关键的问题是确定进动发生在什么空间，它不像经典</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进动那么显然。带入原子单位制下自旋</a:t>
            </a:r>
          </a:p>
        </p:txBody>
      </p:sp>
    </p:spTree>
    <p:extLst>
      <p:ext uri="{BB962C8B-B14F-4D97-AF65-F5344CB8AC3E}">
        <p14:creationId xmlns:p14="http://schemas.microsoft.com/office/powerpoint/2010/main" val="364732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8052E9-8E3D-166C-A838-88E2E4A01469}"/>
              </a:ext>
            </a:extLst>
          </p:cNvPr>
          <p:cNvSpPr txBox="1"/>
          <p:nvPr/>
        </p:nvSpPr>
        <p:spPr>
          <a:xfrm>
            <a:off x="36575" y="806439"/>
            <a:ext cx="9070848"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从</a:t>
            </a:r>
            <a:r>
              <a:rPr lang="zh-CN" altLang="en-US" sz="1800" dirty="0">
                <a:latin typeface="+mn-ea"/>
                <a:ea typeface="+mn-ea"/>
              </a:rPr>
              <a:t>②式结果亦可知若</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满足</a:t>
            </a:r>
            <a:endParaRPr lang="zh-CN" altLang="en-US" sz="1800" dirty="0">
              <a:latin typeface="+mn-ea"/>
              <a:ea typeface="+mn-ea"/>
            </a:endParaRPr>
          </a:p>
        </p:txBody>
      </p:sp>
      <p:graphicFrame>
        <p:nvGraphicFramePr>
          <p:cNvPr id="4" name="对象 3">
            <a:extLst>
              <a:ext uri="{FF2B5EF4-FFF2-40B4-BE49-F238E27FC236}">
                <a16:creationId xmlns:a16="http://schemas.microsoft.com/office/drawing/2014/main" id="{C2E4CC14-30D3-BEB7-8648-62EFDEDFBBA4}"/>
              </a:ext>
            </a:extLst>
          </p:cNvPr>
          <p:cNvGraphicFramePr>
            <a:graphicFrameLocks noChangeAspect="1"/>
          </p:cNvGraphicFramePr>
          <p:nvPr>
            <p:extLst>
              <p:ext uri="{D42A27DB-BD31-4B8C-83A1-F6EECF244321}">
                <p14:modId xmlns:p14="http://schemas.microsoft.com/office/powerpoint/2010/main" val="484108513"/>
              </p:ext>
            </p:extLst>
          </p:nvPr>
        </p:nvGraphicFramePr>
        <p:xfrm>
          <a:off x="3548059" y="1135702"/>
          <a:ext cx="2047875" cy="515938"/>
        </p:xfrm>
        <a:graphic>
          <a:graphicData uri="http://schemas.openxmlformats.org/presentationml/2006/ole">
            <mc:AlternateContent xmlns:mc="http://schemas.openxmlformats.org/markup-compatibility/2006">
              <mc:Choice xmlns:v="urn:schemas-microsoft-com:vml" Requires="v">
                <p:oleObj name="AxMath" r:id="rId3" imgW="1340640" imgH="336240" progId="Equation.AxMath">
                  <p:embed/>
                </p:oleObj>
              </mc:Choice>
              <mc:Fallback>
                <p:oleObj name="AxMath" r:id="rId3" imgW="1340640" imgH="336240" progId="Equation.AxMath">
                  <p:embed/>
                  <p:pic>
                    <p:nvPicPr>
                      <p:cNvPr id="4" name="对象 3">
                        <a:extLst>
                          <a:ext uri="{FF2B5EF4-FFF2-40B4-BE49-F238E27FC236}">
                            <a16:creationId xmlns:a16="http://schemas.microsoft.com/office/drawing/2014/main" id="{D1DDE6C5-AE3F-DC10-322E-82B6F052B03D}"/>
                          </a:ext>
                        </a:extLst>
                      </p:cNvPr>
                      <p:cNvPicPr/>
                      <p:nvPr/>
                    </p:nvPicPr>
                    <p:blipFill>
                      <a:blip r:embed="rId4"/>
                      <a:stretch>
                        <a:fillRect/>
                      </a:stretch>
                    </p:blipFill>
                    <p:spPr>
                      <a:xfrm>
                        <a:off x="3548059" y="1135702"/>
                        <a:ext cx="2047875" cy="5159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8D002AC3-A530-A9AE-7C17-BC01806D895E}"/>
              </a:ext>
            </a:extLst>
          </p:cNvPr>
          <p:cNvSpPr txBox="1"/>
          <p:nvPr/>
        </p:nvSpPr>
        <p:spPr>
          <a:xfrm>
            <a:off x="36575" y="1365758"/>
            <a:ext cx="9070848"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则按照</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动力学有</a:t>
            </a:r>
            <a:endParaRPr lang="zh-CN" altLang="en-US" sz="1800" dirty="0">
              <a:latin typeface="+mn-ea"/>
              <a:ea typeface="+mn-ea"/>
            </a:endParaRPr>
          </a:p>
        </p:txBody>
      </p:sp>
      <p:graphicFrame>
        <p:nvGraphicFramePr>
          <p:cNvPr id="8" name="对象 7">
            <a:extLst>
              <a:ext uri="{FF2B5EF4-FFF2-40B4-BE49-F238E27FC236}">
                <a16:creationId xmlns:a16="http://schemas.microsoft.com/office/drawing/2014/main" id="{D1C7E7F9-FB48-A784-F427-C23E65828C07}"/>
              </a:ext>
            </a:extLst>
          </p:cNvPr>
          <p:cNvGraphicFramePr>
            <a:graphicFrameLocks noChangeAspect="1"/>
          </p:cNvGraphicFramePr>
          <p:nvPr>
            <p:extLst>
              <p:ext uri="{D42A27DB-BD31-4B8C-83A1-F6EECF244321}">
                <p14:modId xmlns:p14="http://schemas.microsoft.com/office/powerpoint/2010/main" val="2514506531"/>
              </p:ext>
            </p:extLst>
          </p:nvPr>
        </p:nvGraphicFramePr>
        <p:xfrm>
          <a:off x="3693251" y="1617482"/>
          <a:ext cx="1757489" cy="562252"/>
        </p:xfrm>
        <a:graphic>
          <a:graphicData uri="http://schemas.openxmlformats.org/presentationml/2006/ole">
            <mc:AlternateContent xmlns:mc="http://schemas.openxmlformats.org/markup-compatibility/2006">
              <mc:Choice xmlns:v="urn:schemas-microsoft-com:vml" Requires="v">
                <p:oleObj name="AxMath" r:id="rId5" imgW="1005840" imgH="321840" progId="Equation.AxMath">
                  <p:embed/>
                </p:oleObj>
              </mc:Choice>
              <mc:Fallback>
                <p:oleObj name="AxMath" r:id="rId5" imgW="1005840" imgH="321840" progId="Equation.AxMath">
                  <p:embed/>
                  <p:pic>
                    <p:nvPicPr>
                      <p:cNvPr id="8" name="对象 7">
                        <a:extLst>
                          <a:ext uri="{FF2B5EF4-FFF2-40B4-BE49-F238E27FC236}">
                            <a16:creationId xmlns:a16="http://schemas.microsoft.com/office/drawing/2014/main" id="{7D6831F0-F5DA-E25C-BB55-9C7139FD0192}"/>
                          </a:ext>
                        </a:extLst>
                      </p:cNvPr>
                      <p:cNvPicPr/>
                      <p:nvPr/>
                    </p:nvPicPr>
                    <p:blipFill>
                      <a:blip r:embed="rId6"/>
                      <a:stretch>
                        <a:fillRect/>
                      </a:stretch>
                    </p:blipFill>
                    <p:spPr>
                      <a:xfrm>
                        <a:off x="3693251" y="1617482"/>
                        <a:ext cx="1757489" cy="56225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7C0BA27-8651-C49D-240F-A2A7C744F3F2}"/>
                  </a:ext>
                </a:extLst>
              </p:cNvPr>
              <p:cNvSpPr txBox="1"/>
              <p:nvPr/>
            </p:nvSpPr>
            <p:spPr>
              <a:xfrm>
                <a:off x="36575" y="2049955"/>
                <a:ext cx="9070848" cy="1346587"/>
              </a:xfrm>
              <a:prstGeom prst="rect">
                <a:avLst/>
              </a:prstGeom>
              <a:noFill/>
            </p:spPr>
            <p:txBody>
              <a:bodyPr wrap="square" rtlCol="0">
                <a:spAutoFit/>
              </a:bodyPr>
              <a:lstStyle/>
              <a:p>
                <a:pPr>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不满足</a:t>
                </a:r>
                <a:r>
                  <a:rPr lang="zh-CN" altLang="en-US" sz="1800" b="0" i="0" dirty="0">
                    <a:solidFill>
                      <a:srgbClr val="333333"/>
                    </a:solidFill>
                    <a:effectLst/>
                    <a:latin typeface="+mn-lt"/>
                    <a:ea typeface="Microsoft Yahei" panose="020B0503020204020204" pitchFamily="34" charset="-122"/>
                  </a:rPr>
                  <a:t>③、④</a:t>
                </a:r>
                <a:r>
                  <a:rPr lang="zh-CN" altLang="en-US" sz="1800" b="0" i="0" dirty="0">
                    <a:solidFill>
                      <a:srgbClr val="333333"/>
                    </a:solidFill>
                    <a:effectLst/>
                    <a:latin typeface="+mn-ea"/>
                    <a:ea typeface="+mn-ea"/>
                  </a:rPr>
                  <a:t>式的一</a:t>
                </a:r>
                <a:r>
                  <a:rPr lang="zh-CN" altLang="en-US" sz="1800" b="0" i="0" dirty="0">
                    <a:solidFill>
                      <a:srgbClr val="333333"/>
                    </a:solidFill>
                    <a:effectLst/>
                    <a:latin typeface="+mn-lt"/>
                    <a:ea typeface="Microsoft Yahei" panose="020B0503020204020204" pitchFamily="34" charset="-122"/>
                  </a:rPr>
                  <a:t>般</a:t>
                </a:r>
                <a:r>
                  <a:rPr lang="en-US" altLang="zh-CN" sz="1800" b="0" i="0" dirty="0">
                    <a:solidFill>
                      <a:srgbClr val="333333"/>
                    </a:solidFill>
                    <a:effectLst/>
                    <a:latin typeface="+mn-lt"/>
                    <a:ea typeface="Microsoft Yahei" panose="020B0503020204020204" pitchFamily="34" charset="-122"/>
                  </a:rPr>
                  <a:t>4-vector</a:t>
                </a:r>
                <a:r>
                  <a:rPr lang="zh-CN" altLang="en-US" sz="1800" b="0" i="0" dirty="0">
                    <a:solidFill>
                      <a:srgbClr val="333333"/>
                    </a:solidFill>
                    <a:effectLst/>
                    <a:latin typeface="+mn-lt"/>
                    <a:ea typeface="Microsoft Yahei" panose="020B0503020204020204" pitchFamily="34" charset="-122"/>
                  </a:rPr>
                  <a:t>如构造自旋</a:t>
                </a:r>
                <a:r>
                  <a:rPr lang="en-US" altLang="zh-CN" sz="1800" b="0" i="0" dirty="0">
                    <a:solidFill>
                      <a:srgbClr val="333333"/>
                    </a:solidFill>
                    <a:effectLst/>
                    <a:latin typeface="+mn-lt"/>
                    <a:ea typeface="Microsoft Yahei" panose="020B0503020204020204" pitchFamily="34" charset="-122"/>
                  </a:rPr>
                  <a:t>4-vector</a:t>
                </a:r>
                <a14:m>
                  <m:oMath xmlns:m="http://schemas.openxmlformats.org/officeDocument/2006/math">
                    <m:sSup>
                      <m:sSupPr>
                        <m:ctrlPr>
                          <a:rPr lang="en-US" altLang="zh-CN" sz="1800" b="1" i="1" smtClean="0">
                            <a:solidFill>
                              <a:srgbClr val="0000CC"/>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0000CC"/>
                            </a:solidFill>
                            <a:effectLst/>
                            <a:latin typeface="Cambria Math" panose="02040503050406030204" pitchFamily="18" charset="0"/>
                            <a:ea typeface="Microsoft Yahei" panose="020B0503020204020204" pitchFamily="34" charset="-122"/>
                          </a:rPr>
                          <m:t>𝑺</m:t>
                        </m:r>
                      </m:e>
                      <m:sup>
                        <m:r>
                          <a:rPr lang="el-GR" altLang="zh-CN" sz="1800" b="1" i="1" smtClean="0">
                            <a:solidFill>
                              <a:srgbClr val="0000CC"/>
                            </a:solidFill>
                            <a:effectLst/>
                            <a:latin typeface="Cambria Math" panose="02040503050406030204" pitchFamily="18" charset="0"/>
                            <a:ea typeface="Microsoft Yahei" panose="020B0503020204020204" pitchFamily="34" charset="-122"/>
                          </a:rPr>
                          <m:t>𝝁</m:t>
                        </m:r>
                      </m:sup>
                    </m:sSup>
                  </m:oMath>
                </a14:m>
                <a:r>
                  <a:rPr lang="zh-CN" altLang="en-US" sz="1800" b="0" i="0" dirty="0">
                    <a:solidFill>
                      <a:srgbClr val="333333"/>
                    </a:solidFill>
                    <a:effectLst/>
                    <a:latin typeface="+mn-lt"/>
                    <a:ea typeface="Microsoft Yahei" panose="020B0503020204020204" pitchFamily="34" charset="-122"/>
                  </a:rPr>
                  <a:t>、偶极</a:t>
                </a:r>
                <a:r>
                  <a:rPr lang="zh-CN" altLang="en-US" sz="1800" dirty="0">
                    <a:solidFill>
                      <a:srgbClr val="333333"/>
                    </a:solidFill>
                    <a:latin typeface="+mn-lt"/>
                    <a:ea typeface="Microsoft Yahei" panose="020B0503020204020204" pitchFamily="34" charset="-122"/>
                  </a:rPr>
                  <a:t>矢量 </a:t>
                </a:r>
                <a:r>
                  <a:rPr lang="en-US" altLang="zh-CN" sz="1800" dirty="0">
                    <a:solidFill>
                      <a:srgbClr val="333333"/>
                    </a:solidFill>
                    <a:latin typeface="+mn-lt"/>
                    <a:ea typeface="Microsoft Yahei" panose="020B0503020204020204" pitchFamily="34" charset="-122"/>
                  </a:rPr>
                  <a:t>(</a:t>
                </a:r>
                <a:r>
                  <a:rPr lang="zh-CN" altLang="en-US" sz="1800" dirty="0">
                    <a:solidFill>
                      <a:srgbClr val="333333"/>
                    </a:solidFill>
                    <a:latin typeface="+mn-lt"/>
                    <a:ea typeface="Microsoft Yahei" panose="020B0503020204020204" pitchFamily="34" charset="-122"/>
                  </a:rPr>
                  <a:t>张量</a:t>
                </a:r>
                <a:r>
                  <a:rPr lang="en-US" altLang="zh-CN" sz="1800" dirty="0">
                    <a:solidFill>
                      <a:srgbClr val="333333"/>
                    </a:solidFill>
                    <a:latin typeface="+mn-lt"/>
                    <a:ea typeface="Microsoft Yahei" panose="020B0503020204020204" pitchFamily="34" charset="-122"/>
                  </a:rPr>
                  <a:t>)</a:t>
                </a:r>
                <a:r>
                  <a:rPr lang="zh-CN" altLang="en-US" sz="1800" dirty="0">
                    <a:solidFill>
                      <a:srgbClr val="333333"/>
                    </a:solidFill>
                    <a:latin typeface="+mn-lt"/>
                    <a:ea typeface="Microsoft Yahei" panose="020B0503020204020204" pitchFamily="34" charset="-122"/>
                  </a:rPr>
                  <a:t>等，虽可能包含速度相关项，但相关速度与</a:t>
                </a:r>
                <a:r>
                  <a:rPr lang="en-US" altLang="zh-CN" sz="1800" dirty="0">
                    <a:solidFill>
                      <a:srgbClr val="333333"/>
                    </a:solidFill>
                    <a:latin typeface="+mn-lt"/>
                    <a:ea typeface="Microsoft Yahei" panose="020B0503020204020204" pitchFamily="34" charset="-122"/>
                  </a:rPr>
                  <a:t>Lorentz</a:t>
                </a:r>
                <a:r>
                  <a:rPr lang="zh-CN" altLang="en-US" sz="1800" dirty="0">
                    <a:solidFill>
                      <a:srgbClr val="333333"/>
                    </a:solidFill>
                    <a:latin typeface="+mn-lt"/>
                    <a:ea typeface="Microsoft Yahei" panose="020B0503020204020204" pitchFamily="34" charset="-122"/>
                  </a:rPr>
                  <a:t>变换速度</a:t>
                </a:r>
                <a14:m>
                  <m:oMath xmlns:m="http://schemas.openxmlformats.org/officeDocument/2006/math">
                    <m:acc>
                      <m:accPr>
                        <m:chr m:val="⃑"/>
                        <m:ctrlPr>
                          <a:rPr lang="zh-CN" altLang="en-US" sz="1800" i="1" smtClean="0">
                            <a:solidFill>
                              <a:srgbClr val="333333"/>
                            </a:solidFill>
                            <a:latin typeface="Cambria Math" panose="02040503050406030204" pitchFamily="18" charset="0"/>
                            <a:ea typeface="Microsoft Yahei" panose="020B0503020204020204" pitchFamily="34" charset="-122"/>
                          </a:rPr>
                        </m:ctrlPr>
                      </m:accPr>
                      <m:e>
                        <m:r>
                          <a:rPr lang="el-GR" altLang="zh-CN" sz="1800" b="0" i="1" smtClean="0">
                            <a:solidFill>
                              <a:srgbClr val="333333"/>
                            </a:solidFill>
                            <a:latin typeface="Cambria Math" panose="02040503050406030204" pitchFamily="18" charset="0"/>
                            <a:ea typeface="Microsoft Yahei" panose="020B0503020204020204" pitchFamily="34" charset="-122"/>
                          </a:rPr>
                          <m:t>𝛽</m:t>
                        </m:r>
                      </m:e>
                    </m:acc>
                  </m:oMath>
                </a14:m>
                <a:r>
                  <a:rPr lang="zh-CN" altLang="en-US" sz="1800" b="0" i="0" dirty="0">
                    <a:solidFill>
                      <a:srgbClr val="333333"/>
                    </a:solidFill>
                    <a:effectLst/>
                    <a:latin typeface="+mn-lt"/>
                    <a:ea typeface="Microsoft Yahei" panose="020B0503020204020204" pitchFamily="34" charset="-122"/>
                  </a:rPr>
                  <a:t>无关，</a:t>
                </a:r>
                <a:r>
                  <a:rPr lang="zh-CN" altLang="en-US" sz="1800" b="0" i="0" dirty="0">
                    <a:solidFill>
                      <a:srgbClr val="333333"/>
                    </a:solidFill>
                    <a:effectLst/>
                    <a:latin typeface="+mn-ea"/>
                    <a:ea typeface="+mn-ea"/>
                  </a:rPr>
                  <a:t>故满足</a:t>
                </a:r>
                <a:r>
                  <a:rPr lang="zh-CN" altLang="en-US" sz="1800" dirty="0">
                    <a:solidFill>
                      <a:srgbClr val="000000"/>
                    </a:solidFill>
                    <a:latin typeface="黑体"/>
                    <a:ea typeface="黑体"/>
                  </a:rPr>
                  <a:t>②</a:t>
                </a:r>
                <a:r>
                  <a:rPr lang="zh-CN" altLang="en-US" sz="1800" dirty="0">
                    <a:ea typeface="黑体" panose="02010609060101010101" pitchFamily="49" charset="-122"/>
                  </a:rPr>
                  <a:t>式结果包含</a:t>
                </a:r>
                <a:r>
                  <a:rPr lang="en-US" altLang="zh-CN" sz="1800" dirty="0">
                    <a:latin typeface="+mn-lt"/>
                    <a:ea typeface="黑体" panose="02010609060101010101" pitchFamily="49" charset="-122"/>
                  </a:rPr>
                  <a:t>Thomas</a:t>
                </a:r>
                <a:r>
                  <a:rPr lang="zh-CN" altLang="en-US" sz="1800" dirty="0">
                    <a:ea typeface="黑体" panose="02010609060101010101" pitchFamily="49" charset="-122"/>
                  </a:rPr>
                  <a:t>进动动力学项的完整表达。</a:t>
                </a:r>
                <a:endParaRPr lang="zh-CN" altLang="en-US" sz="1800" b="0" i="0" dirty="0">
                  <a:solidFill>
                    <a:srgbClr val="333333"/>
                  </a:solidFill>
                  <a:effectLst/>
                  <a:latin typeface="+mn-lt"/>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7C0BA27-8651-C49D-240F-A2A7C744F3F2}"/>
                  </a:ext>
                </a:extLst>
              </p:cNvPr>
              <p:cNvSpPr txBox="1">
                <a:spLocks noRot="1" noChangeAspect="1" noMove="1" noResize="1" noEditPoints="1" noAdjustHandles="1" noChangeArrowheads="1" noChangeShapeType="1" noTextEdit="1"/>
              </p:cNvSpPr>
              <p:nvPr/>
            </p:nvSpPr>
            <p:spPr>
              <a:xfrm>
                <a:off x="36575" y="2049955"/>
                <a:ext cx="9070848" cy="1346587"/>
              </a:xfrm>
              <a:prstGeom prst="rect">
                <a:avLst/>
              </a:prstGeom>
              <a:blipFill>
                <a:blip r:embed="rId7"/>
                <a:stretch>
                  <a:fillRect l="-538" b="-543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F7CEEA5E-298E-3C74-42DF-4F8D27A191A7}"/>
              </a:ext>
            </a:extLst>
          </p:cNvPr>
          <p:cNvSpPr txBox="1"/>
          <p:nvPr/>
        </p:nvSpPr>
        <p:spPr>
          <a:xfrm>
            <a:off x="36575" y="3316142"/>
            <a:ext cx="8887968" cy="456535"/>
          </a:xfrm>
          <a:prstGeom prst="rect">
            <a:avLst/>
          </a:prstGeom>
          <a:noFill/>
        </p:spPr>
        <p:txBody>
          <a:bodyPr wrap="square" rtlCol="0">
            <a:spAutoFit/>
          </a:bodyPr>
          <a:lstStyle/>
          <a:p>
            <a:pPr algn="l">
              <a:lnSpc>
                <a:spcPct val="150000"/>
              </a:lnSpc>
            </a:pPr>
            <a:r>
              <a:rPr lang="zh-CN" altLang="en-US" sz="1800" dirty="0">
                <a:latin typeface="Arial" panose="020B0604020202020204" pitchFamily="34" charset="0"/>
                <a:ea typeface="黑体" panose="02010609060101010101" pitchFamily="49" charset="-122"/>
              </a:rPr>
              <a:t>      总结一下</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运动学与</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动力学的不同视角和研究办法。</a:t>
            </a:r>
          </a:p>
        </p:txBody>
      </p:sp>
      <p:sp>
        <p:nvSpPr>
          <p:cNvPr id="13" name="矩形 12">
            <a:extLst>
              <a:ext uri="{FF2B5EF4-FFF2-40B4-BE49-F238E27FC236}">
                <a16:creationId xmlns:a16="http://schemas.microsoft.com/office/drawing/2014/main" id="{95BFD927-8467-38A7-1548-B9C90B6CDAF7}"/>
              </a:ext>
            </a:extLst>
          </p:cNvPr>
          <p:cNvSpPr/>
          <p:nvPr/>
        </p:nvSpPr>
        <p:spPr bwMode="auto">
          <a:xfrm>
            <a:off x="80467" y="4059937"/>
            <a:ext cx="8983065" cy="2661538"/>
          </a:xfrm>
          <a:prstGeom prst="rect">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endParaRPr lang="en-US" altLang="zh-CN"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6A68683C-1BB2-115D-B656-C12C33C00216}"/>
              </a:ext>
            </a:extLst>
          </p:cNvPr>
          <p:cNvSpPr/>
          <p:nvPr/>
        </p:nvSpPr>
        <p:spPr bwMode="auto">
          <a:xfrm>
            <a:off x="753470" y="3831702"/>
            <a:ext cx="2479850" cy="467744"/>
          </a:xfrm>
          <a:prstGeom prst="rect">
            <a:avLst/>
          </a:prstGeom>
          <a:solidFill>
            <a:srgbClr val="0000CC"/>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bg1"/>
                </a:solidFill>
                <a:effectLst/>
                <a:latin typeface="+mn-lt"/>
                <a:ea typeface="黑体" panose="02010609060101010101" pitchFamily="49" charset="-122"/>
              </a:rPr>
              <a:t>Thomas</a:t>
            </a:r>
            <a:r>
              <a:rPr kumimoji="1" lang="zh-CN" altLang="en-US" sz="20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动力学办法</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A2F58F9-D748-AC5D-60BA-62AE2BDA0142}"/>
                  </a:ext>
                </a:extLst>
              </p:cNvPr>
              <p:cNvSpPr txBox="1"/>
              <p:nvPr/>
            </p:nvSpPr>
            <p:spPr>
              <a:xfrm>
                <a:off x="36575" y="4216346"/>
                <a:ext cx="9003186" cy="2348720"/>
              </a:xfrm>
              <a:prstGeom prst="rect">
                <a:avLst/>
              </a:prstGeom>
              <a:noFill/>
            </p:spPr>
            <p:txBody>
              <a:bodyPr wrap="square">
                <a:spAutoFit/>
              </a:bodyPr>
              <a:lstStyle/>
              <a:p>
                <a:pPr marR="0" algn="l" defTabSz="914400" rtl="0" eaLnBrk="1" fontAlgn="base" latinLnBrk="0" hangingPunct="1">
                  <a:lnSpc>
                    <a:spcPct val="150000"/>
                  </a:lnSpc>
                  <a:spcBef>
                    <a:spcPct val="0"/>
                  </a:spcBef>
                  <a:spcAft>
                    <a:spcPct val="0"/>
                  </a:spcAft>
                  <a:buClr>
                    <a:srgbClr val="0000CC"/>
                  </a:buClr>
                  <a:buSzTx/>
                  <a:buFont typeface="Wingdings" panose="05000000000000000000" pitchFamily="2" charset="2"/>
                  <a:buChar char="Ø"/>
                  <a:tabLst/>
                </a:pPr>
                <a:r>
                  <a:rPr lang="en-US" altLang="zh-CN" sz="1800" dirty="0">
                    <a:latin typeface="+mn-lt"/>
                    <a:ea typeface="黑体" panose="02010609060101010101" pitchFamily="49" charset="-122"/>
                  </a:rPr>
                  <a:t> Thomas</a:t>
                </a:r>
                <a:r>
                  <a:rPr lang="zh-CN" altLang="en-US" sz="1800" dirty="0">
                    <a:latin typeface="黑体" panose="02010609060101010101" pitchFamily="49" charset="-122"/>
                    <a:ea typeface="黑体" panose="02010609060101010101" pitchFamily="49" charset="-122"/>
                  </a:rPr>
                  <a:t>动力学是变系效应，认为协变物理量的演化只有在静止系中才有</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比较</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意义。</a:t>
                </a:r>
                <a:endParaRPr lang="en-US" altLang="zh-CN" sz="1800" dirty="0">
                  <a:latin typeface="黑体" panose="02010609060101010101" pitchFamily="49" charset="-122"/>
                  <a:ea typeface="黑体" panose="02010609060101010101" pitchFamily="49" charset="-122"/>
                </a:endParaRPr>
              </a:p>
              <a:p>
                <a:pPr marR="0" algn="l" defTabSz="914400" rtl="0" eaLnBrk="1" fontAlgn="base" latinLnBrk="0" hangingPunct="1">
                  <a:lnSpc>
                    <a:spcPct val="150000"/>
                  </a:lnSpc>
                  <a:spcBef>
                    <a:spcPct val="0"/>
                  </a:spcBef>
                  <a:spcAft>
                    <a:spcPct val="0"/>
                  </a:spcAft>
                  <a:buClr>
                    <a:srgbClr val="0000CC"/>
                  </a:buClr>
                  <a:buSzTx/>
                  <a:buFont typeface="Wingdings" panose="05000000000000000000" pitchFamily="2" charset="2"/>
                  <a:buChar char="Ø"/>
                  <a:tabLst/>
                </a:pPr>
                <a:r>
                  <a:rPr lang="zh-CN" altLang="en-US" sz="1800" dirty="0">
                    <a:latin typeface="Arial" panose="020B0604020202020204" pitchFamily="34" charset="0"/>
                    <a:ea typeface="黑体" panose="02010609060101010101" pitchFamily="49" charset="-122"/>
                  </a:rPr>
                  <a:t> 只有不满足</a:t>
                </a:r>
                <a:r>
                  <a:rPr lang="zh-CN" altLang="en-US" sz="1800" b="0" i="0" dirty="0">
                    <a:solidFill>
                      <a:srgbClr val="333333"/>
                    </a:solidFill>
                    <a:effectLst/>
                    <a:latin typeface="+mn-lt"/>
                    <a:ea typeface="Microsoft Yahei" panose="020B0503020204020204" pitchFamily="34" charset="-122"/>
                  </a:rPr>
                  <a:t>③、④</a:t>
                </a:r>
                <a:r>
                  <a:rPr lang="zh-CN" altLang="en-US" sz="1800" b="0" i="0" dirty="0">
                    <a:solidFill>
                      <a:srgbClr val="333333"/>
                    </a:solidFill>
                    <a:effectLst/>
                    <a:latin typeface="+mn-ea"/>
                    <a:ea typeface="+mn-ea"/>
                  </a:rPr>
                  <a:t>式的</a:t>
                </a:r>
                <a:r>
                  <a:rPr lang="en-US" altLang="zh-CN" sz="1800" b="0" i="0" dirty="0">
                    <a:solidFill>
                      <a:srgbClr val="333333"/>
                    </a:solidFill>
                    <a:effectLst/>
                    <a:latin typeface="+mn-lt"/>
                    <a:ea typeface="+mn-ea"/>
                  </a:rPr>
                  <a:t>4-vector</a:t>
                </a:r>
                <a:r>
                  <a:rPr lang="zh-CN" altLang="en-US" sz="1800" b="0" i="0" dirty="0">
                    <a:solidFill>
                      <a:srgbClr val="333333"/>
                    </a:solidFill>
                    <a:effectLst/>
                    <a:latin typeface="+mn-lt"/>
                    <a:ea typeface="+mn-ea"/>
                  </a:rPr>
                  <a:t>在静止系的演化才受</a:t>
                </a:r>
                <a:r>
                  <a:rPr lang="en-US" altLang="zh-CN" sz="1800" b="0" i="0" dirty="0">
                    <a:solidFill>
                      <a:srgbClr val="333333"/>
                    </a:solidFill>
                    <a:effectLst/>
                    <a:latin typeface="+mn-lt"/>
                    <a:ea typeface="+mn-ea"/>
                  </a:rPr>
                  <a:t>Thomas</a:t>
                </a:r>
                <a:r>
                  <a:rPr lang="zh-CN" altLang="en-US" sz="1800" dirty="0">
                    <a:solidFill>
                      <a:srgbClr val="333333"/>
                    </a:solidFill>
                    <a:latin typeface="+mn-lt"/>
                    <a:ea typeface="+mn-ea"/>
                  </a:rPr>
                  <a:t>动力学修正。</a:t>
                </a:r>
                <a:endParaRPr lang="en-US" altLang="zh-CN" sz="1800" dirty="0">
                  <a:solidFill>
                    <a:srgbClr val="333333"/>
                  </a:solidFill>
                  <a:latin typeface="+mn-lt"/>
                  <a:ea typeface="+mn-ea"/>
                </a:endParaRPr>
              </a:p>
              <a:p>
                <a:pPr>
                  <a:lnSpc>
                    <a:spcPct val="150000"/>
                  </a:lnSpc>
                  <a:buClr>
                    <a:srgbClr val="0000CC"/>
                  </a:buClr>
                  <a:buFont typeface="Wingdings" panose="05000000000000000000" pitchFamily="2" charset="2"/>
                  <a:buChar char="Ø"/>
                </a:pPr>
                <a:r>
                  <a:rPr lang="en-US" altLang="zh-CN" sz="1800" dirty="0">
                    <a:solidFill>
                      <a:srgbClr val="333333"/>
                    </a:solidFill>
                    <a:latin typeface="+mn-lt"/>
                    <a:ea typeface="+mn-ea"/>
                  </a:rPr>
                  <a:t> </a:t>
                </a:r>
                <a:r>
                  <a:rPr lang="zh-CN" altLang="en-US" sz="1800" dirty="0">
                    <a:solidFill>
                      <a:srgbClr val="333333"/>
                    </a:solidFill>
                    <a:latin typeface="+mn-lt"/>
                    <a:ea typeface="+mn-ea"/>
                  </a:rPr>
                  <a:t>利用动力学办法研究对</a:t>
                </a:r>
                <a:r>
                  <a:rPr lang="en-US" altLang="zh-CN" sz="1800" dirty="0">
                    <a:solidFill>
                      <a:srgbClr val="333333"/>
                    </a:solidFill>
                    <a:latin typeface="+mn-lt"/>
                    <a:ea typeface="+mn-ea"/>
                  </a:rPr>
                  <a:t>de Broglie</a:t>
                </a:r>
                <a:r>
                  <a:rPr lang="zh-CN" altLang="en-US" sz="1800" dirty="0">
                    <a:solidFill>
                      <a:srgbClr val="333333"/>
                    </a:solidFill>
                    <a:latin typeface="+mn-lt"/>
                    <a:ea typeface="+mn-ea"/>
                  </a:rPr>
                  <a:t>波的修正通过将</a:t>
                </a:r>
                <a14:m>
                  <m:oMath xmlns:m="http://schemas.openxmlformats.org/officeDocument/2006/math">
                    <m:r>
                      <a:rPr lang="el-GR" altLang="zh-CN" sz="1800" i="1">
                        <a:solidFill>
                          <a:srgbClr val="333333"/>
                        </a:solidFill>
                        <a:latin typeface="Cambria Math" panose="02040503050406030204" pitchFamily="18" charset="0"/>
                      </a:rPr>
                      <m:t>(</m:t>
                    </m:r>
                    <m:r>
                      <a:rPr lang="en-US" altLang="zh-CN" sz="1800" b="0" i="1" smtClean="0">
                        <a:solidFill>
                          <a:srgbClr val="333333"/>
                        </a:solidFill>
                        <a:latin typeface="Cambria Math" panose="02040503050406030204" pitchFamily="18" charset="0"/>
                      </a:rPr>
                      <m:t>𝑐𝑡</m:t>
                    </m:r>
                    <m:r>
                      <a:rPr lang="en-US" altLang="zh-CN" sz="1800" i="1">
                        <a:solidFill>
                          <a:srgbClr val="333333"/>
                        </a:solidFill>
                        <a:latin typeface="Cambria Math" panose="02040503050406030204" pitchFamily="18" charset="0"/>
                      </a:rPr>
                      <m:t>,</m:t>
                    </m:r>
                    <m:acc>
                      <m:accPr>
                        <m:chr m:val="⃑"/>
                        <m:ctrlPr>
                          <a:rPr lang="en-US" altLang="zh-CN" sz="1800" i="1">
                            <a:solidFill>
                              <a:srgbClr val="333333"/>
                            </a:solidFill>
                            <a:latin typeface="Cambria Math" panose="02040503050406030204" pitchFamily="18" charset="0"/>
                          </a:rPr>
                        </m:ctrlPr>
                      </m:accPr>
                      <m:e>
                        <m:r>
                          <a:rPr lang="en-US" altLang="zh-CN" sz="1800" b="0" i="1" smtClean="0">
                            <a:solidFill>
                              <a:srgbClr val="333333"/>
                            </a:solidFill>
                            <a:latin typeface="Cambria Math" panose="02040503050406030204" pitchFamily="18" charset="0"/>
                          </a:rPr>
                          <m:t>𝑥</m:t>
                        </m:r>
                      </m:e>
                    </m:acc>
                    <m:r>
                      <a:rPr lang="el-GR" altLang="zh-CN" sz="1800" i="1">
                        <a:solidFill>
                          <a:srgbClr val="333333"/>
                        </a:solidFill>
                        <a:latin typeface="Cambria Math" panose="02040503050406030204" pitchFamily="18" charset="0"/>
                      </a:rPr>
                      <m:t>) </m:t>
                    </m:r>
                  </m:oMath>
                </a14:m>
                <a:r>
                  <a:rPr lang="en-US" altLang="zh-CN" sz="1800" dirty="0">
                    <a:solidFill>
                      <a:srgbClr val="333333"/>
                    </a:solidFill>
                    <a:latin typeface="+mn-lt"/>
                    <a:ea typeface="+mn-ea"/>
                  </a:rPr>
                  <a:t>Fourier</a:t>
                </a:r>
                <a:r>
                  <a:rPr lang="zh-CN" altLang="en-US" sz="1800" dirty="0">
                    <a:solidFill>
                      <a:srgbClr val="333333"/>
                    </a:solidFill>
                    <a:latin typeface="+mn-lt"/>
                    <a:ea typeface="+mn-ea"/>
                  </a:rPr>
                  <a:t>变换 </a:t>
                </a:r>
                <a14:m>
                  <m:oMath xmlns:m="http://schemas.openxmlformats.org/officeDocument/2006/math">
                    <m:r>
                      <a:rPr lang="el-GR" altLang="zh-CN" sz="1800" b="0" i="1" smtClean="0">
                        <a:solidFill>
                          <a:srgbClr val="333333"/>
                        </a:solidFill>
                        <a:latin typeface="Cambria Math" panose="02040503050406030204" pitchFamily="18" charset="0"/>
                        <a:ea typeface="+mn-ea"/>
                      </a:rPr>
                      <m:t>(</m:t>
                    </m:r>
                    <m:f>
                      <m:fPr>
                        <m:type m:val="lin"/>
                        <m:ctrlPr>
                          <a:rPr lang="el-GR" altLang="zh-CN" sz="1800" b="0" i="1" smtClean="0">
                            <a:solidFill>
                              <a:srgbClr val="333333"/>
                            </a:solidFill>
                            <a:latin typeface="Cambria Math" panose="02040503050406030204" pitchFamily="18" charset="0"/>
                            <a:ea typeface="+mn-ea"/>
                          </a:rPr>
                        </m:ctrlPr>
                      </m:fPr>
                      <m:num>
                        <m:r>
                          <a:rPr lang="el-GR" altLang="zh-CN" sz="1800" b="0" i="1" smtClean="0">
                            <a:solidFill>
                              <a:srgbClr val="333333"/>
                            </a:solidFill>
                            <a:latin typeface="Cambria Math" panose="02040503050406030204" pitchFamily="18" charset="0"/>
                            <a:ea typeface="+mn-ea"/>
                          </a:rPr>
                          <m:t>𝜔</m:t>
                        </m:r>
                      </m:num>
                      <m:den>
                        <m:r>
                          <a:rPr lang="en-US" altLang="zh-CN" sz="1800" b="0" i="1" smtClean="0">
                            <a:solidFill>
                              <a:srgbClr val="333333"/>
                            </a:solidFill>
                            <a:latin typeface="Cambria Math" panose="02040503050406030204" pitchFamily="18" charset="0"/>
                            <a:ea typeface="+mn-ea"/>
                          </a:rPr>
                          <m:t>𝑐</m:t>
                        </m:r>
                      </m:den>
                    </m:f>
                    <m:r>
                      <a:rPr lang="en-US" altLang="zh-CN" sz="1800" b="0" i="1" smtClean="0">
                        <a:solidFill>
                          <a:srgbClr val="333333"/>
                        </a:solidFill>
                        <a:latin typeface="Cambria Math" panose="02040503050406030204" pitchFamily="18" charset="0"/>
                        <a:ea typeface="+mn-ea"/>
                      </a:rPr>
                      <m:t>,</m:t>
                    </m:r>
                    <m:acc>
                      <m:accPr>
                        <m:chr m:val="⃑"/>
                        <m:ctrlPr>
                          <a:rPr lang="en-US" altLang="zh-CN" sz="1800" b="0" i="1" smtClean="0">
                            <a:solidFill>
                              <a:srgbClr val="333333"/>
                            </a:solidFill>
                            <a:latin typeface="Cambria Math" panose="02040503050406030204" pitchFamily="18" charset="0"/>
                            <a:ea typeface="+mn-ea"/>
                          </a:rPr>
                        </m:ctrlPr>
                      </m:accPr>
                      <m:e>
                        <m:r>
                          <a:rPr lang="en-US" altLang="zh-CN" sz="1800" b="0" i="1" smtClean="0">
                            <a:solidFill>
                              <a:srgbClr val="333333"/>
                            </a:solidFill>
                            <a:latin typeface="Cambria Math" panose="02040503050406030204" pitchFamily="18" charset="0"/>
                            <a:ea typeface="+mn-ea"/>
                          </a:rPr>
                          <m:t>𝑘</m:t>
                        </m:r>
                      </m:e>
                    </m:acc>
                    <m:r>
                      <a:rPr lang="el-GR" altLang="zh-CN" sz="1800" b="0" i="1" smtClean="0">
                        <a:solidFill>
                          <a:srgbClr val="333333"/>
                        </a:solidFill>
                        <a:latin typeface="Cambria Math" panose="02040503050406030204" pitchFamily="18" charset="0"/>
                        <a:ea typeface="+mn-ea"/>
                      </a:rPr>
                      <m:t>)</m:t>
                    </m:r>
                  </m:oMath>
                </a14:m>
                <a:r>
                  <a:rPr lang="zh-CN" altLang="en-US" sz="1800" dirty="0">
                    <a:latin typeface="+mn-lt"/>
                    <a:ea typeface="黑体" panose="02010609060101010101" pitchFamily="49" charset="-122"/>
                  </a:rPr>
                  <a:t>，按照</a:t>
                </a:r>
                <a:r>
                  <a:rPr lang="en-US" altLang="zh-CN" sz="1800" dirty="0">
                    <a:latin typeface="+mn-lt"/>
                    <a:ea typeface="黑体" panose="02010609060101010101" pitchFamily="49" charset="-122"/>
                  </a:rPr>
                  <a:t>de Broglie</a:t>
                </a:r>
                <a:r>
                  <a:rPr lang="zh-CN" altLang="en-US" sz="1800" dirty="0">
                    <a:latin typeface="+mn-lt"/>
                    <a:ea typeface="黑体" panose="02010609060101010101" pitchFamily="49" charset="-122"/>
                  </a:rPr>
                  <a:t>假设化为</a:t>
                </a:r>
                <a14:m>
                  <m:oMath xmlns:m="http://schemas.openxmlformats.org/officeDocument/2006/math">
                    <m:f>
                      <m:fPr>
                        <m:ctrlPr>
                          <a:rPr lang="el-GR" altLang="zh-CN" sz="1800" i="1" smtClean="0">
                            <a:solidFill>
                              <a:srgbClr val="333333"/>
                            </a:solidFill>
                            <a:latin typeface="Cambria Math" panose="02040503050406030204" pitchFamily="18" charset="0"/>
                          </a:rPr>
                        </m:ctrlPr>
                      </m:fPr>
                      <m:num>
                        <m:r>
                          <a:rPr lang="en-US" altLang="zh-CN" sz="1800" b="0" i="1" smtClean="0">
                            <a:solidFill>
                              <a:srgbClr val="333333"/>
                            </a:solidFill>
                            <a:latin typeface="Cambria Math" panose="02040503050406030204" pitchFamily="18" charset="0"/>
                          </a:rPr>
                          <m:t>1</m:t>
                        </m:r>
                      </m:num>
                      <m:den>
                        <m:r>
                          <a:rPr lang="en-US" altLang="zh-CN" sz="1800" b="0" i="1">
                            <a:solidFill>
                              <a:srgbClr val="333333"/>
                            </a:solidFill>
                            <a:latin typeface="Cambria Math" panose="02040503050406030204" pitchFamily="18" charset="0"/>
                          </a:rPr>
                          <m:t>ħ</m:t>
                        </m:r>
                      </m:den>
                    </m:f>
                    <m:d>
                      <m:dPr>
                        <m:ctrlPr>
                          <a:rPr lang="el-GR" altLang="zh-CN" sz="1800" i="1">
                            <a:solidFill>
                              <a:srgbClr val="333333"/>
                            </a:solidFill>
                            <a:latin typeface="Cambria Math" panose="02040503050406030204" pitchFamily="18" charset="0"/>
                          </a:rPr>
                        </m:ctrlPr>
                      </m:dPr>
                      <m:e>
                        <m:f>
                          <m:fPr>
                            <m:type m:val="lin"/>
                            <m:ctrlPr>
                              <a:rPr lang="el-GR" altLang="zh-CN" sz="1800" i="1">
                                <a:solidFill>
                                  <a:srgbClr val="333333"/>
                                </a:solidFill>
                                <a:latin typeface="Cambria Math" panose="02040503050406030204" pitchFamily="18" charset="0"/>
                              </a:rPr>
                            </m:ctrlPr>
                          </m:fPr>
                          <m:num>
                            <m:r>
                              <a:rPr lang="en-US" altLang="zh-CN" sz="1800" b="0" i="1" smtClean="0">
                                <a:solidFill>
                                  <a:srgbClr val="333333"/>
                                </a:solidFill>
                                <a:latin typeface="Cambria Math" panose="02040503050406030204" pitchFamily="18" charset="0"/>
                              </a:rPr>
                              <m:t>𝑊</m:t>
                            </m:r>
                          </m:num>
                          <m:den>
                            <m:r>
                              <a:rPr lang="en-US" altLang="zh-CN" sz="1800" i="1">
                                <a:solidFill>
                                  <a:srgbClr val="333333"/>
                                </a:solidFill>
                                <a:latin typeface="Cambria Math" panose="02040503050406030204" pitchFamily="18" charset="0"/>
                              </a:rPr>
                              <m:t>𝑐</m:t>
                            </m:r>
                          </m:den>
                        </m:f>
                        <m:r>
                          <a:rPr lang="en-US" altLang="zh-CN" sz="1800" i="1">
                            <a:solidFill>
                              <a:srgbClr val="333333"/>
                            </a:solidFill>
                            <a:latin typeface="Cambria Math" panose="02040503050406030204" pitchFamily="18" charset="0"/>
                          </a:rPr>
                          <m:t>,</m:t>
                        </m:r>
                        <m:acc>
                          <m:accPr>
                            <m:chr m:val="⃑"/>
                            <m:ctrlPr>
                              <a:rPr lang="en-US" altLang="zh-CN" sz="1800" i="1">
                                <a:solidFill>
                                  <a:srgbClr val="333333"/>
                                </a:solidFill>
                                <a:latin typeface="Cambria Math" panose="02040503050406030204" pitchFamily="18" charset="0"/>
                              </a:rPr>
                            </m:ctrlPr>
                          </m:accPr>
                          <m:e>
                            <m:r>
                              <a:rPr lang="en-US" altLang="zh-CN" sz="1800" b="0" i="1" smtClean="0">
                                <a:solidFill>
                                  <a:srgbClr val="333333"/>
                                </a:solidFill>
                                <a:latin typeface="Cambria Math" panose="02040503050406030204" pitchFamily="18" charset="0"/>
                              </a:rPr>
                              <m:t>𝑝</m:t>
                            </m:r>
                          </m:e>
                        </m:acc>
                      </m:e>
                    </m:d>
                    <m:r>
                      <a:rPr lang="en-US" altLang="zh-CN" sz="1800" b="0" i="1" smtClean="0">
                        <a:solidFill>
                          <a:srgbClr val="333333"/>
                        </a:solidFill>
                        <a:latin typeface="Cambria Math" panose="02040503050406030204" pitchFamily="18" charset="0"/>
                      </a:rPr>
                      <m:t>=</m:t>
                    </m:r>
                    <m:f>
                      <m:fPr>
                        <m:ctrlPr>
                          <a:rPr lang="el-GR" altLang="zh-CN" sz="1800" i="1">
                            <a:solidFill>
                              <a:srgbClr val="333333"/>
                            </a:solidFill>
                            <a:latin typeface="Cambria Math" panose="02040503050406030204" pitchFamily="18" charset="0"/>
                          </a:rPr>
                        </m:ctrlPr>
                      </m:fPr>
                      <m:num>
                        <m:r>
                          <a:rPr lang="en-US" altLang="zh-CN" sz="1800" i="1">
                            <a:solidFill>
                              <a:srgbClr val="333333"/>
                            </a:solidFill>
                            <a:latin typeface="Cambria Math" panose="02040503050406030204" pitchFamily="18" charset="0"/>
                          </a:rPr>
                          <m:t>1</m:t>
                        </m:r>
                      </m:num>
                      <m:den>
                        <m:r>
                          <a:rPr lang="en-US" altLang="zh-CN" sz="1800" i="1">
                            <a:solidFill>
                              <a:srgbClr val="333333"/>
                            </a:solidFill>
                            <a:latin typeface="Cambria Math" panose="02040503050406030204" pitchFamily="18" charset="0"/>
                          </a:rPr>
                          <m:t>ħ</m:t>
                        </m:r>
                      </m:den>
                    </m:f>
                    <m:sSup>
                      <m:sSupPr>
                        <m:ctrlPr>
                          <a:rPr lang="en-US" altLang="zh-CN" sz="1800" i="1" smtClean="0">
                            <a:solidFill>
                              <a:srgbClr val="333333"/>
                            </a:solidFill>
                            <a:latin typeface="Cambria Math" panose="02040503050406030204" pitchFamily="18" charset="0"/>
                          </a:rPr>
                        </m:ctrlPr>
                      </m:sSupPr>
                      <m:e>
                        <m:r>
                          <a:rPr lang="en-US" altLang="zh-CN" sz="1800" b="0" i="1" smtClean="0">
                            <a:solidFill>
                              <a:srgbClr val="333333"/>
                            </a:solidFill>
                            <a:latin typeface="Cambria Math" panose="02040503050406030204" pitchFamily="18" charset="0"/>
                          </a:rPr>
                          <m:t>𝑝</m:t>
                        </m:r>
                      </m:e>
                      <m:sup>
                        <m:r>
                          <a:rPr lang="el-GR" altLang="zh-CN" sz="1800" b="0" i="1" smtClean="0">
                            <a:solidFill>
                              <a:srgbClr val="333333"/>
                            </a:solidFill>
                            <a:latin typeface="Cambria Math" panose="02040503050406030204" pitchFamily="18" charset="0"/>
                          </a:rPr>
                          <m:t>𝜇</m:t>
                        </m:r>
                      </m:sup>
                    </m:sSup>
                    <m:r>
                      <a:rPr lang="en-US" altLang="zh-CN" sz="1800" i="1" smtClean="0">
                        <a:solidFill>
                          <a:srgbClr val="333333"/>
                        </a:solidFill>
                        <a:latin typeface="Cambria Math" panose="02040503050406030204" pitchFamily="18" charset="0"/>
                        <a:ea typeface="Cambria Math" panose="02040503050406030204" pitchFamily="18" charset="0"/>
                      </a:rPr>
                      <m:t>∝</m:t>
                    </m:r>
                    <m:sSup>
                      <m:sSupPr>
                        <m:ctrlPr>
                          <a:rPr lang="en-US" altLang="zh-CN" sz="1800" i="1" smtClean="0">
                            <a:solidFill>
                              <a:srgbClr val="333333"/>
                            </a:solidFill>
                            <a:latin typeface="Cambria Math" panose="02040503050406030204" pitchFamily="18" charset="0"/>
                            <a:ea typeface="Cambria Math" panose="02040503050406030204" pitchFamily="18" charset="0"/>
                          </a:rPr>
                        </m:ctrlPr>
                      </m:sSupPr>
                      <m:e>
                        <m:r>
                          <a:rPr lang="en-US" altLang="zh-CN" sz="1800" b="0" i="1" smtClean="0">
                            <a:solidFill>
                              <a:srgbClr val="333333"/>
                            </a:solidFill>
                            <a:latin typeface="Cambria Math" panose="02040503050406030204" pitchFamily="18" charset="0"/>
                            <a:ea typeface="Cambria Math" panose="02040503050406030204" pitchFamily="18" charset="0"/>
                          </a:rPr>
                          <m:t>𝑈</m:t>
                        </m:r>
                      </m:e>
                      <m:sup>
                        <m:r>
                          <a:rPr lang="el-GR" altLang="zh-CN" sz="1800" b="0" i="1" smtClean="0">
                            <a:solidFill>
                              <a:srgbClr val="333333"/>
                            </a:solidFill>
                            <a:latin typeface="Cambria Math" panose="02040503050406030204" pitchFamily="18" charset="0"/>
                            <a:ea typeface="Cambria Math" panose="02040503050406030204" pitchFamily="18" charset="0"/>
                          </a:rPr>
                          <m:t>𝜇</m:t>
                        </m:r>
                      </m:sup>
                    </m:sSup>
                  </m:oMath>
                </a14:m>
                <a:r>
                  <a:rPr lang="zh-CN" altLang="en-US" sz="1800" dirty="0">
                    <a:latin typeface="+mn-lt"/>
                    <a:ea typeface="黑体" panose="02010609060101010101" pitchFamily="49" charset="-122"/>
                  </a:rPr>
                  <a:t>，故不受</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动力学修正。对</a:t>
                </a:r>
                <a:r>
                  <a:rPr lang="en-US" altLang="zh-CN" sz="1800" dirty="0">
                    <a:latin typeface="+mn-lt"/>
                    <a:ea typeface="黑体" panose="02010609060101010101" pitchFamily="49" charset="-122"/>
                  </a:rPr>
                  <a:t>Doppler</a:t>
                </a:r>
                <a:r>
                  <a:rPr lang="zh-CN" altLang="en-US" sz="1800" dirty="0">
                    <a:latin typeface="+mn-lt"/>
                    <a:ea typeface="黑体" panose="02010609060101010101" pitchFamily="49" charset="-122"/>
                  </a:rPr>
                  <a:t>效应的处理就是基于这一观点</a:t>
                </a:r>
                <a:r>
                  <a:rPr lang="en-US" altLang="zh-CN" sz="1800" dirty="0">
                    <a:latin typeface="+mn-lt"/>
                    <a:ea typeface="黑体" panose="02010609060101010101" pitchFamily="49" charset="-122"/>
                  </a:rPr>
                  <a:t>*</a:t>
                </a:r>
                <a:r>
                  <a:rPr lang="zh-CN" altLang="en-US" sz="1800" dirty="0">
                    <a:latin typeface="+mn-lt"/>
                    <a:ea typeface="黑体" panose="02010609060101010101" pitchFamily="49" charset="-122"/>
                  </a:rPr>
                  <a:t>，不受修正的结果也和</a:t>
                </a:r>
                <a:r>
                  <a:rPr lang="en-US" altLang="zh-CN" sz="1800" dirty="0">
                    <a:latin typeface="+mn-lt"/>
                    <a:ea typeface="黑体" panose="02010609060101010101" pitchFamily="49" charset="-122"/>
                  </a:rPr>
                  <a:t>Doppler</a:t>
                </a:r>
                <a:r>
                  <a:rPr lang="zh-CN" altLang="en-US" sz="1800" dirty="0">
                    <a:latin typeface="+mn-lt"/>
                    <a:ea typeface="黑体" panose="02010609060101010101" pitchFamily="49" charset="-122"/>
                  </a:rPr>
                  <a:t>效应</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运动学结果一致。</a:t>
                </a:r>
                <a:endParaRPr lang="en-US" altLang="zh-CN" sz="1800" dirty="0">
                  <a:latin typeface="+mn-lt"/>
                  <a:ea typeface="黑体" panose="02010609060101010101" pitchFamily="49" charset="-122"/>
                </a:endParaRPr>
              </a:p>
            </p:txBody>
          </p:sp>
        </mc:Choice>
        <mc:Fallback xmlns="">
          <p:sp>
            <p:nvSpPr>
              <p:cNvPr id="15" name="文本框 14">
                <a:extLst>
                  <a:ext uri="{FF2B5EF4-FFF2-40B4-BE49-F238E27FC236}">
                    <a16:creationId xmlns:a16="http://schemas.microsoft.com/office/drawing/2014/main" id="{3A2F58F9-D748-AC5D-60BA-62AE2BDA0142}"/>
                  </a:ext>
                </a:extLst>
              </p:cNvPr>
              <p:cNvSpPr txBox="1">
                <a:spLocks noRot="1" noChangeAspect="1" noMove="1" noResize="1" noEditPoints="1" noAdjustHandles="1" noChangeArrowheads="1" noChangeShapeType="1" noTextEdit="1"/>
              </p:cNvSpPr>
              <p:nvPr/>
            </p:nvSpPr>
            <p:spPr>
              <a:xfrm>
                <a:off x="36575" y="4216346"/>
                <a:ext cx="9003186" cy="2348720"/>
              </a:xfrm>
              <a:prstGeom prst="rect">
                <a:avLst/>
              </a:prstGeom>
              <a:blipFill>
                <a:blip r:embed="rId8"/>
                <a:stretch>
                  <a:fillRect l="-542" r="-2844" b="-753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D8DBE1CF-DFDE-0F7D-5865-9A8E702E1C2A}"/>
              </a:ext>
            </a:extLst>
          </p:cNvPr>
          <p:cNvSpPr txBox="1"/>
          <p:nvPr/>
        </p:nvSpPr>
        <p:spPr>
          <a:xfrm>
            <a:off x="153619" y="194789"/>
            <a:ext cx="322163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矢量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6" name="灯片编号占位符 5">
            <a:extLst>
              <a:ext uri="{FF2B5EF4-FFF2-40B4-BE49-F238E27FC236}">
                <a16:creationId xmlns:a16="http://schemas.microsoft.com/office/drawing/2014/main" id="{EB2CF1AD-6585-6533-7B52-E2C34A9F363C}"/>
              </a:ext>
            </a:extLst>
          </p:cNvPr>
          <p:cNvSpPr>
            <a:spLocks noGrp="1"/>
          </p:cNvSpPr>
          <p:nvPr>
            <p:ph type="sldNum" sz="quarter" idx="10"/>
          </p:nvPr>
        </p:nvSpPr>
        <p:spPr/>
        <p:txBody>
          <a:bodyPr/>
          <a:lstStyle/>
          <a:p>
            <a:fld id="{6555F715-00A2-473B-A4E8-D5771EBCED9A}" type="slidenum">
              <a:rPr lang="zh-CN" altLang="en-US" smtClean="0"/>
              <a:pPr/>
              <a:t>6</a:t>
            </a:fld>
            <a:endParaRPr lang="zh-CN" altLang="en-US" dirty="0"/>
          </a:p>
        </p:txBody>
      </p:sp>
    </p:spTree>
    <p:extLst>
      <p:ext uri="{BB962C8B-B14F-4D97-AF65-F5344CB8AC3E}">
        <p14:creationId xmlns:p14="http://schemas.microsoft.com/office/powerpoint/2010/main" val="3458170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50D69D-2841-ED27-A686-CAD422FA66E7}"/>
              </a:ext>
            </a:extLst>
          </p:cNvPr>
          <p:cNvSpPr>
            <a:spLocks noGrp="1"/>
          </p:cNvSpPr>
          <p:nvPr>
            <p:ph type="sldNum" sz="quarter" idx="10"/>
          </p:nvPr>
        </p:nvSpPr>
        <p:spPr/>
        <p:txBody>
          <a:bodyPr/>
          <a:lstStyle/>
          <a:p>
            <a:fld id="{6555F715-00A2-473B-A4E8-D5771EBCED9A}" type="slidenum">
              <a:rPr lang="zh-CN" altLang="en-US" smtClean="0"/>
              <a:pPr/>
              <a:t>60</a:t>
            </a:fld>
            <a:endParaRPr lang="zh-CN" altLang="en-US" dirty="0"/>
          </a:p>
        </p:txBody>
      </p:sp>
      <p:sp>
        <p:nvSpPr>
          <p:cNvPr id="18" name="箭头: 燕尾形 17">
            <a:extLst>
              <a:ext uri="{FF2B5EF4-FFF2-40B4-BE49-F238E27FC236}">
                <a16:creationId xmlns:a16="http://schemas.microsoft.com/office/drawing/2014/main" id="{01B35660-F7F1-46D2-DB1B-88523B90D6BC}"/>
              </a:ext>
            </a:extLst>
          </p:cNvPr>
          <p:cNvSpPr/>
          <p:nvPr/>
        </p:nvSpPr>
        <p:spPr bwMode="auto">
          <a:xfrm>
            <a:off x="3899657" y="2838733"/>
            <a:ext cx="1511953" cy="830762"/>
          </a:xfrm>
          <a:prstGeom prst="notchedRightArrow">
            <a:avLst>
              <a:gd name="adj1" fmla="val 50000"/>
              <a:gd name="adj2" fmla="val 5573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lang="en-US" altLang="zh-CN" sz="1800" b="0" i="0" dirty="0">
                <a:solidFill>
                  <a:schemeClr val="bg1"/>
                </a:solidFill>
                <a:effectLst/>
                <a:latin typeface="Arial" panose="020B0604020202020204" pitchFamily="34" charset="0"/>
              </a:rPr>
              <a:t>evolve</a:t>
            </a:r>
            <a:endParaRPr kumimoji="1"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grpSp>
        <p:nvGrpSpPr>
          <p:cNvPr id="119" name="组合 118">
            <a:extLst>
              <a:ext uri="{FF2B5EF4-FFF2-40B4-BE49-F238E27FC236}">
                <a16:creationId xmlns:a16="http://schemas.microsoft.com/office/drawing/2014/main" id="{2BB441D7-A15E-051B-2D6B-E8052F87A3D1}"/>
              </a:ext>
            </a:extLst>
          </p:cNvPr>
          <p:cNvGrpSpPr/>
          <p:nvPr/>
        </p:nvGrpSpPr>
        <p:grpSpPr>
          <a:xfrm>
            <a:off x="4705350" y="2125205"/>
            <a:ext cx="4067077" cy="4360377"/>
            <a:chOff x="4705350" y="3833813"/>
            <a:chExt cx="4067077" cy="4360377"/>
          </a:xfrm>
        </p:grpSpPr>
        <p:sp>
          <p:nvSpPr>
            <p:cNvPr id="96" name="弧形 95">
              <a:extLst>
                <a:ext uri="{FF2B5EF4-FFF2-40B4-BE49-F238E27FC236}">
                  <a16:creationId xmlns:a16="http://schemas.microsoft.com/office/drawing/2014/main" id="{9F451B80-E4F3-0FCD-2AEE-C2C0185676D7}"/>
                </a:ext>
              </a:extLst>
            </p:cNvPr>
            <p:cNvSpPr/>
            <p:nvPr/>
          </p:nvSpPr>
          <p:spPr bwMode="auto">
            <a:xfrm rot="2396842">
              <a:off x="4705350" y="3871366"/>
              <a:ext cx="3137183" cy="4322824"/>
            </a:xfrm>
            <a:prstGeom prst="arc">
              <a:avLst>
                <a:gd name="adj1" fmla="val 14012696"/>
                <a:gd name="adj2" fmla="val 17619956"/>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w="19050">
                  <a:solidFill>
                    <a:schemeClr val="tx1"/>
                  </a:solidFill>
                </a:ln>
                <a:solidFill>
                  <a:schemeClr val="tx1"/>
                </a:solidFill>
                <a:effectLst/>
                <a:latin typeface="Times New Roman" panose="02020603050405020304" pitchFamily="18" charset="0"/>
                <a:ea typeface="宋体" panose="02010600030101010101" pitchFamily="2" charset="-122"/>
              </a:endParaRPr>
            </a:p>
          </p:txBody>
        </p:sp>
        <p:cxnSp>
          <p:nvCxnSpPr>
            <p:cNvPr id="97" name="直接连接符 96">
              <a:extLst>
                <a:ext uri="{FF2B5EF4-FFF2-40B4-BE49-F238E27FC236}">
                  <a16:creationId xmlns:a16="http://schemas.microsoft.com/office/drawing/2014/main" id="{4F96DC0A-3675-3C20-DBAB-3D179A7EA619}"/>
                </a:ext>
              </a:extLst>
            </p:cNvPr>
            <p:cNvCxnSpPr>
              <a:cxnSpLocks/>
            </p:cNvCxnSpPr>
            <p:nvPr/>
          </p:nvCxnSpPr>
          <p:spPr bwMode="auto">
            <a:xfrm flipH="1" flipV="1">
              <a:off x="6313983" y="3933093"/>
              <a:ext cx="609625" cy="1381020"/>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a:extLst>
                <a:ext uri="{FF2B5EF4-FFF2-40B4-BE49-F238E27FC236}">
                  <a16:creationId xmlns:a16="http://schemas.microsoft.com/office/drawing/2014/main" id="{9000DFA1-E6EA-1F66-E3D1-7EFEF91F258B}"/>
                </a:ext>
              </a:extLst>
            </p:cNvPr>
            <p:cNvCxnSpPr>
              <a:cxnSpLocks/>
            </p:cNvCxnSpPr>
            <p:nvPr/>
          </p:nvCxnSpPr>
          <p:spPr bwMode="auto">
            <a:xfrm flipH="1">
              <a:off x="6158294" y="5310763"/>
              <a:ext cx="767807" cy="1000434"/>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a:extLst>
                <a:ext uri="{FF2B5EF4-FFF2-40B4-BE49-F238E27FC236}">
                  <a16:creationId xmlns:a16="http://schemas.microsoft.com/office/drawing/2014/main" id="{4737B214-662E-9EE3-A4B3-DEB7478E84E0}"/>
                </a:ext>
              </a:extLst>
            </p:cNvPr>
            <p:cNvCxnSpPr>
              <a:cxnSpLocks/>
            </p:cNvCxnSpPr>
            <p:nvPr/>
          </p:nvCxnSpPr>
          <p:spPr bwMode="auto">
            <a:xfrm flipV="1">
              <a:off x="6923608" y="5084749"/>
              <a:ext cx="1481644" cy="221786"/>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0" name="对象 99">
              <a:extLst>
                <a:ext uri="{FF2B5EF4-FFF2-40B4-BE49-F238E27FC236}">
                  <a16:creationId xmlns:a16="http://schemas.microsoft.com/office/drawing/2014/main" id="{3F115148-C8D6-6124-D6B8-389CD205ECC1}"/>
                </a:ext>
              </a:extLst>
            </p:cNvPr>
            <p:cNvGraphicFramePr>
              <a:graphicFrameLocks noChangeAspect="1"/>
            </p:cNvGraphicFramePr>
            <p:nvPr/>
          </p:nvGraphicFramePr>
          <p:xfrm>
            <a:off x="5106765" y="5902824"/>
            <a:ext cx="1071358" cy="482287"/>
          </p:xfrm>
          <a:graphic>
            <a:graphicData uri="http://schemas.openxmlformats.org/presentationml/2006/ole">
              <mc:AlternateContent xmlns:mc="http://schemas.openxmlformats.org/markup-compatibility/2006">
                <mc:Choice xmlns:v="urn:schemas-microsoft-com:vml" Requires="v">
                  <p:oleObj name="AxMath" r:id="rId2" imgW="1010520" imgH="455040" progId="Equation.AxMath">
                    <p:embed/>
                  </p:oleObj>
                </mc:Choice>
                <mc:Fallback>
                  <p:oleObj name="AxMath" r:id="rId2" imgW="1010520" imgH="455040" progId="Equation.AxMath">
                    <p:embed/>
                    <p:pic>
                      <p:nvPicPr>
                        <p:cNvPr id="100" name="对象 99">
                          <a:extLst>
                            <a:ext uri="{FF2B5EF4-FFF2-40B4-BE49-F238E27FC236}">
                              <a16:creationId xmlns:a16="http://schemas.microsoft.com/office/drawing/2014/main" id="{3F115148-C8D6-6124-D6B8-389CD205ECC1}"/>
                            </a:ext>
                          </a:extLst>
                        </p:cNvPr>
                        <p:cNvPicPr/>
                        <p:nvPr/>
                      </p:nvPicPr>
                      <p:blipFill>
                        <a:blip r:embed="rId3"/>
                        <a:stretch>
                          <a:fillRect/>
                        </a:stretch>
                      </p:blipFill>
                      <p:spPr>
                        <a:xfrm>
                          <a:off x="5106765" y="5902824"/>
                          <a:ext cx="1071358" cy="482287"/>
                        </a:xfrm>
                        <a:prstGeom prst="rect">
                          <a:avLst/>
                        </a:prstGeom>
                      </p:spPr>
                    </p:pic>
                  </p:oleObj>
                </mc:Fallback>
              </mc:AlternateContent>
            </a:graphicData>
          </a:graphic>
        </p:graphicFrame>
        <p:graphicFrame>
          <p:nvGraphicFramePr>
            <p:cNvPr id="101" name="对象 100">
              <a:extLst>
                <a:ext uri="{FF2B5EF4-FFF2-40B4-BE49-F238E27FC236}">
                  <a16:creationId xmlns:a16="http://schemas.microsoft.com/office/drawing/2014/main" id="{CCEEF974-D0AD-38ED-785C-507A07C9FF17}"/>
                </a:ext>
              </a:extLst>
            </p:cNvPr>
            <p:cNvGraphicFramePr>
              <a:graphicFrameLocks noChangeAspect="1"/>
            </p:cNvGraphicFramePr>
            <p:nvPr/>
          </p:nvGraphicFramePr>
          <p:xfrm>
            <a:off x="7696782" y="5192337"/>
            <a:ext cx="1075645" cy="484764"/>
          </p:xfrm>
          <a:graphic>
            <a:graphicData uri="http://schemas.openxmlformats.org/presentationml/2006/ole">
              <mc:AlternateContent xmlns:mc="http://schemas.openxmlformats.org/markup-compatibility/2006">
                <mc:Choice xmlns:v="urn:schemas-microsoft-com:vml" Requires="v">
                  <p:oleObj name="AxMath" r:id="rId4" imgW="1010520" imgH="455040" progId="Equation.AxMath">
                    <p:embed/>
                  </p:oleObj>
                </mc:Choice>
                <mc:Fallback>
                  <p:oleObj name="AxMath" r:id="rId4" imgW="1010520" imgH="455040" progId="Equation.AxMath">
                    <p:embed/>
                    <p:pic>
                      <p:nvPicPr>
                        <p:cNvPr id="101" name="对象 100">
                          <a:extLst>
                            <a:ext uri="{FF2B5EF4-FFF2-40B4-BE49-F238E27FC236}">
                              <a16:creationId xmlns:a16="http://schemas.microsoft.com/office/drawing/2014/main" id="{CCEEF974-D0AD-38ED-785C-507A07C9FF17}"/>
                            </a:ext>
                          </a:extLst>
                        </p:cNvPr>
                        <p:cNvPicPr/>
                        <p:nvPr/>
                      </p:nvPicPr>
                      <p:blipFill>
                        <a:blip r:embed="rId5"/>
                        <a:stretch>
                          <a:fillRect/>
                        </a:stretch>
                      </p:blipFill>
                      <p:spPr>
                        <a:xfrm>
                          <a:off x="7696782" y="5192337"/>
                          <a:ext cx="1075645" cy="484764"/>
                        </a:xfrm>
                        <a:prstGeom prst="rect">
                          <a:avLst/>
                        </a:prstGeom>
                      </p:spPr>
                    </p:pic>
                  </p:oleObj>
                </mc:Fallback>
              </mc:AlternateContent>
            </a:graphicData>
          </a:graphic>
        </p:graphicFrame>
        <p:graphicFrame>
          <p:nvGraphicFramePr>
            <p:cNvPr id="102" name="对象 101">
              <a:extLst>
                <a:ext uri="{FF2B5EF4-FFF2-40B4-BE49-F238E27FC236}">
                  <a16:creationId xmlns:a16="http://schemas.microsoft.com/office/drawing/2014/main" id="{083D287E-11C5-2E0E-0853-2D4FF414DE79}"/>
                </a:ext>
              </a:extLst>
            </p:cNvPr>
            <p:cNvGraphicFramePr>
              <a:graphicFrameLocks noChangeAspect="1"/>
            </p:cNvGraphicFramePr>
            <p:nvPr/>
          </p:nvGraphicFramePr>
          <p:xfrm>
            <a:off x="5220786" y="3833813"/>
            <a:ext cx="1069929" cy="482287"/>
          </p:xfrm>
          <a:graphic>
            <a:graphicData uri="http://schemas.openxmlformats.org/presentationml/2006/ole">
              <mc:AlternateContent xmlns:mc="http://schemas.openxmlformats.org/markup-compatibility/2006">
                <mc:Choice xmlns:v="urn:schemas-microsoft-com:vml" Requires="v">
                  <p:oleObj name="AxMath" r:id="rId6" imgW="1010520" imgH="455040" progId="Equation.AxMath">
                    <p:embed/>
                  </p:oleObj>
                </mc:Choice>
                <mc:Fallback>
                  <p:oleObj name="AxMath" r:id="rId6" imgW="1010520" imgH="455040" progId="Equation.AxMath">
                    <p:embed/>
                    <p:pic>
                      <p:nvPicPr>
                        <p:cNvPr id="102" name="对象 101">
                          <a:extLst>
                            <a:ext uri="{FF2B5EF4-FFF2-40B4-BE49-F238E27FC236}">
                              <a16:creationId xmlns:a16="http://schemas.microsoft.com/office/drawing/2014/main" id="{083D287E-11C5-2E0E-0853-2D4FF414DE79}"/>
                            </a:ext>
                          </a:extLst>
                        </p:cNvPr>
                        <p:cNvPicPr/>
                        <p:nvPr/>
                      </p:nvPicPr>
                      <p:blipFill>
                        <a:blip r:embed="rId7"/>
                        <a:stretch>
                          <a:fillRect/>
                        </a:stretch>
                      </p:blipFill>
                      <p:spPr>
                        <a:xfrm>
                          <a:off x="5220786" y="3833813"/>
                          <a:ext cx="1069929" cy="482287"/>
                        </a:xfrm>
                        <a:prstGeom prst="rect">
                          <a:avLst/>
                        </a:prstGeom>
                      </p:spPr>
                    </p:pic>
                  </p:oleObj>
                </mc:Fallback>
              </mc:AlternateContent>
            </a:graphicData>
          </a:graphic>
        </p:graphicFrame>
        <p:graphicFrame>
          <p:nvGraphicFramePr>
            <p:cNvPr id="103" name="对象 102">
              <a:extLst>
                <a:ext uri="{FF2B5EF4-FFF2-40B4-BE49-F238E27FC236}">
                  <a16:creationId xmlns:a16="http://schemas.microsoft.com/office/drawing/2014/main" id="{86AABB02-E297-1841-2353-98DE56C4888C}"/>
                </a:ext>
              </a:extLst>
            </p:cNvPr>
            <p:cNvGraphicFramePr>
              <a:graphicFrameLocks noChangeAspect="1"/>
            </p:cNvGraphicFramePr>
            <p:nvPr/>
          </p:nvGraphicFramePr>
          <p:xfrm>
            <a:off x="6052715" y="5061289"/>
            <a:ext cx="703262" cy="295275"/>
          </p:xfrm>
          <a:graphic>
            <a:graphicData uri="http://schemas.openxmlformats.org/presentationml/2006/ole">
              <mc:AlternateContent xmlns:mc="http://schemas.openxmlformats.org/markup-compatibility/2006">
                <mc:Choice xmlns:v="urn:schemas-microsoft-com:vml" Requires="v">
                  <p:oleObj name="AxMath" r:id="rId8" imgW="646920" imgH="274680" progId="Equation.AxMath">
                    <p:embed/>
                  </p:oleObj>
                </mc:Choice>
                <mc:Fallback>
                  <p:oleObj name="AxMath" r:id="rId8" imgW="646920" imgH="274680" progId="Equation.AxMath">
                    <p:embed/>
                    <p:pic>
                      <p:nvPicPr>
                        <p:cNvPr id="103" name="对象 102">
                          <a:extLst>
                            <a:ext uri="{FF2B5EF4-FFF2-40B4-BE49-F238E27FC236}">
                              <a16:creationId xmlns:a16="http://schemas.microsoft.com/office/drawing/2014/main" id="{86AABB02-E297-1841-2353-98DE56C4888C}"/>
                            </a:ext>
                          </a:extLst>
                        </p:cNvPr>
                        <p:cNvPicPr/>
                        <p:nvPr/>
                      </p:nvPicPr>
                      <p:blipFill>
                        <a:blip r:embed="rId9"/>
                        <a:stretch>
                          <a:fillRect/>
                        </a:stretch>
                      </p:blipFill>
                      <p:spPr>
                        <a:xfrm>
                          <a:off x="6052715" y="5061289"/>
                          <a:ext cx="703262" cy="295275"/>
                        </a:xfrm>
                        <a:prstGeom prst="rect">
                          <a:avLst/>
                        </a:prstGeom>
                      </p:spPr>
                    </p:pic>
                  </p:oleObj>
                </mc:Fallback>
              </mc:AlternateContent>
            </a:graphicData>
          </a:graphic>
        </p:graphicFrame>
        <p:sp>
          <p:nvSpPr>
            <p:cNvPr id="104" name="弧形 103">
              <a:extLst>
                <a:ext uri="{FF2B5EF4-FFF2-40B4-BE49-F238E27FC236}">
                  <a16:creationId xmlns:a16="http://schemas.microsoft.com/office/drawing/2014/main" id="{99DBBF10-0410-C0D2-497E-BF74A15C3FD6}"/>
                </a:ext>
              </a:extLst>
            </p:cNvPr>
            <p:cNvSpPr/>
            <p:nvPr/>
          </p:nvSpPr>
          <p:spPr bwMode="auto">
            <a:xfrm rot="17589163" flipH="1">
              <a:off x="5829437" y="3961733"/>
              <a:ext cx="2394106" cy="2435987"/>
            </a:xfrm>
            <a:prstGeom prst="arc">
              <a:avLst>
                <a:gd name="adj1" fmla="val 14041440"/>
                <a:gd name="adj2" fmla="val 2074272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w="19050">
                  <a:solidFill>
                    <a:schemeClr val="tx1"/>
                  </a:solidFill>
                </a:ln>
                <a:solidFill>
                  <a:schemeClr val="tx1"/>
                </a:solidFill>
                <a:effectLst/>
                <a:latin typeface="Times New Roman" panose="02020603050405020304" pitchFamily="18" charset="0"/>
                <a:ea typeface="宋体" panose="02010600030101010101" pitchFamily="2" charset="-122"/>
              </a:endParaRPr>
            </a:p>
          </p:txBody>
        </p:sp>
        <p:sp>
          <p:nvSpPr>
            <p:cNvPr id="105" name="椭圆 104">
              <a:extLst>
                <a:ext uri="{FF2B5EF4-FFF2-40B4-BE49-F238E27FC236}">
                  <a16:creationId xmlns:a16="http://schemas.microsoft.com/office/drawing/2014/main" id="{E7163371-4433-1573-B2A4-1F7C7A75B6DC}"/>
                </a:ext>
              </a:extLst>
            </p:cNvPr>
            <p:cNvSpPr/>
            <p:nvPr/>
          </p:nvSpPr>
          <p:spPr bwMode="auto">
            <a:xfrm rot="19759007">
              <a:off x="5890871" y="4513800"/>
              <a:ext cx="2240949" cy="1595276"/>
            </a:xfrm>
            <a:prstGeom prst="ellipse">
              <a:avLst/>
            </a:prstGeom>
            <a:noFill/>
            <a:ln w="12700"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6" name="任意多边形: 形状 105">
              <a:extLst>
                <a:ext uri="{FF2B5EF4-FFF2-40B4-BE49-F238E27FC236}">
                  <a16:creationId xmlns:a16="http://schemas.microsoft.com/office/drawing/2014/main" id="{6EB628A3-5165-29BF-1149-89E8ADF237F5}"/>
                </a:ext>
              </a:extLst>
            </p:cNvPr>
            <p:cNvSpPr/>
            <p:nvPr/>
          </p:nvSpPr>
          <p:spPr bwMode="auto">
            <a:xfrm>
              <a:off x="5896042" y="4208484"/>
              <a:ext cx="1516836" cy="577558"/>
            </a:xfrm>
            <a:custGeom>
              <a:avLst/>
              <a:gdLst>
                <a:gd name="connsiteX0" fmla="*/ 0 w 1533525"/>
                <a:gd name="connsiteY0" fmla="*/ 528638 h 610167"/>
                <a:gd name="connsiteX1" fmla="*/ 557213 w 1533525"/>
                <a:gd name="connsiteY1" fmla="*/ 566738 h 610167"/>
                <a:gd name="connsiteX2" fmla="*/ 1533525 w 1533525"/>
                <a:gd name="connsiteY2" fmla="*/ 0 h 610167"/>
              </a:gdLst>
              <a:ahLst/>
              <a:cxnLst>
                <a:cxn ang="0">
                  <a:pos x="connsiteX0" y="connsiteY0"/>
                </a:cxn>
                <a:cxn ang="0">
                  <a:pos x="connsiteX1" y="connsiteY1"/>
                </a:cxn>
                <a:cxn ang="0">
                  <a:pos x="connsiteX2" y="connsiteY2"/>
                </a:cxn>
              </a:cxnLst>
              <a:rect l="l" t="t" r="r" b="b"/>
              <a:pathLst>
                <a:path w="1533525" h="610167">
                  <a:moveTo>
                    <a:pt x="0" y="528638"/>
                  </a:moveTo>
                  <a:cubicBezTo>
                    <a:pt x="150813" y="591741"/>
                    <a:pt x="301626" y="654844"/>
                    <a:pt x="557213" y="566738"/>
                  </a:cubicBezTo>
                  <a:cubicBezTo>
                    <a:pt x="812801" y="478632"/>
                    <a:pt x="1173163" y="239316"/>
                    <a:pt x="153352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7" name="弧形 106">
              <a:extLst>
                <a:ext uri="{FF2B5EF4-FFF2-40B4-BE49-F238E27FC236}">
                  <a16:creationId xmlns:a16="http://schemas.microsoft.com/office/drawing/2014/main" id="{33C5B2A7-DC8F-A3CB-FF6B-72D47ABF3AE9}"/>
                </a:ext>
              </a:extLst>
            </p:cNvPr>
            <p:cNvSpPr/>
            <p:nvPr/>
          </p:nvSpPr>
          <p:spPr bwMode="auto">
            <a:xfrm rot="20436101" flipH="1">
              <a:off x="6518001" y="4067895"/>
              <a:ext cx="750703" cy="3015165"/>
            </a:xfrm>
            <a:prstGeom prst="arc">
              <a:avLst>
                <a:gd name="adj1" fmla="val 16207501"/>
                <a:gd name="adj2" fmla="val 3441557"/>
              </a:avLst>
            </a:prstGeom>
            <a:noFill/>
            <a:ln w="12700"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08" name="直接连接符 107">
              <a:extLst>
                <a:ext uri="{FF2B5EF4-FFF2-40B4-BE49-F238E27FC236}">
                  <a16:creationId xmlns:a16="http://schemas.microsoft.com/office/drawing/2014/main" id="{CEDD8BB5-2073-0911-7B60-B093437CA345}"/>
                </a:ext>
              </a:extLst>
            </p:cNvPr>
            <p:cNvCxnSpPr>
              <a:endCxn id="107" idx="2"/>
            </p:cNvCxnSpPr>
            <p:nvPr/>
          </p:nvCxnSpPr>
          <p:spPr bwMode="auto">
            <a:xfrm flipH="1">
              <a:off x="6744770" y="5316065"/>
              <a:ext cx="178838" cy="890795"/>
            </a:xfrm>
            <a:prstGeom prst="line">
              <a:avLst/>
            </a:prstGeom>
            <a:solidFill>
              <a:schemeClr val="accent1"/>
            </a:solidFill>
            <a:ln w="1270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108">
              <a:extLst>
                <a:ext uri="{FF2B5EF4-FFF2-40B4-BE49-F238E27FC236}">
                  <a16:creationId xmlns:a16="http://schemas.microsoft.com/office/drawing/2014/main" id="{FECA5341-CF8F-8FD5-E6C5-988E882C6468}"/>
                </a:ext>
              </a:extLst>
            </p:cNvPr>
            <p:cNvCxnSpPr/>
            <p:nvPr/>
          </p:nvCxnSpPr>
          <p:spPr bwMode="auto">
            <a:xfrm flipH="1" flipV="1">
              <a:off x="6290715" y="4769610"/>
              <a:ext cx="632893" cy="546455"/>
            </a:xfrm>
            <a:prstGeom prst="straightConnector1">
              <a:avLst/>
            </a:prstGeom>
            <a:solidFill>
              <a:schemeClr val="accent1"/>
            </a:solidFill>
            <a:ln w="25400" cap="flat" cmpd="sng" algn="ctr">
              <a:solidFill>
                <a:srgbClr val="0000F0"/>
              </a:solidFill>
              <a:prstDash val="solid"/>
              <a:round/>
              <a:headEnd type="none" w="med" len="med"/>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7" name="组合 116">
            <a:extLst>
              <a:ext uri="{FF2B5EF4-FFF2-40B4-BE49-F238E27FC236}">
                <a16:creationId xmlns:a16="http://schemas.microsoft.com/office/drawing/2014/main" id="{F7F6DAB8-3C90-1478-F88B-88A07083FEB5}"/>
              </a:ext>
            </a:extLst>
          </p:cNvPr>
          <p:cNvGrpSpPr/>
          <p:nvPr/>
        </p:nvGrpSpPr>
        <p:grpSpPr>
          <a:xfrm>
            <a:off x="-120488" y="2101500"/>
            <a:ext cx="3995823" cy="4384082"/>
            <a:chOff x="-120488" y="3810108"/>
            <a:chExt cx="3995823" cy="4384082"/>
          </a:xfrm>
        </p:grpSpPr>
        <p:sp>
          <p:nvSpPr>
            <p:cNvPr id="51" name="弧形 50">
              <a:extLst>
                <a:ext uri="{FF2B5EF4-FFF2-40B4-BE49-F238E27FC236}">
                  <a16:creationId xmlns:a16="http://schemas.microsoft.com/office/drawing/2014/main" id="{B9B69C93-B232-9399-D0F1-F08F4CB33300}"/>
                </a:ext>
              </a:extLst>
            </p:cNvPr>
            <p:cNvSpPr/>
            <p:nvPr/>
          </p:nvSpPr>
          <p:spPr bwMode="auto">
            <a:xfrm rot="2396842">
              <a:off x="-120488" y="3871366"/>
              <a:ext cx="3137183" cy="4322824"/>
            </a:xfrm>
            <a:prstGeom prst="arc">
              <a:avLst>
                <a:gd name="adj1" fmla="val 14012696"/>
                <a:gd name="adj2" fmla="val 17619956"/>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w="19050">
                  <a:solidFill>
                    <a:schemeClr val="tx1"/>
                  </a:solidFill>
                </a:ln>
                <a:solidFill>
                  <a:schemeClr val="tx1"/>
                </a:solidFill>
                <a:effectLst/>
                <a:latin typeface="Times New Roman" panose="02020603050405020304" pitchFamily="18" charset="0"/>
                <a:ea typeface="宋体" panose="02010600030101010101" pitchFamily="2" charset="-122"/>
              </a:endParaRPr>
            </a:p>
          </p:txBody>
        </p:sp>
        <p:cxnSp>
          <p:nvCxnSpPr>
            <p:cNvPr id="6" name="直接连接符 5">
              <a:extLst>
                <a:ext uri="{FF2B5EF4-FFF2-40B4-BE49-F238E27FC236}">
                  <a16:creationId xmlns:a16="http://schemas.microsoft.com/office/drawing/2014/main" id="{B797902C-2505-FE78-6FF4-C2DE677DCF79}"/>
                </a:ext>
              </a:extLst>
            </p:cNvPr>
            <p:cNvCxnSpPr>
              <a:cxnSpLocks/>
            </p:cNvCxnSpPr>
            <p:nvPr/>
          </p:nvCxnSpPr>
          <p:spPr bwMode="auto">
            <a:xfrm flipH="1" flipV="1">
              <a:off x="1488145" y="3933093"/>
              <a:ext cx="609625" cy="1381020"/>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5C944DC0-BFE5-637C-EFCC-2C92C0DA60EF}"/>
                </a:ext>
              </a:extLst>
            </p:cNvPr>
            <p:cNvCxnSpPr>
              <a:cxnSpLocks/>
            </p:cNvCxnSpPr>
            <p:nvPr/>
          </p:nvCxnSpPr>
          <p:spPr bwMode="auto">
            <a:xfrm flipH="1">
              <a:off x="1332456" y="5310763"/>
              <a:ext cx="767807" cy="1000434"/>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43DE96FF-A903-B5CC-6246-067541ED0244}"/>
                </a:ext>
              </a:extLst>
            </p:cNvPr>
            <p:cNvCxnSpPr>
              <a:cxnSpLocks/>
            </p:cNvCxnSpPr>
            <p:nvPr/>
          </p:nvCxnSpPr>
          <p:spPr bwMode="auto">
            <a:xfrm flipV="1">
              <a:off x="2097770" y="5084749"/>
              <a:ext cx="1481644" cy="221786"/>
            </a:xfrm>
            <a:prstGeom prst="line">
              <a:avLst/>
            </a:prstGeom>
            <a:solidFill>
              <a:schemeClr val="accent1"/>
            </a:solidFill>
            <a:ln w="127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对象 27">
              <a:extLst>
                <a:ext uri="{FF2B5EF4-FFF2-40B4-BE49-F238E27FC236}">
                  <a16:creationId xmlns:a16="http://schemas.microsoft.com/office/drawing/2014/main" id="{2BE311E8-BB1D-5E0F-194C-C9AB2E54B0F2}"/>
                </a:ext>
              </a:extLst>
            </p:cNvPr>
            <p:cNvGraphicFramePr>
              <a:graphicFrameLocks noChangeAspect="1"/>
            </p:cNvGraphicFramePr>
            <p:nvPr/>
          </p:nvGraphicFramePr>
          <p:xfrm>
            <a:off x="277249" y="5913031"/>
            <a:ext cx="1071358" cy="482287"/>
          </p:xfrm>
          <a:graphic>
            <a:graphicData uri="http://schemas.openxmlformats.org/presentationml/2006/ole">
              <mc:AlternateContent xmlns:mc="http://schemas.openxmlformats.org/markup-compatibility/2006">
                <mc:Choice xmlns:v="urn:schemas-microsoft-com:vml" Requires="v">
                  <p:oleObj name="AxMath" r:id="rId10" imgW="1010520" imgH="455040" progId="Equation.AxMath">
                    <p:embed/>
                  </p:oleObj>
                </mc:Choice>
                <mc:Fallback>
                  <p:oleObj name="AxMath" r:id="rId10" imgW="1010520" imgH="455040" progId="Equation.AxMath">
                    <p:embed/>
                    <p:pic>
                      <p:nvPicPr>
                        <p:cNvPr id="28" name="对象 27">
                          <a:extLst>
                            <a:ext uri="{FF2B5EF4-FFF2-40B4-BE49-F238E27FC236}">
                              <a16:creationId xmlns:a16="http://schemas.microsoft.com/office/drawing/2014/main" id="{2BE311E8-BB1D-5E0F-194C-C9AB2E54B0F2}"/>
                            </a:ext>
                          </a:extLst>
                        </p:cNvPr>
                        <p:cNvPicPr/>
                        <p:nvPr/>
                      </p:nvPicPr>
                      <p:blipFill>
                        <a:blip r:embed="rId3"/>
                        <a:stretch>
                          <a:fillRect/>
                        </a:stretch>
                      </p:blipFill>
                      <p:spPr>
                        <a:xfrm>
                          <a:off x="277249" y="5913031"/>
                          <a:ext cx="1071358" cy="482287"/>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920D5E0D-AA5B-CE77-8D0F-ED7E4402C103}"/>
                </a:ext>
              </a:extLst>
            </p:cNvPr>
            <p:cNvGraphicFramePr>
              <a:graphicFrameLocks noChangeAspect="1"/>
            </p:cNvGraphicFramePr>
            <p:nvPr/>
          </p:nvGraphicFramePr>
          <p:xfrm>
            <a:off x="2799690" y="5184759"/>
            <a:ext cx="1075645" cy="484764"/>
          </p:xfrm>
          <a:graphic>
            <a:graphicData uri="http://schemas.openxmlformats.org/presentationml/2006/ole">
              <mc:AlternateContent xmlns:mc="http://schemas.openxmlformats.org/markup-compatibility/2006">
                <mc:Choice xmlns:v="urn:schemas-microsoft-com:vml" Requires="v">
                  <p:oleObj name="AxMath" r:id="rId11" imgW="1010520" imgH="455040" progId="Equation.AxMath">
                    <p:embed/>
                  </p:oleObj>
                </mc:Choice>
                <mc:Fallback>
                  <p:oleObj name="AxMath" r:id="rId11" imgW="1010520" imgH="455040" progId="Equation.AxMath">
                    <p:embed/>
                    <p:pic>
                      <p:nvPicPr>
                        <p:cNvPr id="29" name="对象 28">
                          <a:extLst>
                            <a:ext uri="{FF2B5EF4-FFF2-40B4-BE49-F238E27FC236}">
                              <a16:creationId xmlns:a16="http://schemas.microsoft.com/office/drawing/2014/main" id="{920D5E0D-AA5B-CE77-8D0F-ED7E4402C103}"/>
                            </a:ext>
                          </a:extLst>
                        </p:cNvPr>
                        <p:cNvPicPr/>
                        <p:nvPr/>
                      </p:nvPicPr>
                      <p:blipFill>
                        <a:blip r:embed="rId5"/>
                        <a:stretch>
                          <a:fillRect/>
                        </a:stretch>
                      </p:blipFill>
                      <p:spPr>
                        <a:xfrm>
                          <a:off x="2799690" y="5184759"/>
                          <a:ext cx="1075645" cy="484764"/>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B36B700C-B9EF-4EA7-EBD7-B6380087F825}"/>
                </a:ext>
              </a:extLst>
            </p:cNvPr>
            <p:cNvGraphicFramePr>
              <a:graphicFrameLocks noChangeAspect="1"/>
            </p:cNvGraphicFramePr>
            <p:nvPr/>
          </p:nvGraphicFramePr>
          <p:xfrm>
            <a:off x="404702" y="3810108"/>
            <a:ext cx="1069929" cy="482287"/>
          </p:xfrm>
          <a:graphic>
            <a:graphicData uri="http://schemas.openxmlformats.org/presentationml/2006/ole">
              <mc:AlternateContent xmlns:mc="http://schemas.openxmlformats.org/markup-compatibility/2006">
                <mc:Choice xmlns:v="urn:schemas-microsoft-com:vml" Requires="v">
                  <p:oleObj name="AxMath" r:id="rId12" imgW="1010520" imgH="455040" progId="Equation.AxMath">
                    <p:embed/>
                  </p:oleObj>
                </mc:Choice>
                <mc:Fallback>
                  <p:oleObj name="AxMath" r:id="rId12" imgW="1010520" imgH="455040" progId="Equation.AxMath">
                    <p:embed/>
                    <p:pic>
                      <p:nvPicPr>
                        <p:cNvPr id="30" name="对象 29">
                          <a:extLst>
                            <a:ext uri="{FF2B5EF4-FFF2-40B4-BE49-F238E27FC236}">
                              <a16:creationId xmlns:a16="http://schemas.microsoft.com/office/drawing/2014/main" id="{B36B700C-B9EF-4EA7-EBD7-B6380087F825}"/>
                            </a:ext>
                          </a:extLst>
                        </p:cNvPr>
                        <p:cNvPicPr/>
                        <p:nvPr/>
                      </p:nvPicPr>
                      <p:blipFill>
                        <a:blip r:embed="rId7"/>
                        <a:stretch>
                          <a:fillRect/>
                        </a:stretch>
                      </p:blipFill>
                      <p:spPr>
                        <a:xfrm>
                          <a:off x="404702" y="3810108"/>
                          <a:ext cx="1069929" cy="482287"/>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B52B05BD-3FF8-0132-3F52-2D12414703B9}"/>
                </a:ext>
              </a:extLst>
            </p:cNvPr>
            <p:cNvGraphicFramePr>
              <a:graphicFrameLocks noChangeAspect="1"/>
            </p:cNvGraphicFramePr>
            <p:nvPr/>
          </p:nvGraphicFramePr>
          <p:xfrm>
            <a:off x="2008560" y="4820942"/>
            <a:ext cx="346712" cy="295690"/>
          </p:xfrm>
          <a:graphic>
            <a:graphicData uri="http://schemas.openxmlformats.org/presentationml/2006/ole">
              <mc:AlternateContent xmlns:mc="http://schemas.openxmlformats.org/markup-compatibility/2006">
                <mc:Choice xmlns:v="urn:schemas-microsoft-com:vml" Requires="v">
                  <p:oleObj name="AxMath" r:id="rId13" imgW="320760" imgH="274680" progId="Equation.AxMath">
                    <p:embed/>
                  </p:oleObj>
                </mc:Choice>
                <mc:Fallback>
                  <p:oleObj name="AxMath" r:id="rId13" imgW="320760" imgH="274680" progId="Equation.AxMath">
                    <p:embed/>
                    <p:pic>
                      <p:nvPicPr>
                        <p:cNvPr id="35" name="对象 34">
                          <a:extLst>
                            <a:ext uri="{FF2B5EF4-FFF2-40B4-BE49-F238E27FC236}">
                              <a16:creationId xmlns:a16="http://schemas.microsoft.com/office/drawing/2014/main" id="{B52B05BD-3FF8-0132-3F52-2D12414703B9}"/>
                            </a:ext>
                          </a:extLst>
                        </p:cNvPr>
                        <p:cNvPicPr/>
                        <p:nvPr/>
                      </p:nvPicPr>
                      <p:blipFill>
                        <a:blip r:embed="rId14"/>
                        <a:stretch>
                          <a:fillRect/>
                        </a:stretch>
                      </p:blipFill>
                      <p:spPr>
                        <a:xfrm>
                          <a:off x="2008560" y="4820942"/>
                          <a:ext cx="346712" cy="295690"/>
                        </a:xfrm>
                        <a:prstGeom prst="rect">
                          <a:avLst/>
                        </a:prstGeom>
                      </p:spPr>
                    </p:pic>
                  </p:oleObj>
                </mc:Fallback>
              </mc:AlternateContent>
            </a:graphicData>
          </a:graphic>
        </p:graphicFrame>
        <p:sp>
          <p:nvSpPr>
            <p:cNvPr id="47" name="弧形 46">
              <a:extLst>
                <a:ext uri="{FF2B5EF4-FFF2-40B4-BE49-F238E27FC236}">
                  <a16:creationId xmlns:a16="http://schemas.microsoft.com/office/drawing/2014/main" id="{A4CB7780-A7B9-7AE5-7377-CB61B8A0CFCF}"/>
                </a:ext>
              </a:extLst>
            </p:cNvPr>
            <p:cNvSpPr/>
            <p:nvPr/>
          </p:nvSpPr>
          <p:spPr bwMode="auto">
            <a:xfrm rot="17589163" flipH="1">
              <a:off x="1003599" y="3961733"/>
              <a:ext cx="2394106" cy="2435987"/>
            </a:xfrm>
            <a:prstGeom prst="arc">
              <a:avLst>
                <a:gd name="adj1" fmla="val 14041440"/>
                <a:gd name="adj2" fmla="val 2074272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w="19050">
                  <a:solidFill>
                    <a:schemeClr val="tx1"/>
                  </a:solidFill>
                </a:ln>
                <a:solidFill>
                  <a:schemeClr val="tx1"/>
                </a:solidFill>
                <a:effectLst/>
                <a:latin typeface="Times New Roman" panose="02020603050405020304" pitchFamily="18" charset="0"/>
                <a:ea typeface="宋体" panose="02010600030101010101" pitchFamily="2" charset="-122"/>
              </a:endParaRPr>
            </a:p>
          </p:txBody>
        </p:sp>
        <p:sp>
          <p:nvSpPr>
            <p:cNvPr id="54" name="椭圆 53">
              <a:extLst>
                <a:ext uri="{FF2B5EF4-FFF2-40B4-BE49-F238E27FC236}">
                  <a16:creationId xmlns:a16="http://schemas.microsoft.com/office/drawing/2014/main" id="{AAC260E6-E335-7824-2F51-DEFC4AEB5A78}"/>
                </a:ext>
              </a:extLst>
            </p:cNvPr>
            <p:cNvSpPr/>
            <p:nvPr/>
          </p:nvSpPr>
          <p:spPr bwMode="auto">
            <a:xfrm rot="19759007">
              <a:off x="1065033" y="4513800"/>
              <a:ext cx="2240949" cy="1595276"/>
            </a:xfrm>
            <a:prstGeom prst="ellipse">
              <a:avLst/>
            </a:prstGeom>
            <a:noFill/>
            <a:ln w="12700"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2" name="任意多边形: 形状 71">
              <a:extLst>
                <a:ext uri="{FF2B5EF4-FFF2-40B4-BE49-F238E27FC236}">
                  <a16:creationId xmlns:a16="http://schemas.microsoft.com/office/drawing/2014/main" id="{28167016-AB5B-6C8E-A556-01C9A8F2D7BC}"/>
                </a:ext>
              </a:extLst>
            </p:cNvPr>
            <p:cNvSpPr/>
            <p:nvPr/>
          </p:nvSpPr>
          <p:spPr bwMode="auto">
            <a:xfrm>
              <a:off x="1070204" y="4208484"/>
              <a:ext cx="1516836" cy="577558"/>
            </a:xfrm>
            <a:custGeom>
              <a:avLst/>
              <a:gdLst>
                <a:gd name="connsiteX0" fmla="*/ 0 w 1533525"/>
                <a:gd name="connsiteY0" fmla="*/ 528638 h 610167"/>
                <a:gd name="connsiteX1" fmla="*/ 557213 w 1533525"/>
                <a:gd name="connsiteY1" fmla="*/ 566738 h 610167"/>
                <a:gd name="connsiteX2" fmla="*/ 1533525 w 1533525"/>
                <a:gd name="connsiteY2" fmla="*/ 0 h 610167"/>
              </a:gdLst>
              <a:ahLst/>
              <a:cxnLst>
                <a:cxn ang="0">
                  <a:pos x="connsiteX0" y="connsiteY0"/>
                </a:cxn>
                <a:cxn ang="0">
                  <a:pos x="connsiteX1" y="connsiteY1"/>
                </a:cxn>
                <a:cxn ang="0">
                  <a:pos x="connsiteX2" y="connsiteY2"/>
                </a:cxn>
              </a:cxnLst>
              <a:rect l="l" t="t" r="r" b="b"/>
              <a:pathLst>
                <a:path w="1533525" h="610167">
                  <a:moveTo>
                    <a:pt x="0" y="528638"/>
                  </a:moveTo>
                  <a:cubicBezTo>
                    <a:pt x="150813" y="591741"/>
                    <a:pt x="301626" y="654844"/>
                    <a:pt x="557213" y="566738"/>
                  </a:cubicBezTo>
                  <a:cubicBezTo>
                    <a:pt x="812801" y="478632"/>
                    <a:pt x="1173163" y="239316"/>
                    <a:pt x="153352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6" name="弧形 75">
              <a:extLst>
                <a:ext uri="{FF2B5EF4-FFF2-40B4-BE49-F238E27FC236}">
                  <a16:creationId xmlns:a16="http://schemas.microsoft.com/office/drawing/2014/main" id="{87FC27AD-46CF-0512-2D15-20F2B4F88933}"/>
                </a:ext>
              </a:extLst>
            </p:cNvPr>
            <p:cNvSpPr/>
            <p:nvPr/>
          </p:nvSpPr>
          <p:spPr bwMode="auto">
            <a:xfrm rot="20436101" flipH="1">
              <a:off x="1854196" y="4071565"/>
              <a:ext cx="383519" cy="2726309"/>
            </a:xfrm>
            <a:prstGeom prst="arc">
              <a:avLst>
                <a:gd name="adj1" fmla="val 16233131"/>
                <a:gd name="adj2" fmla="val 4646472"/>
              </a:avLst>
            </a:prstGeom>
            <a:noFill/>
            <a:ln w="12700"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79" name="直接连接符 78">
              <a:extLst>
                <a:ext uri="{FF2B5EF4-FFF2-40B4-BE49-F238E27FC236}">
                  <a16:creationId xmlns:a16="http://schemas.microsoft.com/office/drawing/2014/main" id="{D75E8C23-7BD8-11E6-07F8-6D36FA8657E4}"/>
                </a:ext>
              </a:extLst>
            </p:cNvPr>
            <p:cNvCxnSpPr/>
            <p:nvPr/>
          </p:nvCxnSpPr>
          <p:spPr bwMode="auto">
            <a:xfrm>
              <a:off x="2097770" y="5316065"/>
              <a:ext cx="43806" cy="854591"/>
            </a:xfrm>
            <a:prstGeom prst="line">
              <a:avLst/>
            </a:prstGeom>
            <a:solidFill>
              <a:schemeClr val="accent1"/>
            </a:solidFill>
            <a:ln w="1270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7041800B-4750-5827-3206-C4AE53AE9786}"/>
                </a:ext>
              </a:extLst>
            </p:cNvPr>
            <p:cNvCxnSpPr>
              <a:endCxn id="72" idx="1"/>
            </p:cNvCxnSpPr>
            <p:nvPr/>
          </p:nvCxnSpPr>
          <p:spPr bwMode="auto">
            <a:xfrm flipH="1" flipV="1">
              <a:off x="1621353" y="4744934"/>
              <a:ext cx="476417" cy="571131"/>
            </a:xfrm>
            <a:prstGeom prst="straightConnector1">
              <a:avLst/>
            </a:prstGeom>
            <a:solidFill>
              <a:schemeClr val="accent1"/>
            </a:solidFill>
            <a:ln w="25400" cap="flat" cmpd="sng" algn="ctr">
              <a:solidFill>
                <a:srgbClr val="0000F0"/>
              </a:solidFill>
              <a:prstDash val="solid"/>
              <a:round/>
              <a:headEnd type="none" w="med" len="med"/>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12AF317B-7BA1-E60A-C43D-E079D82D856F}"/>
                </a:ext>
              </a:extLst>
            </p:cNvPr>
            <p:cNvCxnSpPr/>
            <p:nvPr/>
          </p:nvCxnSpPr>
          <p:spPr bwMode="auto">
            <a:xfrm flipH="1">
              <a:off x="1084201" y="4752320"/>
              <a:ext cx="557002" cy="168290"/>
            </a:xfrm>
            <a:prstGeom prst="straightConnector1">
              <a:avLst/>
            </a:prstGeom>
            <a:solidFill>
              <a:schemeClr val="accent1"/>
            </a:solidFill>
            <a:ln w="25400" cap="flat" cmpd="sng" algn="ctr">
              <a:solidFill>
                <a:srgbClr val="FF0000"/>
              </a:solidFill>
              <a:prstDash val="solid"/>
              <a:round/>
              <a:headEnd type="none" w="med" len="med"/>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1" name="对象 110">
              <a:extLst>
                <a:ext uri="{FF2B5EF4-FFF2-40B4-BE49-F238E27FC236}">
                  <a16:creationId xmlns:a16="http://schemas.microsoft.com/office/drawing/2014/main" id="{FC26F375-F3ED-AAF0-8357-97DCF40581B0}"/>
                </a:ext>
              </a:extLst>
            </p:cNvPr>
            <p:cNvGraphicFramePr>
              <a:graphicFrameLocks noChangeAspect="1"/>
            </p:cNvGraphicFramePr>
            <p:nvPr/>
          </p:nvGraphicFramePr>
          <p:xfrm>
            <a:off x="961660" y="4934013"/>
            <a:ext cx="271463" cy="460375"/>
          </p:xfrm>
          <a:graphic>
            <a:graphicData uri="http://schemas.openxmlformats.org/presentationml/2006/ole">
              <mc:AlternateContent xmlns:mc="http://schemas.openxmlformats.org/markup-compatibility/2006">
                <mc:Choice xmlns:v="urn:schemas-microsoft-com:vml" Requires="v">
                  <p:oleObj name="AxMath" r:id="rId15" imgW="271800" imgH="459720" progId="Equation.AxMath">
                    <p:embed/>
                  </p:oleObj>
                </mc:Choice>
                <mc:Fallback>
                  <p:oleObj name="AxMath" r:id="rId15" imgW="271800" imgH="459720" progId="Equation.AxMath">
                    <p:embed/>
                    <p:pic>
                      <p:nvPicPr>
                        <p:cNvPr id="111" name="对象 110">
                          <a:extLst>
                            <a:ext uri="{FF2B5EF4-FFF2-40B4-BE49-F238E27FC236}">
                              <a16:creationId xmlns:a16="http://schemas.microsoft.com/office/drawing/2014/main" id="{FC26F375-F3ED-AAF0-8357-97DCF40581B0}"/>
                            </a:ext>
                          </a:extLst>
                        </p:cNvPr>
                        <p:cNvPicPr/>
                        <p:nvPr/>
                      </p:nvPicPr>
                      <p:blipFill>
                        <a:blip r:embed="rId16"/>
                        <a:stretch>
                          <a:fillRect/>
                        </a:stretch>
                      </p:blipFill>
                      <p:spPr>
                        <a:xfrm>
                          <a:off x="961660" y="4934013"/>
                          <a:ext cx="271463" cy="460375"/>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FE74DD1-FC62-06C0-0B8A-41F7BB0F1776}"/>
                  </a:ext>
                </a:extLst>
              </p:cNvPr>
              <p:cNvSpPr txBox="1"/>
              <p:nvPr/>
            </p:nvSpPr>
            <p:spPr>
              <a:xfrm>
                <a:off x="-1" y="4591008"/>
                <a:ext cx="9144000" cy="2290948"/>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拟向变换的理论基础是</a:t>
                </a:r>
                <a14:m>
                  <m:oMath xmlns:m="http://schemas.openxmlformats.org/officeDocument/2006/math">
                    <m:acc>
                      <m:accPr>
                        <m:chr m:val="̂"/>
                        <m:ctrlPr>
                          <a:rPr lang="en-US" altLang="zh-CN" sz="1800" b="0" i="1" smtClean="0">
                            <a:latin typeface="Cambria Math" panose="02040503050406030204" pitchFamily="18" charset="0"/>
                            <a:ea typeface="黑体" panose="02010609060101010101" pitchFamily="49" charset="-122"/>
                          </a:rPr>
                        </m:ctrlPr>
                      </m:accPr>
                      <m:e>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𝑆</m:t>
                            </m:r>
                          </m:e>
                        </m:acc>
                      </m:e>
                    </m:acc>
                    <m:r>
                      <a:rPr lang="en-US" altLang="zh-CN" sz="1800" b="0" i="1" smtClean="0">
                        <a:latin typeface="Cambria Math" panose="02040503050406030204" pitchFamily="18" charset="0"/>
                        <a:ea typeface="黑体" panose="02010609060101010101" pitchFamily="49" charset="-122"/>
                      </a:rPr>
                      <m:t>=</m:t>
                    </m:r>
                    <m:f>
                      <m:fPr>
                        <m:type m:val="skw"/>
                        <m:ctrlPr>
                          <a:rPr lang="zh-CN" altLang="en-US" sz="1800" i="1">
                            <a:latin typeface="Cambria Math" panose="02040503050406030204" pitchFamily="18" charset="0"/>
                          </a:rPr>
                        </m:ctrlPr>
                      </m:fPr>
                      <m:num>
                        <m:r>
                          <a:rPr lang="en-US" altLang="zh-CN" sz="1800" i="1">
                            <a:latin typeface="Cambria Math" panose="02040503050406030204" pitchFamily="18" charset="0"/>
                          </a:rPr>
                          <m:t>ℏ</m:t>
                        </m:r>
                      </m:num>
                      <m:den>
                        <m:r>
                          <a:rPr lang="en-US" altLang="zh-CN" sz="1800" i="1">
                            <a:latin typeface="Cambria Math" panose="02040503050406030204" pitchFamily="18" charset="0"/>
                          </a:rPr>
                          <m:t>2</m:t>
                        </m:r>
                      </m:den>
                    </m:f>
                    <m:acc>
                      <m:accPr>
                        <m:chr m:val="̂"/>
                        <m:ctrlPr>
                          <a:rPr lang="en-US" altLang="zh-CN" sz="1800" i="1">
                            <a:latin typeface="Cambria Math" panose="02040503050406030204" pitchFamily="18" charset="0"/>
                            <a:ea typeface="黑体" panose="02010609060101010101" pitchFamily="49" charset="-122"/>
                          </a:rPr>
                        </m:ctrlPr>
                      </m:accPr>
                      <m:e>
                        <m:acc>
                          <m:accPr>
                            <m:chr m:val="⃑"/>
                            <m:ctrlPr>
                              <a:rPr lang="en-US" altLang="zh-CN" sz="1800" i="1">
                                <a:latin typeface="Cambria Math" panose="02040503050406030204" pitchFamily="18" charset="0"/>
                                <a:ea typeface="黑体" panose="02010609060101010101" pitchFamily="49" charset="-122"/>
                              </a:rPr>
                            </m:ctrlPr>
                          </m:accPr>
                          <m:e>
                            <m:r>
                              <a:rPr lang="el-GR" altLang="zh-CN" sz="1800" b="0" i="1" smtClean="0">
                                <a:latin typeface="Cambria Math" panose="02040503050406030204" pitchFamily="18" charset="0"/>
                                <a:ea typeface="黑体" panose="02010609060101010101" pitchFamily="49" charset="-122"/>
                              </a:rPr>
                              <m:t>𝜎</m:t>
                            </m:r>
                          </m:e>
                        </m:acc>
                      </m:e>
                    </m:acc>
                  </m:oMath>
                </a14:m>
                <a:r>
                  <a:rPr lang="zh-CN" altLang="en-US" sz="1800" dirty="0">
                    <a:latin typeface="Arial" panose="020B0604020202020204" pitchFamily="34" charset="0"/>
                    <a:ea typeface="黑体" panose="02010609060101010101" pitchFamily="49" charset="-122"/>
                  </a:rPr>
                  <a:t>中角动量大小</a:t>
                </a:r>
                <a14:m>
                  <m:oMath xmlns:m="http://schemas.openxmlformats.org/officeDocument/2006/math">
                    <m:f>
                      <m:fPr>
                        <m:type m:val="skw"/>
                        <m:ctrlPr>
                          <a:rPr lang="zh-CN" altLang="en-US" sz="1800" i="1">
                            <a:latin typeface="Cambria Math" panose="02040503050406030204" pitchFamily="18" charset="0"/>
                          </a:rPr>
                        </m:ctrlPr>
                      </m:fPr>
                      <m:num>
                        <m:r>
                          <a:rPr lang="en-US" altLang="zh-CN" sz="1800" i="1">
                            <a:latin typeface="Cambria Math" panose="02040503050406030204" pitchFamily="18" charset="0"/>
                          </a:rPr>
                          <m:t>ℏ</m:t>
                        </m:r>
                      </m:num>
                      <m:den>
                        <m:r>
                          <a:rPr lang="en-US" altLang="zh-CN" sz="1800" i="1">
                            <a:latin typeface="Cambria Math" panose="02040503050406030204" pitchFamily="18" charset="0"/>
                          </a:rPr>
                          <m:t>2</m:t>
                        </m:r>
                      </m:den>
                    </m:f>
                  </m:oMath>
                </a14:m>
                <a:r>
                  <a:rPr lang="zh-CN" altLang="en-US" sz="1800" dirty="0">
                    <a:latin typeface="Arial" panose="020B0604020202020204" pitchFamily="34" charset="0"/>
                    <a:ea typeface="黑体" panose="02010609060101010101" pitchFamily="49" charset="-122"/>
                  </a:rPr>
                  <a:t>在任意参考系下数值恒定，这使自旋角动量大小是</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标量；狭义相对论运动学、动力学也是建立在光速</a:t>
                </a:r>
                <a:r>
                  <a:rPr lang="en-US" altLang="zh-CN" sz="1800" dirty="0">
                    <a:latin typeface="Arial" panose="020B0604020202020204" pitchFamily="34" charset="0"/>
                    <a:ea typeface="黑体" panose="02010609060101010101" pitchFamily="49" charset="-122"/>
                  </a:rPr>
                  <a:t>c</a:t>
                </a:r>
                <a:r>
                  <a:rPr lang="zh-CN" altLang="en-US" sz="1800" dirty="0">
                    <a:latin typeface="Arial" panose="020B0604020202020204" pitchFamily="34" charset="0"/>
                    <a:ea typeface="黑体" panose="02010609060101010101" pitchFamily="49" charset="-122"/>
                  </a:rPr>
                  <a:t>在任意参考系下数值恒定的基础假设上。可见，二者的理论有相通之处：都是基于物理常数在参考系变换下不变；但自旋</a:t>
                </a:r>
                <a14:m>
                  <m:oMath xmlns:m="http://schemas.openxmlformats.org/officeDocument/2006/math">
                    <m:r>
                      <a:rPr lang="en-US" altLang="zh-CN" sz="1800" i="1">
                        <a:latin typeface="Cambria Math" panose="02040503050406030204" pitchFamily="18" charset="0"/>
                        <a:ea typeface="黑体" panose="02010609060101010101" pitchFamily="49" charset="-122"/>
                      </a:rPr>
                      <m:t>(0, </m:t>
                    </m:r>
                    <m:acc>
                      <m:accPr>
                        <m:chr m:val="⃑"/>
                        <m:ctrlPr>
                          <a:rPr lang="en-US" altLang="zh-CN" sz="1800" i="1">
                            <a:latin typeface="Cambria Math" panose="02040503050406030204" pitchFamily="18" charset="0"/>
                            <a:ea typeface="黑体" panose="02010609060101010101" pitchFamily="49" charset="-122"/>
                          </a:rPr>
                        </m:ctrlPr>
                      </m:accPr>
                      <m:e>
                        <m:r>
                          <a:rPr lang="en-US" altLang="zh-CN" sz="1800" i="1">
                            <a:latin typeface="Cambria Math" panose="02040503050406030204" pitchFamily="18" charset="0"/>
                            <a:ea typeface="黑体" panose="02010609060101010101" pitchFamily="49" charset="-122"/>
                          </a:rPr>
                          <m:t>𝑆</m:t>
                        </m:r>
                      </m:e>
                    </m:acc>
                    <m:r>
                      <a:rPr lang="en-US" altLang="zh-CN" sz="1800" i="1">
                        <a:latin typeface="Cambria Math" panose="02040503050406030204" pitchFamily="18" charset="0"/>
                        <a:ea typeface="黑体" panose="02010609060101010101" pitchFamily="49" charset="-122"/>
                      </a:rPr>
                      <m:t>)</m:t>
                    </m:r>
                  </m:oMath>
                </a14:m>
                <a:r>
                  <a:rPr lang="zh-CN" altLang="en-US" sz="1800" dirty="0">
                    <a:latin typeface="Arial" panose="020B0604020202020204" pitchFamily="34" charset="0"/>
                    <a:ea typeface="黑体" panose="02010609060101010101" pitchFamily="49" charset="-122"/>
                  </a:rPr>
                  <a:t>、光速</a:t>
                </a:r>
                <a14:m>
                  <m:oMath xmlns:m="http://schemas.openxmlformats.org/officeDocument/2006/math">
                    <m:r>
                      <a:rPr lang="en-US" altLang="zh-CN" sz="1800" b="0" i="1" smtClean="0">
                        <a:latin typeface="Cambria Math" panose="02040503050406030204" pitchFamily="18" charset="0"/>
                        <a:ea typeface="黑体" panose="02010609060101010101" pitchFamily="49" charset="-122"/>
                      </a:rPr>
                      <m:t> </m:t>
                    </m:r>
                    <m:r>
                      <a:rPr lang="en-US" altLang="zh-CN" sz="1800" i="1">
                        <a:latin typeface="Cambria Math" panose="02040503050406030204" pitchFamily="18" charset="0"/>
                        <a:ea typeface="黑体" panose="02010609060101010101" pitchFamily="49" charset="-122"/>
                      </a:rPr>
                      <m:t>(0, </m:t>
                    </m:r>
                    <m:acc>
                      <m:accPr>
                        <m:chr m:val="⃑"/>
                        <m:ctrlPr>
                          <a:rPr lang="en-US" altLang="zh-CN" sz="1800" i="1">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𝑐</m:t>
                        </m:r>
                      </m:e>
                    </m:acc>
                    <m:r>
                      <a:rPr lang="en-US" altLang="zh-CN" sz="1800" i="1">
                        <a:latin typeface="Cambria Math" panose="02040503050406030204" pitchFamily="18" charset="0"/>
                        <a:ea typeface="黑体" panose="02010609060101010101" pitchFamily="49" charset="-122"/>
                      </a:rPr>
                      <m:t>)</m:t>
                    </m:r>
                  </m:oMath>
                </a14:m>
                <a:r>
                  <a:rPr lang="zh-CN" altLang="en-US" sz="1800" dirty="0">
                    <a:latin typeface="Arial" panose="020B0604020202020204" pitchFamily="34" charset="0"/>
                    <a:ea typeface="黑体" panose="02010609060101010101" pitchFamily="49" charset="-122"/>
                  </a:rPr>
                  <a:t>两个物理量的描述对象、描述性质截然不同，导致两个理论的数学形式、适用范围不同。</a:t>
                </a:r>
              </a:p>
            </p:txBody>
          </p:sp>
        </mc:Choice>
        <mc:Fallback xmlns="">
          <p:sp>
            <p:nvSpPr>
              <p:cNvPr id="5" name="文本框 4">
                <a:extLst>
                  <a:ext uri="{FF2B5EF4-FFF2-40B4-BE49-F238E27FC236}">
                    <a16:creationId xmlns:a16="http://schemas.microsoft.com/office/drawing/2014/main" id="{3FE74DD1-FC62-06C0-0B8A-41F7BB0F1776}"/>
                  </a:ext>
                </a:extLst>
              </p:cNvPr>
              <p:cNvSpPr txBox="1">
                <a:spLocks noRot="1" noChangeAspect="1" noMove="1" noResize="1" noEditPoints="1" noAdjustHandles="1" noChangeArrowheads="1" noChangeShapeType="1" noTextEdit="1"/>
              </p:cNvSpPr>
              <p:nvPr/>
            </p:nvSpPr>
            <p:spPr>
              <a:xfrm>
                <a:off x="-1" y="4591008"/>
                <a:ext cx="9144000" cy="2290948"/>
              </a:xfrm>
              <a:prstGeom prst="rect">
                <a:avLst/>
              </a:prstGeom>
              <a:blipFill>
                <a:blip r:embed="rId17"/>
                <a:stretch>
                  <a:fillRect l="-533" r="-267" b="-2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CCE3433-F289-8AF9-9C6F-AE8951721CC1}"/>
                  </a:ext>
                </a:extLst>
              </p:cNvPr>
              <p:cNvSpPr txBox="1"/>
              <p:nvPr/>
            </p:nvSpPr>
            <p:spPr>
              <a:xfrm>
                <a:off x="0" y="760873"/>
                <a:ext cx="9144000" cy="454035"/>
              </a:xfrm>
              <a:prstGeom prst="rect">
                <a:avLst/>
              </a:prstGeom>
              <a:noFill/>
            </p:spPr>
            <p:txBody>
              <a:bodyPr wrap="square" rtlCol="0">
                <a:spAutoFit/>
              </a:bodyPr>
              <a:lstStyle/>
              <a:p>
                <a:pPr>
                  <a:lnSpc>
                    <a:spcPct val="150000"/>
                  </a:lnSpc>
                </a:pPr>
                <a:r>
                  <a:rPr lang="zh-CN" altLang="en-US" sz="1800" dirty="0">
                    <a:ea typeface="黑体" panose="02010609060101010101" pitchFamily="49" charset="-122"/>
                  </a:rPr>
                  <a:t>绝对值</a:t>
                </a:r>
                <a14:m>
                  <m:oMath xmlns:m="http://schemas.openxmlformats.org/officeDocument/2006/math">
                    <m:f>
                      <m:fPr>
                        <m:type m:val="skw"/>
                        <m:ctrlPr>
                          <a:rPr lang="zh-CN" altLang="en-US" sz="1800" i="1" smtClean="0">
                            <a:latin typeface="Cambria Math" panose="02040503050406030204" pitchFamily="18" charset="0"/>
                            <a:ea typeface="黑体" panose="02010609060101010101" pitchFamily="49" charset="-122"/>
                          </a:rPr>
                        </m:ctrlPr>
                      </m:fPr>
                      <m:num>
                        <m:r>
                          <a:rPr lang="en-US" altLang="zh-CN" sz="1800" b="0" i="1" smtClean="0">
                            <a:latin typeface="Cambria Math" panose="02040503050406030204" pitchFamily="18" charset="0"/>
                            <a:ea typeface="黑体" panose="02010609060101010101" pitchFamily="49" charset="-122"/>
                          </a:rPr>
                          <m:t>1</m:t>
                        </m:r>
                      </m:num>
                      <m:den>
                        <m:r>
                          <a:rPr lang="en-US" altLang="zh-CN" sz="1800" b="0" i="1" smtClean="0">
                            <a:latin typeface="Cambria Math" panose="02040503050406030204" pitchFamily="18" charset="0"/>
                            <a:ea typeface="黑体" panose="02010609060101010101" pitchFamily="49" charset="-122"/>
                          </a:rPr>
                          <m:t>2</m:t>
                        </m:r>
                      </m:den>
                    </m:f>
                  </m:oMath>
                </a14:m>
                <a:r>
                  <a:rPr lang="zh-CN" altLang="en-US" sz="1800" dirty="0">
                    <a:latin typeface="Arial" panose="020B0604020202020204" pitchFamily="34" charset="0"/>
                    <a:ea typeface="黑体" panose="02010609060101010101" pitchFamily="49" charset="-122"/>
                  </a:rPr>
                  <a:t>；经推导，拟向变换自旋赝偶极矢量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进动的</a:t>
                </a:r>
                <a:r>
                  <a:rPr lang="en-US" altLang="zh-CN" sz="1800" dirty="0">
                    <a:latin typeface="Arial" panose="020B0604020202020204" pitchFamily="34" charset="0"/>
                    <a:ea typeface="黑体" panose="02010609060101010101" pitchFamily="49" charset="-122"/>
                  </a:rPr>
                  <a:t>Hamiltonian</a:t>
                </a:r>
                <a:r>
                  <a:rPr lang="zh-CN" altLang="en-US" sz="1800" dirty="0">
                    <a:latin typeface="Arial" panose="020B0604020202020204" pitchFamily="34" charset="0"/>
                    <a:ea typeface="黑体" panose="02010609060101010101" pitchFamily="49" charset="-122"/>
                  </a:rPr>
                  <a:t>表达式为：</a:t>
                </a:r>
              </a:p>
            </p:txBody>
          </p:sp>
        </mc:Choice>
        <mc:Fallback xmlns="">
          <p:sp>
            <p:nvSpPr>
              <p:cNvPr id="7" name="文本框 6">
                <a:extLst>
                  <a:ext uri="{FF2B5EF4-FFF2-40B4-BE49-F238E27FC236}">
                    <a16:creationId xmlns:a16="http://schemas.microsoft.com/office/drawing/2014/main" id="{9CCE3433-F289-8AF9-9C6F-AE8951721CC1}"/>
                  </a:ext>
                </a:extLst>
              </p:cNvPr>
              <p:cNvSpPr txBox="1">
                <a:spLocks noRot="1" noChangeAspect="1" noMove="1" noResize="1" noEditPoints="1" noAdjustHandles="1" noChangeArrowheads="1" noChangeShapeType="1" noTextEdit="1"/>
              </p:cNvSpPr>
              <p:nvPr/>
            </p:nvSpPr>
            <p:spPr>
              <a:xfrm>
                <a:off x="0" y="760873"/>
                <a:ext cx="9144000" cy="454035"/>
              </a:xfrm>
              <a:prstGeom prst="rect">
                <a:avLst/>
              </a:prstGeom>
              <a:blipFill>
                <a:blip r:embed="rId18"/>
                <a:stretch>
                  <a:fillRect l="-533" t="-74324" b="-148649"/>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82D1F013-A775-3CFE-2E10-141F1D1F1C61}"/>
              </a:ext>
            </a:extLst>
          </p:cNvPr>
          <p:cNvGraphicFramePr>
            <a:graphicFrameLocks noChangeAspect="1"/>
          </p:cNvGraphicFramePr>
          <p:nvPr>
            <p:extLst>
              <p:ext uri="{D42A27DB-BD31-4B8C-83A1-F6EECF244321}">
                <p14:modId xmlns:p14="http://schemas.microsoft.com/office/powerpoint/2010/main" val="812692127"/>
              </p:ext>
            </p:extLst>
          </p:nvPr>
        </p:nvGraphicFramePr>
        <p:xfrm>
          <a:off x="1227138" y="1143000"/>
          <a:ext cx="6694487" cy="725488"/>
        </p:xfrm>
        <a:graphic>
          <a:graphicData uri="http://schemas.openxmlformats.org/presentationml/2006/ole">
            <mc:AlternateContent xmlns:mc="http://schemas.openxmlformats.org/markup-compatibility/2006">
              <mc:Choice xmlns:v="urn:schemas-microsoft-com:vml" Requires="v">
                <p:oleObj name="AxMath" r:id="rId19" imgW="6282720" imgH="682920" progId="Equation.AxMath">
                  <p:embed/>
                </p:oleObj>
              </mc:Choice>
              <mc:Fallback>
                <p:oleObj name="AxMath" r:id="rId19" imgW="6282720" imgH="682920" progId="Equation.AxMath">
                  <p:embed/>
                  <p:pic>
                    <p:nvPicPr>
                      <p:cNvPr id="0" name=""/>
                      <p:cNvPicPr/>
                      <p:nvPr/>
                    </p:nvPicPr>
                    <p:blipFill>
                      <a:blip r:embed="rId20"/>
                      <a:stretch>
                        <a:fillRect/>
                      </a:stretch>
                    </p:blipFill>
                    <p:spPr>
                      <a:xfrm>
                        <a:off x="1227138" y="1143000"/>
                        <a:ext cx="6694487" cy="72548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A1EE6FE-E6F3-6DF7-AEEE-D635B7809501}"/>
                  </a:ext>
                </a:extLst>
              </p:cNvPr>
              <p:cNvSpPr txBox="1"/>
              <p:nvPr/>
            </p:nvSpPr>
            <p:spPr>
              <a:xfrm>
                <a:off x="0" y="1657260"/>
                <a:ext cx="9144000" cy="454035"/>
              </a:xfrm>
              <a:prstGeom prst="rect">
                <a:avLst/>
              </a:prstGeom>
              <a:noFill/>
            </p:spPr>
            <p:txBody>
              <a:bodyPr wrap="square" rtlCol="0">
                <a:spAutoFit/>
              </a:bodyPr>
              <a:lstStyle/>
              <a:p>
                <a:pPr indent="457200">
                  <a:lnSpc>
                    <a:spcPct val="150000"/>
                  </a:lnSpc>
                </a:pPr>
                <a:r>
                  <a:rPr lang="zh-CN" altLang="en-US" sz="1800" dirty="0">
                    <a:latin typeface="Arial" panose="020B0604020202020204" pitchFamily="34" charset="0"/>
                    <a:ea typeface="黑体" panose="02010609060101010101" pitchFamily="49" charset="-122"/>
                  </a:rPr>
                  <a:t>上式在</a:t>
                </a:r>
                <a14:m>
                  <m:oMath xmlns:m="http://schemas.openxmlformats.org/officeDocument/2006/math">
                    <m:r>
                      <a:rPr lang="el-GR" altLang="zh-CN" sz="1800" b="0" i="1" smtClean="0">
                        <a:latin typeface="Cambria Math" panose="02040503050406030204" pitchFamily="18" charset="0"/>
                        <a:ea typeface="黑体" panose="02010609060101010101" pitchFamily="49" charset="-122"/>
                      </a:rPr>
                      <m:t>𝛽</m:t>
                    </m:r>
                    <m:r>
                      <a:rPr lang="el-GR" altLang="zh-CN" sz="1800" b="0" i="1" smtClean="0">
                        <a:latin typeface="Cambria Math" panose="02040503050406030204" pitchFamily="18" charset="0"/>
                        <a:ea typeface="Cambria Math" panose="02040503050406030204" pitchFamily="18" charset="0"/>
                      </a:rPr>
                      <m:t>≪1</m:t>
                    </m:r>
                  </m:oMath>
                </a14:m>
                <a:r>
                  <a:rPr lang="zh-CN" altLang="en-US" sz="1800" dirty="0">
                    <a:latin typeface="Arial" panose="020B0604020202020204" pitchFamily="34" charset="0"/>
                    <a:ea typeface="黑体" panose="02010609060101010101" pitchFamily="49" charset="-122"/>
                  </a:rPr>
                  <a:t>下近似成立，进动的物理图像如下。</a:t>
                </a:r>
              </a:p>
            </p:txBody>
          </p:sp>
        </mc:Choice>
        <mc:Fallback xmlns="">
          <p:sp>
            <p:nvSpPr>
              <p:cNvPr id="9" name="文本框 8">
                <a:extLst>
                  <a:ext uri="{FF2B5EF4-FFF2-40B4-BE49-F238E27FC236}">
                    <a16:creationId xmlns:a16="http://schemas.microsoft.com/office/drawing/2014/main" id="{3A1EE6FE-E6F3-6DF7-AEEE-D635B7809501}"/>
                  </a:ext>
                </a:extLst>
              </p:cNvPr>
              <p:cNvSpPr txBox="1">
                <a:spLocks noRot="1" noChangeAspect="1" noMove="1" noResize="1" noEditPoints="1" noAdjustHandles="1" noChangeArrowheads="1" noChangeShapeType="1" noTextEdit="1"/>
              </p:cNvSpPr>
              <p:nvPr/>
            </p:nvSpPr>
            <p:spPr>
              <a:xfrm>
                <a:off x="0" y="1657260"/>
                <a:ext cx="9144000" cy="454035"/>
              </a:xfrm>
              <a:prstGeom prst="rect">
                <a:avLst/>
              </a:prstGeom>
              <a:blipFill>
                <a:blip r:embed="rId21"/>
                <a:stretch>
                  <a:fillRect b="-1891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560BE09-F9A5-DA4C-5931-BD8099182619}"/>
              </a:ext>
            </a:extLst>
          </p:cNvPr>
          <p:cNvSpPr txBox="1"/>
          <p:nvPr/>
        </p:nvSpPr>
        <p:spPr>
          <a:xfrm>
            <a:off x="212990" y="62148"/>
            <a:ext cx="5121010" cy="738664"/>
          </a:xfrm>
          <a:prstGeom prst="rect">
            <a:avLst/>
          </a:prstGeom>
          <a:noFill/>
        </p:spPr>
        <p:txBody>
          <a:bodyPr wrap="square" rtlCol="0">
            <a:spAutoFit/>
          </a:bodyPr>
          <a:lstStyle/>
          <a:p>
            <a:pPr algn="dist"/>
            <a:r>
              <a:rPr lang="zh-CN" altLang="en-US" dirty="0">
                <a:solidFill>
                  <a:schemeClr val="bg1"/>
                </a:solidFill>
                <a:latin typeface="+mn-lt"/>
                <a:ea typeface="黑体" panose="02010609060101010101" pitchFamily="49" charset="-122"/>
              </a:rPr>
              <a:t>拟向</a:t>
            </a:r>
            <a:r>
              <a:rPr lang="zh-CN" altLang="en-US" dirty="0">
                <a:solidFill>
                  <a:schemeClr val="bg1"/>
                </a:solidFill>
                <a:latin typeface="黑体" panose="02010609060101010101" pitchFamily="49" charset="-122"/>
                <a:ea typeface="黑体" panose="02010609060101010101" pitchFamily="49" charset="-122"/>
              </a:rPr>
              <a:t>变换自旋赝偶极矢量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Imitative Transfer </a:t>
            </a:r>
            <a:r>
              <a:rPr lang="en-US" altLang="zh-CN" sz="1800" b="0" i="0" dirty="0">
                <a:solidFill>
                  <a:schemeClr val="bg1"/>
                </a:solidFill>
                <a:effectLst/>
                <a:latin typeface="+mn-lt"/>
              </a:rPr>
              <a:t>Pseudodipole Vector, ITPDV</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7472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E61992-B8E4-3291-BBF7-D3EF76593AF2}"/>
              </a:ext>
            </a:extLst>
          </p:cNvPr>
          <p:cNvSpPr>
            <a:spLocks noGrp="1"/>
          </p:cNvSpPr>
          <p:nvPr>
            <p:ph type="sldNum" sz="quarter" idx="10"/>
          </p:nvPr>
        </p:nvSpPr>
        <p:spPr/>
        <p:txBody>
          <a:bodyPr/>
          <a:lstStyle/>
          <a:p>
            <a:fld id="{6555F715-00A2-473B-A4E8-D5771EBCED9A}" type="slidenum">
              <a:rPr lang="zh-CN" altLang="en-US" smtClean="0"/>
              <a:pPr/>
              <a:t>61</a:t>
            </a:fld>
            <a:endParaRPr lang="zh-CN" altLang="en-US" dirty="0"/>
          </a:p>
        </p:txBody>
      </p:sp>
      <p:sp>
        <p:nvSpPr>
          <p:cNvPr id="4" name="文本框 3">
            <a:extLst>
              <a:ext uri="{FF2B5EF4-FFF2-40B4-BE49-F238E27FC236}">
                <a16:creationId xmlns:a16="http://schemas.microsoft.com/office/drawing/2014/main" id="{F6232E65-AE79-C00C-289A-797F60FF52C5}"/>
              </a:ext>
            </a:extLst>
          </p:cNvPr>
          <p:cNvSpPr txBox="1"/>
          <p:nvPr/>
        </p:nvSpPr>
        <p:spPr>
          <a:xfrm>
            <a:off x="212992" y="56893"/>
            <a:ext cx="5121010" cy="738664"/>
          </a:xfrm>
          <a:prstGeom prst="rect">
            <a:avLst/>
          </a:prstGeom>
          <a:noFill/>
        </p:spPr>
        <p:txBody>
          <a:bodyPr wrap="square" rtlCol="0">
            <a:spAutoFit/>
          </a:bodyPr>
          <a:lstStyle/>
          <a:p>
            <a:pPr algn="dist"/>
            <a:r>
              <a:rPr lang="en-US" altLang="zh-CN" dirty="0">
                <a:solidFill>
                  <a:schemeClr val="bg1"/>
                </a:solidFill>
                <a:latin typeface="+mn-lt"/>
                <a:ea typeface="黑体" panose="02010609060101010101" pitchFamily="49" charset="-122"/>
              </a:rPr>
              <a:t>Lorentz</a:t>
            </a:r>
            <a:r>
              <a:rPr lang="zh-CN" altLang="en-US" dirty="0">
                <a:solidFill>
                  <a:schemeClr val="bg1"/>
                </a:solidFill>
                <a:latin typeface="+mn-lt"/>
                <a:ea typeface="黑体" panose="02010609060101010101" pitchFamily="49" charset="-122"/>
              </a:rPr>
              <a:t>变换</a:t>
            </a:r>
            <a:r>
              <a:rPr lang="zh-CN" altLang="en-US" dirty="0">
                <a:solidFill>
                  <a:schemeClr val="bg1"/>
                </a:solidFill>
                <a:latin typeface="黑体" panose="02010609060101010101" pitchFamily="49" charset="-122"/>
                <a:ea typeface="黑体" panose="02010609060101010101" pitchFamily="49" charset="-122"/>
              </a:rPr>
              <a:t>自旋赝偶极张量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Lorentz Transfer </a:t>
            </a:r>
            <a:r>
              <a:rPr lang="en-US" altLang="zh-CN" sz="1800" b="0" i="0" dirty="0">
                <a:solidFill>
                  <a:schemeClr val="bg1"/>
                </a:solidFill>
                <a:effectLst/>
                <a:latin typeface="+mn-lt"/>
              </a:rPr>
              <a:t>Pseudodipole Tensor, LTPDT</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1632DAA2-3613-FFAE-8476-FEDEEFA40832}"/>
              </a:ext>
            </a:extLst>
          </p:cNvPr>
          <p:cNvSpPr txBox="1"/>
          <p:nvPr/>
        </p:nvSpPr>
        <p:spPr>
          <a:xfrm>
            <a:off x="1" y="807438"/>
            <a:ext cx="9143999" cy="4609019"/>
          </a:xfrm>
          <a:prstGeom prst="rect">
            <a:avLst/>
          </a:prstGeom>
          <a:noFill/>
        </p:spPr>
        <p:txBody>
          <a:bodyPr wrap="square" rtlCol="0">
            <a:spAutoFit/>
          </a:bodyPr>
          <a:lstStyle/>
          <a:p>
            <a:pPr indent="457200">
              <a:lnSpc>
                <a:spcPct val="150000"/>
              </a:lnSpc>
            </a:pPr>
            <a:r>
              <a:rPr lang="zh-CN" altLang="en-US" sz="1800" dirty="0">
                <a:solidFill>
                  <a:schemeClr val="tx1"/>
                </a:solidFill>
                <a:latin typeface="Arial" panose="020B0604020202020204" pitchFamily="34" charset="0"/>
                <a:ea typeface="黑体" panose="02010609060101010101" pitchFamily="49" charset="-122"/>
              </a:rPr>
              <a:t>基于</a:t>
            </a:r>
            <a:r>
              <a:rPr lang="en-US" altLang="zh-CN" sz="1800" dirty="0">
                <a:solidFill>
                  <a:schemeClr val="tx1"/>
                </a:solidFill>
                <a:latin typeface="Arial" panose="020B0604020202020204" pitchFamily="34" charset="0"/>
                <a:ea typeface="黑体" panose="02010609060101010101" pitchFamily="49" charset="-122"/>
              </a:rPr>
              <a:t>LTPDT</a:t>
            </a:r>
            <a:r>
              <a:rPr lang="zh-CN" altLang="en-US" sz="1800" dirty="0">
                <a:solidFill>
                  <a:schemeClr val="tx1"/>
                </a:solidFill>
                <a:latin typeface="Arial" panose="020B0604020202020204" pitchFamily="34" charset="0"/>
                <a:ea typeface="黑体" panose="02010609060101010101" pitchFamily="49" charset="-122"/>
              </a:rPr>
              <a:t>的自旋动力学</a:t>
            </a:r>
            <a:r>
              <a:rPr lang="zh-CN" altLang="en-US" sz="1800" dirty="0">
                <a:latin typeface="Arial" panose="020B0604020202020204" pitchFamily="34" charset="0"/>
                <a:ea typeface="黑体" panose="02010609060101010101" pitchFamily="49" charset="-122"/>
              </a:rPr>
              <a:t>与基于</a:t>
            </a:r>
            <a:r>
              <a:rPr lang="en-US" altLang="zh-CN" sz="1800" dirty="0">
                <a:latin typeface="Arial" panose="020B0604020202020204" pitchFamily="34" charset="0"/>
                <a:ea typeface="黑体" panose="02010609060101010101" pitchFamily="49" charset="-122"/>
              </a:rPr>
              <a:t>ITPDV</a:t>
            </a:r>
            <a:r>
              <a:rPr lang="zh-CN" altLang="en-US" sz="1800" dirty="0">
                <a:latin typeface="Arial" panose="020B0604020202020204" pitchFamily="34" charset="0"/>
                <a:ea typeface="黑体" panose="02010609060101010101" pitchFamily="49" charset="-122"/>
              </a:rPr>
              <a:t>的自旋动力学完全不相干。</a:t>
            </a:r>
            <a:r>
              <a:rPr lang="en-US" altLang="zh-CN" sz="1800" dirty="0">
                <a:solidFill>
                  <a:schemeClr val="tx1"/>
                </a:solidFill>
                <a:latin typeface="Arial" panose="020B0604020202020204" pitchFamily="34" charset="0"/>
                <a:ea typeface="黑体" panose="02010609060101010101" pitchFamily="49" charset="-122"/>
              </a:rPr>
              <a:t> LTPDT</a:t>
            </a:r>
            <a:r>
              <a:rPr lang="zh-CN" altLang="en-US" sz="1800" dirty="0">
                <a:solidFill>
                  <a:schemeClr val="tx1"/>
                </a:solidFill>
                <a:latin typeface="Arial" panose="020B0604020202020204" pitchFamily="34" charset="0"/>
                <a:ea typeface="黑体" panose="02010609060101010101" pitchFamily="49" charset="-122"/>
              </a:rPr>
              <a:t>理论</a:t>
            </a:r>
            <a:r>
              <a:rPr lang="zh-CN" altLang="en-US" sz="1800" dirty="0">
                <a:latin typeface="Arial" panose="020B0604020202020204" pitchFamily="34" charset="0"/>
                <a:ea typeface="黑体" panose="02010609060101010101" pitchFamily="49" charset="-122"/>
              </a:rPr>
              <a:t>认为电子具有磁偶极矩和电偶极矩，并可以用二阶</a:t>
            </a:r>
            <a:r>
              <a:rPr lang="en-US" altLang="zh-CN" sz="1800" dirty="0">
                <a:latin typeface="Arial" panose="020B0604020202020204" pitchFamily="34" charset="0"/>
                <a:ea typeface="黑体" panose="02010609060101010101" pitchFamily="49" charset="-122"/>
              </a:rPr>
              <a:t>4-Tensor</a:t>
            </a:r>
            <a:r>
              <a:rPr lang="zh-CN" altLang="en-US" sz="1800" dirty="0">
                <a:latin typeface="Arial" panose="020B0604020202020204" pitchFamily="34" charset="0"/>
                <a:ea typeface="黑体" panose="02010609060101010101" pitchFamily="49" charset="-122"/>
              </a:rPr>
              <a:t>描述之。与</a:t>
            </a:r>
            <a:r>
              <a:rPr lang="en-US" altLang="zh-CN" sz="1800" dirty="0">
                <a:latin typeface="Arial" panose="020B0604020202020204" pitchFamily="34" charset="0"/>
                <a:ea typeface="黑体" panose="02010609060101010101" pitchFamily="49" charset="-122"/>
              </a:rPr>
              <a:t>ITPDV</a:t>
            </a:r>
            <a:r>
              <a:rPr lang="zh-CN" altLang="en-US" sz="1800" dirty="0">
                <a:latin typeface="Arial" panose="020B0604020202020204" pitchFamily="34" charset="0"/>
                <a:ea typeface="黑体" panose="02010609060101010101" pitchFamily="49" charset="-122"/>
              </a:rPr>
              <a:t>相比，</a:t>
            </a:r>
            <a:r>
              <a:rPr lang="en-US" altLang="zh-CN" sz="1800" dirty="0">
                <a:latin typeface="Arial" panose="020B0604020202020204" pitchFamily="34" charset="0"/>
                <a:ea typeface="黑体" panose="02010609060101010101" pitchFamily="49" charset="-122"/>
              </a:rPr>
              <a:t>LTPDT</a:t>
            </a:r>
            <a:r>
              <a:rPr lang="zh-CN" altLang="en-US" sz="1800" dirty="0">
                <a:latin typeface="Arial" panose="020B0604020202020204" pitchFamily="34" charset="0"/>
                <a:ea typeface="黑体" panose="02010609060101010101" pitchFamily="49" charset="-122"/>
              </a:rPr>
              <a:t>理论的优势主要有两点：</a:t>
            </a:r>
            <a:endParaRPr lang="en-US" altLang="zh-CN" sz="1800" dirty="0">
              <a:solidFill>
                <a:schemeClr val="tx1"/>
              </a:solidFill>
              <a:latin typeface="Arial" panose="020B0604020202020204" pitchFamily="34" charset="0"/>
              <a:ea typeface="黑体" panose="02010609060101010101" pitchFamily="49" charset="-122"/>
            </a:endParaRPr>
          </a:p>
          <a:p>
            <a:pPr marL="457200" indent="-457200" algn="l">
              <a:lnSpc>
                <a:spcPct val="150000"/>
              </a:lnSpc>
              <a:buClr>
                <a:srgbClr val="0C0CCE"/>
              </a:buClr>
              <a:buFont typeface="Wingdings" panose="05000000000000000000" pitchFamily="2" charset="2"/>
              <a:buChar char="Ø"/>
            </a:pPr>
            <a:r>
              <a:rPr lang="zh-CN" altLang="en-US" sz="1800" b="0" dirty="0">
                <a:solidFill>
                  <a:schemeClr val="tx1"/>
                </a:solidFill>
                <a:latin typeface="Arial" panose="020B0604020202020204" pitchFamily="34" charset="0"/>
                <a:ea typeface="黑体" panose="02010609060101010101" pitchFamily="49" charset="-122"/>
              </a:rPr>
              <a:t>能够描述</a:t>
            </a:r>
            <a:r>
              <a:rPr lang="en-US" altLang="zh-CN" sz="1800" b="0" dirty="0">
                <a:solidFill>
                  <a:schemeClr val="tx1"/>
                </a:solidFill>
                <a:latin typeface="Arial" panose="020B0604020202020204" pitchFamily="34" charset="0"/>
                <a:ea typeface="黑体" panose="02010609060101010101" pitchFamily="49" charset="-122"/>
              </a:rPr>
              <a:t>Dirac</a:t>
            </a:r>
            <a:r>
              <a:rPr lang="zh-CN" altLang="en-US" sz="1800" b="0" dirty="0">
                <a:solidFill>
                  <a:schemeClr val="tx1"/>
                </a:solidFill>
                <a:latin typeface="Arial" panose="020B0604020202020204" pitchFamily="34" charset="0"/>
                <a:ea typeface="黑体" panose="02010609060101010101" pitchFamily="49" charset="-122"/>
              </a:rPr>
              <a:t>方程</a:t>
            </a:r>
            <a:r>
              <a:rPr lang="en-US" altLang="zh-CN" sz="1800" b="0" dirty="0">
                <a:solidFill>
                  <a:schemeClr val="tx1"/>
                </a:solidFill>
                <a:latin typeface="Arial" panose="020B0604020202020204" pitchFamily="34" charset="0"/>
                <a:ea typeface="黑体" panose="02010609060101010101" pitchFamily="49" charset="-122"/>
              </a:rPr>
              <a:t>F-W</a:t>
            </a:r>
            <a:r>
              <a:rPr lang="zh-CN" altLang="en-US" sz="1800" b="0" dirty="0">
                <a:solidFill>
                  <a:schemeClr val="tx1"/>
                </a:solidFill>
                <a:latin typeface="Arial" panose="020B0604020202020204" pitchFamily="34" charset="0"/>
                <a:ea typeface="黑体" panose="02010609060101010101" pitchFamily="49" charset="-122"/>
              </a:rPr>
              <a:t>变换的结果</a:t>
            </a:r>
            <a:r>
              <a:rPr lang="zh-CN" altLang="en-US" sz="1800" dirty="0">
                <a:latin typeface="Arial" panose="020B0604020202020204" pitchFamily="34" charset="0"/>
                <a:ea typeface="黑体" panose="02010609060101010101" pitchFamily="49" charset="-122"/>
                <a:cs typeface="Times New Roman" panose="02020603050405020304" pitchFamily="18" charset="0"/>
              </a:rPr>
              <a:t>中电场旋轨耦合项；</a:t>
            </a:r>
            <a:endParaRPr lang="en-US" altLang="zh-CN" sz="1800" dirty="0">
              <a:latin typeface="Arial" panose="020B0604020202020204" pitchFamily="34" charset="0"/>
              <a:ea typeface="黑体" panose="02010609060101010101" pitchFamily="49" charset="-122"/>
              <a:cs typeface="Times New Roman" panose="02020603050405020304" pitchFamily="18" charset="0"/>
            </a:endParaRPr>
          </a:p>
          <a:p>
            <a:pPr marL="457200" indent="-457200">
              <a:lnSpc>
                <a:spcPct val="150000"/>
              </a:lnSpc>
              <a:buClr>
                <a:srgbClr val="0C0CCE"/>
              </a:buClr>
              <a:buFont typeface="Wingdings" panose="05000000000000000000" pitchFamily="2" charset="2"/>
              <a:buChar char="Ø"/>
            </a:pPr>
            <a:r>
              <a:rPr lang="zh-CN" altLang="en-US" sz="1800" dirty="0">
                <a:latin typeface="Arial" panose="020B0604020202020204" pitchFamily="34" charset="0"/>
                <a:ea typeface="黑体" panose="02010609060101010101" pitchFamily="49" charset="-122"/>
                <a:cs typeface="Times New Roman" panose="02020603050405020304" pitchFamily="18" charset="0"/>
              </a:rPr>
              <a:t>能够将自旋偶极项引入</a:t>
            </a:r>
            <a:r>
              <a:rPr lang="en-US" altLang="zh-CN" sz="1800" dirty="0">
                <a:latin typeface="Arial" panose="020B0604020202020204" pitchFamily="34" charset="0"/>
                <a:ea typeface="黑体" panose="02010609060101010101" pitchFamily="49" charset="-122"/>
                <a:cs typeface="Times New Roman" panose="02020603050405020304" pitchFamily="18" charset="0"/>
              </a:rPr>
              <a:t>Maxwell</a:t>
            </a:r>
            <a:r>
              <a:rPr lang="zh-CN" altLang="en-US" sz="1800" dirty="0">
                <a:latin typeface="Arial" panose="020B0604020202020204" pitchFamily="34" charset="0"/>
                <a:ea typeface="黑体" panose="02010609060101010101" pitchFamily="49" charset="-122"/>
                <a:cs typeface="Times New Roman" panose="02020603050405020304" pitchFamily="18" charset="0"/>
              </a:rPr>
              <a:t>方程组，全面描述外场与电子</a:t>
            </a:r>
            <a:r>
              <a:rPr lang="en-US" altLang="zh-CN" sz="1800" dirty="0">
                <a:latin typeface="Arial" panose="020B0604020202020204" pitchFamily="34" charset="0"/>
                <a:ea typeface="黑体" panose="02010609060101010101" pitchFamily="49" charset="-122"/>
                <a:cs typeface="Times New Roman" panose="02020603050405020304" pitchFamily="18" charset="0"/>
              </a:rPr>
              <a:t>(</a:t>
            </a:r>
            <a:r>
              <a:rPr lang="zh-CN" altLang="en-US" sz="1800" dirty="0">
                <a:latin typeface="Arial" panose="020B0604020202020204" pitchFamily="34" charset="0"/>
                <a:ea typeface="黑体" panose="02010609060101010101" pitchFamily="49" charset="-122"/>
                <a:cs typeface="Times New Roman" panose="02020603050405020304" pitchFamily="18" charset="0"/>
              </a:rPr>
              <a:t>自旋</a:t>
            </a:r>
            <a:r>
              <a:rPr lang="en-US" altLang="zh-CN" sz="1800" dirty="0">
                <a:latin typeface="Arial" panose="020B0604020202020204" pitchFamily="34" charset="0"/>
                <a:ea typeface="黑体" panose="02010609060101010101" pitchFamily="49" charset="-122"/>
                <a:cs typeface="Times New Roman" panose="02020603050405020304" pitchFamily="18" charset="0"/>
              </a:rPr>
              <a:t>)</a:t>
            </a:r>
            <a:r>
              <a:rPr lang="zh-CN" altLang="en-US" sz="1800" dirty="0">
                <a:latin typeface="Arial" panose="020B0604020202020204" pitchFamily="34" charset="0"/>
                <a:ea typeface="黑体" panose="02010609060101010101" pitchFamily="49" charset="-122"/>
                <a:cs typeface="Times New Roman" panose="02020603050405020304" pitchFamily="18" charset="0"/>
              </a:rPr>
              <a:t>的相互作用，并可以解释自旋辐射现象；</a:t>
            </a:r>
            <a:endParaRPr lang="en-US" altLang="zh-CN" sz="1800" dirty="0">
              <a:latin typeface="Arial" panose="020B0604020202020204" pitchFamily="34" charset="0"/>
              <a:ea typeface="黑体" panose="02010609060101010101" pitchFamily="49" charset="-122"/>
              <a:cs typeface="Times New Roman" panose="02020603050405020304" pitchFamily="18" charset="0"/>
            </a:endParaRPr>
          </a:p>
          <a:p>
            <a:pPr indent="457200">
              <a:lnSpc>
                <a:spcPct val="150000"/>
              </a:lnSpc>
              <a:buClr>
                <a:srgbClr val="0C0CCE"/>
              </a:buClr>
            </a:pPr>
            <a:r>
              <a:rPr lang="zh-CN" altLang="en-US" sz="1800" dirty="0">
                <a:latin typeface="Arial" panose="020B0604020202020204" pitchFamily="34" charset="0"/>
                <a:ea typeface="黑体" panose="02010609060101010101" pitchFamily="49" charset="-122"/>
                <a:cs typeface="Times New Roman" panose="02020603050405020304" pitchFamily="18" charset="0"/>
              </a:rPr>
              <a:t>仿照</a:t>
            </a:r>
            <a:r>
              <a:rPr lang="en-US" altLang="zh-CN" sz="1800" dirty="0">
                <a:latin typeface="Arial" panose="020B0604020202020204" pitchFamily="34" charset="0"/>
                <a:ea typeface="黑体" panose="02010609060101010101" pitchFamily="49" charset="-122"/>
              </a:rPr>
              <a:t>ITPDV</a:t>
            </a:r>
            <a:r>
              <a:rPr lang="zh-CN" altLang="en-US" sz="1800" dirty="0">
                <a:latin typeface="Arial" panose="020B0604020202020204" pitchFamily="34" charset="0"/>
                <a:ea typeface="黑体" panose="02010609060101010101" pitchFamily="49" charset="-122"/>
                <a:cs typeface="Times New Roman" panose="02020603050405020304" pitchFamily="18" charset="0"/>
              </a:rPr>
              <a:t>定义拟向变换自旋赝偶极张量是可行的，但我并不打算这么做；因为这样定义的拟向变换不仅十分复杂，而且还将失去</a:t>
            </a:r>
            <a:r>
              <a:rPr lang="en-US" altLang="zh-CN" sz="1800" dirty="0">
                <a:latin typeface="Arial" panose="020B0604020202020204" pitchFamily="34" charset="0"/>
                <a:ea typeface="黑体" panose="02010609060101010101" pitchFamily="49" charset="-122"/>
              </a:rPr>
              <a:t>LTPDT</a:t>
            </a:r>
            <a:r>
              <a:rPr lang="zh-CN" altLang="en-US" sz="1800" dirty="0">
                <a:latin typeface="Arial" panose="020B0604020202020204" pitchFamily="34" charset="0"/>
                <a:ea typeface="黑体" panose="02010609060101010101" pitchFamily="49" charset="-122"/>
              </a:rPr>
              <a:t>的</a:t>
            </a:r>
            <a:r>
              <a:rPr lang="zh-CN" altLang="en-US" sz="1800" dirty="0">
                <a:latin typeface="Arial" panose="020B0604020202020204" pitchFamily="34" charset="0"/>
                <a:ea typeface="黑体" panose="02010609060101010101" pitchFamily="49" charset="-122"/>
                <a:cs typeface="Times New Roman" panose="02020603050405020304" pitchFamily="18" charset="0"/>
              </a:rPr>
              <a:t>第二点优势</a:t>
            </a:r>
            <a:r>
              <a:rPr lang="en-US" altLang="zh-CN" sz="1800" dirty="0">
                <a:latin typeface="Arial" panose="020B0604020202020204" pitchFamily="34" charset="0"/>
                <a:ea typeface="黑体" panose="02010609060101010101" pitchFamily="49" charset="-122"/>
                <a:cs typeface="Times New Roman" panose="02020603050405020304" pitchFamily="18" charset="0"/>
              </a:rPr>
              <a:t>(Maxwell</a:t>
            </a:r>
            <a:r>
              <a:rPr lang="zh-CN" altLang="en-US" sz="1800" dirty="0">
                <a:latin typeface="Arial" panose="020B0604020202020204" pitchFamily="34" charset="0"/>
                <a:ea typeface="黑体" panose="02010609060101010101" pitchFamily="49" charset="-122"/>
                <a:cs typeface="Times New Roman" panose="02020603050405020304" pitchFamily="18" charset="0"/>
              </a:rPr>
              <a:t>方程</a:t>
            </a:r>
            <a:r>
              <a:rPr lang="en-US" altLang="zh-CN" sz="1800" dirty="0">
                <a:latin typeface="Arial" panose="020B0604020202020204" pitchFamily="34" charset="0"/>
                <a:ea typeface="黑体" panose="02010609060101010101" pitchFamily="49" charset="-122"/>
                <a:cs typeface="Times New Roman" panose="02020603050405020304" pitchFamily="18" charset="0"/>
              </a:rPr>
              <a:t>Lorentz</a:t>
            </a:r>
            <a:r>
              <a:rPr lang="zh-CN" altLang="en-US" sz="1800" dirty="0">
                <a:latin typeface="Arial" panose="020B0604020202020204" pitchFamily="34" charset="0"/>
                <a:ea typeface="黑体" panose="02010609060101010101" pitchFamily="49" charset="-122"/>
                <a:cs typeface="Times New Roman" panose="02020603050405020304" pitchFamily="18" charset="0"/>
              </a:rPr>
              <a:t>协变</a:t>
            </a:r>
            <a:r>
              <a:rPr lang="en-US" altLang="zh-CN" sz="1800" dirty="0">
                <a:latin typeface="Arial" panose="020B0604020202020204" pitchFamily="34" charset="0"/>
                <a:ea typeface="黑体" panose="02010609060101010101" pitchFamily="49" charset="-122"/>
                <a:cs typeface="Times New Roman" panose="02020603050405020304" pitchFamily="18" charset="0"/>
              </a:rPr>
              <a:t>) </a:t>
            </a:r>
            <a:r>
              <a:rPr lang="zh-CN" altLang="en-US" sz="1800" dirty="0">
                <a:latin typeface="Arial" panose="020B0604020202020204" pitchFamily="34" charset="0"/>
                <a:ea typeface="黑体" panose="02010609060101010101" pitchFamily="49" charset="-122"/>
                <a:cs typeface="Times New Roman" panose="02020603050405020304" pitchFamily="18" charset="0"/>
              </a:rPr>
              <a:t>。有相当多的针对方程的研究。</a:t>
            </a:r>
            <a:endParaRPr lang="el-GR" altLang="zh-CN" sz="1800" dirty="0">
              <a:latin typeface="Arial" panose="020B0604020202020204" pitchFamily="34" charset="0"/>
              <a:ea typeface="黑体" panose="02010609060101010101" pitchFamily="49" charset="-122"/>
              <a:cs typeface="Times New Roman" panose="02020603050405020304" pitchFamily="18" charset="0"/>
            </a:endParaRPr>
          </a:p>
          <a:p>
            <a:pPr indent="457200">
              <a:lnSpc>
                <a:spcPct val="150000"/>
              </a:lnSpc>
              <a:buClr>
                <a:srgbClr val="0C0CCE"/>
              </a:buClr>
            </a:pPr>
            <a:r>
              <a:rPr lang="zh-CN" altLang="en-US" sz="1800" dirty="0">
                <a:latin typeface="Arial" panose="020B0604020202020204" pitchFamily="34" charset="0"/>
                <a:ea typeface="黑体" panose="02010609060101010101" pitchFamily="49" charset="-122"/>
                <a:cs typeface="Times New Roman" panose="02020603050405020304" pitchFamily="18" charset="0"/>
              </a:rPr>
              <a:t>早在</a:t>
            </a:r>
            <a:r>
              <a:rPr lang="en-US" altLang="zh-CN" sz="1800" dirty="0">
                <a:latin typeface="Arial" panose="020B0604020202020204" pitchFamily="34" charset="0"/>
                <a:ea typeface="黑体" panose="02010609060101010101" pitchFamily="49" charset="-122"/>
                <a:cs typeface="Times New Roman" panose="02020603050405020304" pitchFamily="18" charset="0"/>
              </a:rPr>
              <a:t>1971</a:t>
            </a:r>
            <a:r>
              <a:rPr lang="zh-CN" altLang="en-US" sz="1800" dirty="0">
                <a:latin typeface="Arial" panose="020B0604020202020204" pitchFamily="34" charset="0"/>
                <a:ea typeface="黑体" panose="02010609060101010101" pitchFamily="49" charset="-122"/>
                <a:cs typeface="Times New Roman" panose="02020603050405020304" pitchFamily="18" charset="0"/>
              </a:rPr>
              <a:t>年，</a:t>
            </a:r>
            <a:r>
              <a:rPr lang="en-US" altLang="zh-CN" sz="1800" dirty="0">
                <a:latin typeface="Arial" panose="020B0604020202020204" pitchFamily="34" charset="0"/>
                <a:ea typeface="黑体" panose="02010609060101010101" pitchFamily="49" charset="-122"/>
                <a:cs typeface="Times New Roman" panose="02020603050405020304" pitchFamily="18" charset="0"/>
              </a:rPr>
              <a:t>Fisher</a:t>
            </a:r>
            <a:r>
              <a:rPr lang="en-US" altLang="zh-CN" sz="1800" kern="100" baseline="30000" dirty="0">
                <a:effectLst/>
                <a:latin typeface="Arial" panose="020B0604020202020204" pitchFamily="34" charset="0"/>
                <a:ea typeface="宋体" panose="02010600030101010101" pitchFamily="2" charset="-122"/>
                <a:cs typeface="Times New Roman" panose="02020603050405020304" pitchFamily="18" charset="0"/>
              </a:rPr>
              <a:t> [1]</a:t>
            </a:r>
            <a:r>
              <a:rPr lang="zh-CN" altLang="en-US" sz="1800" dirty="0">
                <a:latin typeface="Arial" panose="020B0604020202020204" pitchFamily="34" charset="0"/>
                <a:ea typeface="黑体" panose="02010609060101010101" pitchFamily="49" charset="-122"/>
                <a:cs typeface="Times New Roman" panose="02020603050405020304" pitchFamily="18" charset="0"/>
              </a:rPr>
              <a:t>就已提出自旋磁偶极、电偶极随参考系变换互化的观点。最近的研究中，</a:t>
            </a:r>
            <a:r>
              <a:rPr lang="en-US" altLang="zh-CN" sz="1800" dirty="0" err="1">
                <a:latin typeface="Arial" panose="020B0604020202020204" pitchFamily="34" charset="0"/>
                <a:ea typeface="黑体" panose="02010609060101010101" pitchFamily="49" charset="-122"/>
                <a:cs typeface="Times New Roman" panose="02020603050405020304" pitchFamily="18" charset="0"/>
              </a:rPr>
              <a:t>Silenko</a:t>
            </a:r>
            <a:r>
              <a:rPr lang="en-US" altLang="zh-CN" sz="1800" kern="100" baseline="30000" dirty="0">
                <a:effectLst/>
                <a:latin typeface="Arial" panose="020B0604020202020204" pitchFamily="34" charset="0"/>
                <a:ea typeface="宋体" panose="02010600030101010101" pitchFamily="2" charset="-122"/>
                <a:cs typeface="Times New Roman" panose="02020603050405020304" pitchFamily="18" charset="0"/>
              </a:rPr>
              <a:t> [2-4]</a:t>
            </a:r>
            <a:r>
              <a:rPr lang="zh-CN" altLang="en-US" sz="1800" dirty="0">
                <a:latin typeface="Arial" panose="020B0604020202020204" pitchFamily="34" charset="0"/>
                <a:ea typeface="黑体" panose="02010609060101010101" pitchFamily="49" charset="-122"/>
                <a:cs typeface="Times New Roman" panose="02020603050405020304" pitchFamily="18" charset="0"/>
              </a:rPr>
              <a:t>提出了带静电偶极和静磁偶极的</a:t>
            </a:r>
            <a:r>
              <a:rPr lang="en-US" altLang="zh-CN" sz="1800" dirty="0">
                <a:latin typeface="Arial" panose="020B0604020202020204" pitchFamily="34" charset="0"/>
                <a:ea typeface="黑体" panose="02010609060101010101" pitchFamily="49" charset="-122"/>
                <a:cs typeface="Times New Roman" panose="02020603050405020304" pitchFamily="18" charset="0"/>
              </a:rPr>
              <a:t>Dirac½</a:t>
            </a:r>
            <a:r>
              <a:rPr lang="zh-CN" altLang="en-US" sz="1800" dirty="0">
                <a:latin typeface="Arial" panose="020B0604020202020204" pitchFamily="34" charset="0"/>
                <a:ea typeface="黑体" panose="02010609060101010101" pitchFamily="49" charset="-122"/>
                <a:cs typeface="Times New Roman" panose="02020603050405020304" pitchFamily="18" charset="0"/>
              </a:rPr>
              <a:t>旋量的自旋动力学，并利用</a:t>
            </a:r>
            <a:endParaRPr lang="en-US" altLang="zh-CN" sz="1800" dirty="0">
              <a:latin typeface="Arial" panose="020B0604020202020204" pitchFamily="34" charset="0"/>
              <a:ea typeface="黑体" panose="02010609060101010101" pitchFamily="49"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13811086-689F-779B-2A8C-BFFDEBA7C79D}"/>
              </a:ext>
            </a:extLst>
          </p:cNvPr>
          <p:cNvCxnSpPr/>
          <p:nvPr/>
        </p:nvCxnSpPr>
        <p:spPr bwMode="auto">
          <a:xfrm>
            <a:off x="738841" y="5547726"/>
            <a:ext cx="7586657" cy="0"/>
          </a:xfrm>
          <a:prstGeom prst="line">
            <a:avLst/>
          </a:prstGeom>
          <a:solidFill>
            <a:schemeClr val="accent1"/>
          </a:solidFill>
          <a:ln w="19050"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0606A421-FFDE-7FC9-419B-80A20587CE3D}"/>
              </a:ext>
            </a:extLst>
          </p:cNvPr>
          <p:cNvSpPr txBox="1"/>
          <p:nvPr/>
        </p:nvSpPr>
        <p:spPr>
          <a:xfrm>
            <a:off x="212992" y="5616882"/>
            <a:ext cx="9318453" cy="335156"/>
          </a:xfrm>
          <a:prstGeom prst="rect">
            <a:avLst/>
          </a:prstGeom>
          <a:noFill/>
        </p:spPr>
        <p:txBody>
          <a:bodyPr wrap="square" rtlCol="0">
            <a:spAutoFit/>
          </a:bodyPr>
          <a:lstStyle/>
          <a:p>
            <a:pPr algn="l">
              <a:lnSpc>
                <a:spcPct val="150000"/>
              </a:lnSpc>
            </a:pPr>
            <a:r>
              <a:rPr lang="en-US" altLang="zh-CN" sz="1200" dirty="0">
                <a:latin typeface="Arial" panose="020B0604020202020204" pitchFamily="34" charset="0"/>
                <a:ea typeface="黑体" panose="02010609060101010101" pitchFamily="49" charset="-122"/>
              </a:rPr>
              <a:t>[1] </a:t>
            </a:r>
            <a:r>
              <a:rPr lang="en-US" altLang="zh-CN" sz="1200" dirty="0" err="1">
                <a:latin typeface="Arial" panose="020B0604020202020204" pitchFamily="34" charset="0"/>
                <a:ea typeface="黑体" panose="02010609060101010101" pitchFamily="49" charset="-122"/>
              </a:rPr>
              <a:t>Rȩbilas</a:t>
            </a:r>
            <a:r>
              <a:rPr lang="en-US" altLang="zh-CN" sz="1200" dirty="0">
                <a:latin typeface="Arial" panose="020B0604020202020204" pitchFamily="34" charset="0"/>
                <a:ea typeface="黑体" panose="02010609060101010101" pitchFamily="49" charset="-122"/>
              </a:rPr>
              <a:t>, Krzysztof. "Subtleties of the Thomas precession." European Journal of Physics 36.4 (2015): 045007.</a:t>
            </a:r>
          </a:p>
        </p:txBody>
      </p:sp>
    </p:spTree>
    <p:extLst>
      <p:ext uri="{BB962C8B-B14F-4D97-AF65-F5344CB8AC3E}">
        <p14:creationId xmlns:p14="http://schemas.microsoft.com/office/powerpoint/2010/main" val="3330347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E61992-B8E4-3291-BBF7-D3EF76593AF2}"/>
              </a:ext>
            </a:extLst>
          </p:cNvPr>
          <p:cNvSpPr>
            <a:spLocks noGrp="1"/>
          </p:cNvSpPr>
          <p:nvPr>
            <p:ph type="sldNum" sz="quarter" idx="10"/>
          </p:nvPr>
        </p:nvSpPr>
        <p:spPr/>
        <p:txBody>
          <a:bodyPr/>
          <a:lstStyle/>
          <a:p>
            <a:fld id="{6555F715-00A2-473B-A4E8-D5771EBCED9A}" type="slidenum">
              <a:rPr lang="zh-CN" altLang="en-US" smtClean="0"/>
              <a:pPr/>
              <a:t>62</a:t>
            </a:fld>
            <a:endParaRPr lang="zh-CN" altLang="en-US" dirty="0"/>
          </a:p>
        </p:txBody>
      </p:sp>
      <p:sp>
        <p:nvSpPr>
          <p:cNvPr id="4" name="文本框 3">
            <a:extLst>
              <a:ext uri="{FF2B5EF4-FFF2-40B4-BE49-F238E27FC236}">
                <a16:creationId xmlns:a16="http://schemas.microsoft.com/office/drawing/2014/main" id="{F6232E65-AE79-C00C-289A-797F60FF52C5}"/>
              </a:ext>
            </a:extLst>
          </p:cNvPr>
          <p:cNvSpPr txBox="1"/>
          <p:nvPr/>
        </p:nvSpPr>
        <p:spPr>
          <a:xfrm>
            <a:off x="212992" y="56893"/>
            <a:ext cx="5121010" cy="738664"/>
          </a:xfrm>
          <a:prstGeom prst="rect">
            <a:avLst/>
          </a:prstGeom>
          <a:noFill/>
        </p:spPr>
        <p:txBody>
          <a:bodyPr wrap="square" rtlCol="0">
            <a:spAutoFit/>
          </a:bodyPr>
          <a:lstStyle/>
          <a:p>
            <a:pPr algn="dist"/>
            <a:r>
              <a:rPr lang="en-US" altLang="zh-CN" dirty="0">
                <a:solidFill>
                  <a:schemeClr val="bg1"/>
                </a:solidFill>
                <a:latin typeface="+mn-lt"/>
                <a:ea typeface="黑体" panose="02010609060101010101" pitchFamily="49" charset="-122"/>
              </a:rPr>
              <a:t>Lorentz</a:t>
            </a:r>
            <a:r>
              <a:rPr lang="zh-CN" altLang="en-US" dirty="0">
                <a:solidFill>
                  <a:schemeClr val="bg1"/>
                </a:solidFill>
                <a:latin typeface="+mn-lt"/>
                <a:ea typeface="黑体" panose="02010609060101010101" pitchFamily="49" charset="-122"/>
              </a:rPr>
              <a:t>变换</a:t>
            </a:r>
            <a:r>
              <a:rPr lang="zh-CN" altLang="en-US" dirty="0">
                <a:solidFill>
                  <a:schemeClr val="bg1"/>
                </a:solidFill>
                <a:latin typeface="黑体" panose="02010609060101010101" pitchFamily="49" charset="-122"/>
                <a:ea typeface="黑体" panose="02010609060101010101" pitchFamily="49" charset="-122"/>
              </a:rPr>
              <a:t>自旋赝偶极张量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Lorentz Transfer </a:t>
            </a:r>
            <a:r>
              <a:rPr lang="en-US" altLang="zh-CN" sz="1800" b="0" i="0" dirty="0">
                <a:solidFill>
                  <a:schemeClr val="bg1"/>
                </a:solidFill>
                <a:effectLst/>
                <a:latin typeface="+mn-lt"/>
              </a:rPr>
              <a:t>Pseudodipole Tensor, LTPDT</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CA3A12C-77E9-2C36-9179-966A0EAD9463}"/>
                  </a:ext>
                </a:extLst>
              </p:cNvPr>
              <p:cNvSpPr txBox="1"/>
              <p:nvPr/>
            </p:nvSpPr>
            <p:spPr>
              <a:xfrm>
                <a:off x="0" y="795557"/>
                <a:ext cx="9144000" cy="3002745"/>
              </a:xfrm>
              <a:prstGeom prst="rect">
                <a:avLst/>
              </a:prstGeom>
              <a:noFill/>
            </p:spPr>
            <p:txBody>
              <a:bodyPr wrap="square">
                <a:spAutoFit/>
              </a:bodyPr>
              <a:lstStyle/>
              <a:p>
                <a:pPr>
                  <a:lnSpc>
                    <a:spcPct val="150000"/>
                  </a:lnSpc>
                </a:pPr>
                <a:r>
                  <a:rPr lang="zh-CN" altLang="en-US" sz="1800" dirty="0">
                    <a:latin typeface="Arial" panose="020B0604020202020204" pitchFamily="34" charset="0"/>
                    <a:ea typeface="黑体" panose="02010609060101010101" pitchFamily="49" charset="-122"/>
                    <a:cs typeface="Times New Roman" panose="02020603050405020304" pitchFamily="18" charset="0"/>
                  </a:rPr>
                  <a:t>精确</a:t>
                </a:r>
                <a:r>
                  <a:rPr lang="en-US" altLang="zh-CN" sz="1800" dirty="0">
                    <a:latin typeface="Arial" panose="020B0604020202020204" pitchFamily="34" charset="0"/>
                    <a:ea typeface="黑体" panose="02010609060101010101" pitchFamily="49" charset="-122"/>
                    <a:cs typeface="Times New Roman" panose="02020603050405020304" pitchFamily="18" charset="0"/>
                  </a:rPr>
                  <a:t>F-W</a:t>
                </a:r>
                <a:r>
                  <a:rPr lang="zh-CN" altLang="en-US" sz="1800" dirty="0">
                    <a:latin typeface="Arial" panose="020B0604020202020204" pitchFamily="34" charset="0"/>
                    <a:ea typeface="黑体" panose="02010609060101010101" pitchFamily="49" charset="-122"/>
                    <a:cs typeface="Times New Roman" panose="02020603050405020304" pitchFamily="18" charset="0"/>
                  </a:rPr>
                  <a:t>变换关联了量子</a:t>
                </a:r>
                <a:r>
                  <a:rPr lang="en-US" altLang="zh-CN" sz="1800" dirty="0">
                    <a:latin typeface="Arial" panose="020B0604020202020204" pitchFamily="34" charset="0"/>
                    <a:ea typeface="黑体" panose="02010609060101010101" pitchFamily="49" charset="-122"/>
                    <a:cs typeface="Times New Roman" panose="02020603050405020304" pitchFamily="18" charset="0"/>
                  </a:rPr>
                  <a:t>Dirac</a:t>
                </a:r>
                <a:r>
                  <a:rPr lang="zh-CN" altLang="en-US" sz="1800" dirty="0">
                    <a:latin typeface="Arial" panose="020B0604020202020204" pitchFamily="34" charset="0"/>
                    <a:ea typeface="黑体" panose="02010609060101010101" pitchFamily="49" charset="-122"/>
                    <a:cs typeface="Times New Roman" panose="02020603050405020304" pitchFamily="18" charset="0"/>
                  </a:rPr>
                  <a:t>方程和经典自旋偶极张量动力学的结果，虽然与我们现在讨论的问题不完全一致，但仍有巨大的参考意义：</a:t>
                </a:r>
                <a:endParaRPr lang="en-US" altLang="zh-CN" sz="1800" dirty="0">
                  <a:latin typeface="Arial" panose="020B0604020202020204" pitchFamily="34" charset="0"/>
                  <a:ea typeface="黑体" panose="02010609060101010101" pitchFamily="49" charset="-122"/>
                  <a:cs typeface="Times New Roman" panose="02020603050405020304" pitchFamily="18" charset="0"/>
                </a:endParaRPr>
              </a:p>
              <a:p>
                <a:pPr marL="342900" indent="-342900">
                  <a:lnSpc>
                    <a:spcPct val="150000"/>
                  </a:lnSpc>
                  <a:buClr>
                    <a:srgbClr val="0000F0"/>
                  </a:buClr>
                  <a:buFont typeface="Wingdings" panose="05000000000000000000" pitchFamily="2" charset="2"/>
                  <a:buChar char="Ø"/>
                </a:pPr>
                <a:r>
                  <a:rPr lang="en-US" altLang="zh-CN" sz="1800" dirty="0">
                    <a:latin typeface="Arial" panose="020B0604020202020204" pitchFamily="34" charset="0"/>
                    <a:ea typeface="黑体" panose="02010609060101010101" pitchFamily="49" charset="-122"/>
                  </a:rPr>
                  <a:t>Dirac</a:t>
                </a:r>
                <a:r>
                  <a:rPr lang="zh-CN" altLang="en-US" sz="1800" dirty="0">
                    <a:latin typeface="Arial" panose="020B0604020202020204" pitchFamily="34" charset="0"/>
                    <a:ea typeface="黑体" panose="02010609060101010101" pitchFamily="49" charset="-122"/>
                  </a:rPr>
                  <a:t>方程解耦项中包含了电子在闵式时空背景中运动的</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动力学项，这对后续研究非惯性系下的二阶张量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动力学有借鉴意义；</a:t>
                </a:r>
                <a:endParaRPr lang="en-US" altLang="zh-CN" sz="1800" dirty="0">
                  <a:latin typeface="Arial" panose="020B0604020202020204" pitchFamily="34" charset="0"/>
                  <a:ea typeface="黑体" panose="02010609060101010101" pitchFamily="49" charset="-122"/>
                </a:endParaRPr>
              </a:p>
              <a:p>
                <a:pPr marL="342900" indent="-342900">
                  <a:lnSpc>
                    <a:spcPct val="150000"/>
                  </a:lnSpc>
                  <a:buClr>
                    <a:srgbClr val="0000F0"/>
                  </a:buClr>
                  <a:buFont typeface="Wingdings" panose="05000000000000000000" pitchFamily="2" charset="2"/>
                  <a:buChar char="Ø"/>
                </a:pPr>
                <a:r>
                  <a:rPr lang="zh-CN" altLang="en-US" sz="1800" dirty="0">
                    <a:latin typeface="Arial" panose="020B0604020202020204" pitchFamily="34" charset="0"/>
                    <a:ea typeface="黑体" panose="02010609060101010101" pitchFamily="49" charset="-122"/>
                  </a:rPr>
                  <a:t>研究自旋辐射应当以自旋偶极密度为基本量，它未在</a:t>
                </a:r>
                <a:r>
                  <a:rPr lang="en-US" altLang="zh-CN" sz="1800" dirty="0">
                    <a:latin typeface="Arial" panose="020B0604020202020204" pitchFamily="34" charset="0"/>
                    <a:ea typeface="黑体" panose="02010609060101010101" pitchFamily="49" charset="-122"/>
                  </a:rPr>
                  <a:t>Pauli</a:t>
                </a:r>
                <a:r>
                  <a:rPr lang="zh-CN" altLang="en-US" sz="1800" dirty="0">
                    <a:latin typeface="Arial" panose="020B0604020202020204" pitchFamily="34" charset="0"/>
                    <a:ea typeface="黑体" panose="02010609060101010101" pitchFamily="49" charset="-122"/>
                  </a:rPr>
                  <a:t>方程中直接表达，下文中没有特殊说明时，</a:t>
                </a:r>
                <a14:m>
                  <m:oMath xmlns:m="http://schemas.openxmlformats.org/officeDocument/2006/math">
                    <m:acc>
                      <m:accPr>
                        <m:chr m:val="⃑"/>
                        <m:ctrlPr>
                          <a:rPr lang="zh-CN" altLang="en-US" sz="180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𝑆</m:t>
                        </m:r>
                      </m:e>
                    </m:acc>
                  </m:oMath>
                </a14:m>
                <a:r>
                  <a:rPr lang="zh-CN" altLang="en-US" sz="1800" dirty="0">
                    <a:latin typeface="Arial" panose="020B0604020202020204" pitchFamily="34" charset="0"/>
                    <a:ea typeface="黑体" panose="02010609060101010101" pitchFamily="49" charset="-122"/>
                  </a:rPr>
                  <a:t>代表实验室参考系下的自旋偶极密度；</a:t>
                </a:r>
                <a:endParaRPr lang="en-US" altLang="zh-CN" sz="1800" dirty="0">
                  <a:latin typeface="Arial" panose="020B0604020202020204" pitchFamily="34" charset="0"/>
                  <a:ea typeface="黑体" panose="02010609060101010101" pitchFamily="49" charset="-122"/>
                </a:endParaRPr>
              </a:p>
              <a:p>
                <a:pPr indent="457200">
                  <a:lnSpc>
                    <a:spcPct val="150000"/>
                  </a:lnSpc>
                  <a:buClr>
                    <a:srgbClr val="0000F0"/>
                  </a:buClr>
                </a:pPr>
                <a:r>
                  <a:rPr lang="zh-CN" altLang="en-US" sz="1800" dirty="0">
                    <a:latin typeface="Arial" panose="020B0604020202020204" pitchFamily="34" charset="0"/>
                    <a:ea typeface="黑体" panose="02010609060101010101" pitchFamily="49" charset="-122"/>
                  </a:rPr>
                  <a:t>依据前面对二阶张量</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动力学的研究结果：</a:t>
                </a:r>
              </a:p>
            </p:txBody>
          </p:sp>
        </mc:Choice>
        <mc:Fallback xmlns="">
          <p:sp>
            <p:nvSpPr>
              <p:cNvPr id="9" name="文本框 8">
                <a:extLst>
                  <a:ext uri="{FF2B5EF4-FFF2-40B4-BE49-F238E27FC236}">
                    <a16:creationId xmlns:a16="http://schemas.microsoft.com/office/drawing/2014/main" id="{5CA3A12C-77E9-2C36-9179-966A0EAD9463}"/>
                  </a:ext>
                </a:extLst>
              </p:cNvPr>
              <p:cNvSpPr txBox="1">
                <a:spLocks noRot="1" noChangeAspect="1" noMove="1" noResize="1" noEditPoints="1" noAdjustHandles="1" noChangeArrowheads="1" noChangeShapeType="1" noTextEdit="1"/>
              </p:cNvSpPr>
              <p:nvPr/>
            </p:nvSpPr>
            <p:spPr>
              <a:xfrm>
                <a:off x="0" y="795557"/>
                <a:ext cx="9144000" cy="3002745"/>
              </a:xfrm>
              <a:prstGeom prst="rect">
                <a:avLst/>
              </a:prstGeom>
              <a:blipFill>
                <a:blip r:embed="rId2"/>
                <a:stretch>
                  <a:fillRect l="-533" b="-2439"/>
                </a:stretch>
              </a:blipFill>
            </p:spPr>
            <p:txBody>
              <a:bodyPr/>
              <a:lstStyle/>
              <a:p>
                <a:r>
                  <a:rPr lang="zh-CN" altLang="en-US">
                    <a:noFill/>
                  </a:rPr>
                  <a:t> </a:t>
                </a:r>
              </a:p>
            </p:txBody>
          </p:sp>
        </mc:Fallback>
      </mc:AlternateContent>
      <p:graphicFrame>
        <p:nvGraphicFramePr>
          <p:cNvPr id="10" name="对象 9">
            <a:extLst>
              <a:ext uri="{FF2B5EF4-FFF2-40B4-BE49-F238E27FC236}">
                <a16:creationId xmlns:a16="http://schemas.microsoft.com/office/drawing/2014/main" id="{E4BB067A-4410-B450-3A48-F014E5B17580}"/>
              </a:ext>
            </a:extLst>
          </p:cNvPr>
          <p:cNvGraphicFramePr>
            <a:graphicFrameLocks noChangeAspect="1"/>
          </p:cNvGraphicFramePr>
          <p:nvPr>
            <p:extLst>
              <p:ext uri="{D42A27DB-BD31-4B8C-83A1-F6EECF244321}">
                <p14:modId xmlns:p14="http://schemas.microsoft.com/office/powerpoint/2010/main" val="4166053370"/>
              </p:ext>
            </p:extLst>
          </p:nvPr>
        </p:nvGraphicFramePr>
        <p:xfrm>
          <a:off x="212992" y="3798302"/>
          <a:ext cx="3425826" cy="2946400"/>
        </p:xfrm>
        <a:graphic>
          <a:graphicData uri="http://schemas.openxmlformats.org/presentationml/2006/ole">
            <mc:AlternateContent xmlns:mc="http://schemas.openxmlformats.org/markup-compatibility/2006">
              <mc:Choice xmlns:v="urn:schemas-microsoft-com:vml" Requires="v">
                <p:oleObj name="AxMath" r:id="rId3" imgW="2925000" imgH="2516400" progId="Equation.AxMath">
                  <p:embed/>
                </p:oleObj>
              </mc:Choice>
              <mc:Fallback>
                <p:oleObj name="AxMath" r:id="rId3" imgW="2925000" imgH="2516400" progId="Equation.AxMath">
                  <p:embed/>
                  <p:pic>
                    <p:nvPicPr>
                      <p:cNvPr id="3" name="对象 2">
                        <a:extLst>
                          <a:ext uri="{FF2B5EF4-FFF2-40B4-BE49-F238E27FC236}">
                            <a16:creationId xmlns:a16="http://schemas.microsoft.com/office/drawing/2014/main" id="{9D641E52-11E3-721A-7537-2783D72BE63F}"/>
                          </a:ext>
                        </a:extLst>
                      </p:cNvPr>
                      <p:cNvPicPr/>
                      <p:nvPr/>
                    </p:nvPicPr>
                    <p:blipFill>
                      <a:blip r:embed="rId4"/>
                      <a:stretch>
                        <a:fillRect/>
                      </a:stretch>
                    </p:blipFill>
                    <p:spPr>
                      <a:xfrm>
                        <a:off x="212992" y="3798302"/>
                        <a:ext cx="3425826" cy="2946400"/>
                      </a:xfrm>
                      <a:prstGeom prst="rect">
                        <a:avLst/>
                      </a:prstGeom>
                    </p:spPr>
                  </p:pic>
                </p:oleObj>
              </mc:Fallback>
            </mc:AlternateContent>
          </a:graphicData>
        </a:graphic>
      </p:graphicFrame>
    </p:spTree>
    <p:extLst>
      <p:ext uri="{BB962C8B-B14F-4D97-AF65-F5344CB8AC3E}">
        <p14:creationId xmlns:p14="http://schemas.microsoft.com/office/powerpoint/2010/main" val="2508228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E61992-B8E4-3291-BBF7-D3EF76593AF2}"/>
              </a:ext>
            </a:extLst>
          </p:cNvPr>
          <p:cNvSpPr>
            <a:spLocks noGrp="1"/>
          </p:cNvSpPr>
          <p:nvPr>
            <p:ph type="sldNum" sz="quarter" idx="10"/>
          </p:nvPr>
        </p:nvSpPr>
        <p:spPr/>
        <p:txBody>
          <a:bodyPr/>
          <a:lstStyle/>
          <a:p>
            <a:fld id="{6555F715-00A2-473B-A4E8-D5771EBCED9A}" type="slidenum">
              <a:rPr lang="zh-CN" altLang="en-US" smtClean="0"/>
              <a:pPr/>
              <a:t>63</a:t>
            </a:fld>
            <a:endParaRPr lang="zh-CN" altLang="en-US" dirty="0"/>
          </a:p>
        </p:txBody>
      </p:sp>
      <p:sp>
        <p:nvSpPr>
          <p:cNvPr id="4" name="文本框 3">
            <a:extLst>
              <a:ext uri="{FF2B5EF4-FFF2-40B4-BE49-F238E27FC236}">
                <a16:creationId xmlns:a16="http://schemas.microsoft.com/office/drawing/2014/main" id="{F6232E65-AE79-C00C-289A-797F60FF52C5}"/>
              </a:ext>
            </a:extLst>
          </p:cNvPr>
          <p:cNvSpPr txBox="1"/>
          <p:nvPr/>
        </p:nvSpPr>
        <p:spPr>
          <a:xfrm>
            <a:off x="212992" y="56893"/>
            <a:ext cx="5121010" cy="738664"/>
          </a:xfrm>
          <a:prstGeom prst="rect">
            <a:avLst/>
          </a:prstGeom>
          <a:noFill/>
        </p:spPr>
        <p:txBody>
          <a:bodyPr wrap="square" rtlCol="0">
            <a:spAutoFit/>
          </a:bodyPr>
          <a:lstStyle/>
          <a:p>
            <a:pPr algn="dist"/>
            <a:r>
              <a:rPr lang="en-US" altLang="zh-CN" dirty="0">
                <a:solidFill>
                  <a:schemeClr val="bg1"/>
                </a:solidFill>
                <a:latin typeface="+mn-lt"/>
                <a:ea typeface="黑体" panose="02010609060101010101" pitchFamily="49" charset="-122"/>
              </a:rPr>
              <a:t>Lorentz</a:t>
            </a:r>
            <a:r>
              <a:rPr lang="zh-CN" altLang="en-US" dirty="0">
                <a:solidFill>
                  <a:schemeClr val="bg1"/>
                </a:solidFill>
                <a:latin typeface="+mn-lt"/>
                <a:ea typeface="黑体" panose="02010609060101010101" pitchFamily="49" charset="-122"/>
              </a:rPr>
              <a:t>变换</a:t>
            </a:r>
            <a:r>
              <a:rPr lang="zh-CN" altLang="en-US" dirty="0">
                <a:solidFill>
                  <a:schemeClr val="bg1"/>
                </a:solidFill>
                <a:latin typeface="黑体" panose="02010609060101010101" pitchFamily="49" charset="-122"/>
                <a:ea typeface="黑体" panose="02010609060101010101" pitchFamily="49" charset="-122"/>
              </a:rPr>
              <a:t>自旋赝偶极张量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Lorentz Transfer </a:t>
            </a:r>
            <a:r>
              <a:rPr lang="en-US" altLang="zh-CN" sz="1800" b="0" i="0" dirty="0">
                <a:solidFill>
                  <a:schemeClr val="bg1"/>
                </a:solidFill>
                <a:effectLst/>
                <a:latin typeface="+mn-lt"/>
              </a:rPr>
              <a:t>Pseudodipole Tensor, LTPDT</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10" name="对象 9">
            <a:extLst>
              <a:ext uri="{FF2B5EF4-FFF2-40B4-BE49-F238E27FC236}">
                <a16:creationId xmlns:a16="http://schemas.microsoft.com/office/drawing/2014/main" id="{E4BB067A-4410-B450-3A48-F014E5B17580}"/>
              </a:ext>
            </a:extLst>
          </p:cNvPr>
          <p:cNvGraphicFramePr>
            <a:graphicFrameLocks noChangeAspect="1"/>
          </p:cNvGraphicFramePr>
          <p:nvPr>
            <p:extLst>
              <p:ext uri="{D42A27DB-BD31-4B8C-83A1-F6EECF244321}">
                <p14:modId xmlns:p14="http://schemas.microsoft.com/office/powerpoint/2010/main" val="540489540"/>
              </p:ext>
            </p:extLst>
          </p:nvPr>
        </p:nvGraphicFramePr>
        <p:xfrm>
          <a:off x="219298" y="1009650"/>
          <a:ext cx="8582025" cy="5635625"/>
        </p:xfrm>
        <a:graphic>
          <a:graphicData uri="http://schemas.openxmlformats.org/presentationml/2006/ole">
            <mc:AlternateContent xmlns:mc="http://schemas.openxmlformats.org/markup-compatibility/2006">
              <mc:Choice xmlns:v="urn:schemas-microsoft-com:vml" Requires="v">
                <p:oleObj name="AxMath" r:id="rId2" imgW="7332840" imgH="4813560" progId="Equation.AxMath">
                  <p:embed/>
                </p:oleObj>
              </mc:Choice>
              <mc:Fallback>
                <p:oleObj name="AxMath" r:id="rId2" imgW="7332840" imgH="4813560" progId="Equation.AxMath">
                  <p:embed/>
                  <p:pic>
                    <p:nvPicPr>
                      <p:cNvPr id="10" name="对象 9">
                        <a:extLst>
                          <a:ext uri="{FF2B5EF4-FFF2-40B4-BE49-F238E27FC236}">
                            <a16:creationId xmlns:a16="http://schemas.microsoft.com/office/drawing/2014/main" id="{E4BB067A-4410-B450-3A48-F014E5B17580}"/>
                          </a:ext>
                        </a:extLst>
                      </p:cNvPr>
                      <p:cNvPicPr/>
                      <p:nvPr/>
                    </p:nvPicPr>
                    <p:blipFill>
                      <a:blip r:embed="rId3"/>
                      <a:stretch>
                        <a:fillRect/>
                      </a:stretch>
                    </p:blipFill>
                    <p:spPr>
                      <a:xfrm>
                        <a:off x="219298" y="1009650"/>
                        <a:ext cx="8582025" cy="5635625"/>
                      </a:xfrm>
                      <a:prstGeom prst="rect">
                        <a:avLst/>
                      </a:prstGeom>
                    </p:spPr>
                  </p:pic>
                </p:oleObj>
              </mc:Fallback>
            </mc:AlternateContent>
          </a:graphicData>
        </a:graphic>
      </p:graphicFrame>
    </p:spTree>
    <p:extLst>
      <p:ext uri="{BB962C8B-B14F-4D97-AF65-F5344CB8AC3E}">
        <p14:creationId xmlns:p14="http://schemas.microsoft.com/office/powerpoint/2010/main" val="355236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368B56-B46F-782C-99A6-5362BF8CC8FD}"/>
              </a:ext>
            </a:extLst>
          </p:cNvPr>
          <p:cNvSpPr>
            <a:spLocks noGrp="1"/>
          </p:cNvSpPr>
          <p:nvPr>
            <p:ph type="sldNum" sz="quarter" idx="10"/>
          </p:nvPr>
        </p:nvSpPr>
        <p:spPr/>
        <p:txBody>
          <a:bodyPr/>
          <a:lstStyle/>
          <a:p>
            <a:fld id="{6555F715-00A2-473B-A4E8-D5771EBCED9A}" type="slidenum">
              <a:rPr lang="zh-CN" altLang="en-US" smtClean="0"/>
              <a:pPr/>
              <a:t>64</a:t>
            </a:fld>
            <a:endParaRPr lang="zh-CN" altLang="en-US" dirty="0"/>
          </a:p>
        </p:txBody>
      </p:sp>
      <p:sp>
        <p:nvSpPr>
          <p:cNvPr id="3" name="文本框 2">
            <a:extLst>
              <a:ext uri="{FF2B5EF4-FFF2-40B4-BE49-F238E27FC236}">
                <a16:creationId xmlns:a16="http://schemas.microsoft.com/office/drawing/2014/main" id="{436419B3-D39B-6F71-2A12-75732708CCC0}"/>
              </a:ext>
            </a:extLst>
          </p:cNvPr>
          <p:cNvSpPr txBox="1"/>
          <p:nvPr/>
        </p:nvSpPr>
        <p:spPr>
          <a:xfrm>
            <a:off x="212992" y="56893"/>
            <a:ext cx="5121010" cy="738664"/>
          </a:xfrm>
          <a:prstGeom prst="rect">
            <a:avLst/>
          </a:prstGeom>
          <a:noFill/>
        </p:spPr>
        <p:txBody>
          <a:bodyPr wrap="square" rtlCol="0">
            <a:spAutoFit/>
          </a:bodyPr>
          <a:lstStyle/>
          <a:p>
            <a:pPr algn="dist"/>
            <a:r>
              <a:rPr lang="en-US" altLang="zh-CN" dirty="0">
                <a:solidFill>
                  <a:schemeClr val="bg1"/>
                </a:solidFill>
                <a:latin typeface="+mn-lt"/>
                <a:ea typeface="黑体" panose="02010609060101010101" pitchFamily="49" charset="-122"/>
              </a:rPr>
              <a:t>Lorentz</a:t>
            </a:r>
            <a:r>
              <a:rPr lang="zh-CN" altLang="en-US" dirty="0">
                <a:solidFill>
                  <a:schemeClr val="bg1"/>
                </a:solidFill>
                <a:latin typeface="+mn-lt"/>
                <a:ea typeface="黑体" panose="02010609060101010101" pitchFamily="49" charset="-122"/>
              </a:rPr>
              <a:t>变换</a:t>
            </a:r>
            <a:r>
              <a:rPr lang="zh-CN" altLang="en-US" dirty="0">
                <a:solidFill>
                  <a:schemeClr val="bg1"/>
                </a:solidFill>
                <a:latin typeface="黑体" panose="02010609060101010101" pitchFamily="49" charset="-122"/>
                <a:ea typeface="黑体" panose="02010609060101010101" pitchFamily="49" charset="-122"/>
              </a:rPr>
              <a:t>自旋赝偶极张量</a:t>
            </a:r>
            <a:endParaRPr lang="en-US" altLang="zh-CN" dirty="0">
              <a:solidFill>
                <a:schemeClr val="bg1"/>
              </a:solidFill>
              <a:latin typeface="黑体" panose="02010609060101010101" pitchFamily="49" charset="-122"/>
              <a:ea typeface="黑体" panose="02010609060101010101" pitchFamily="49" charset="-122"/>
            </a:endParaRPr>
          </a:p>
          <a:p>
            <a:pPr algn="dist"/>
            <a:r>
              <a:rPr lang="en-US" altLang="zh-CN" sz="1800" dirty="0">
                <a:solidFill>
                  <a:schemeClr val="bg1"/>
                </a:solidFill>
                <a:latin typeface="黑体" panose="02010609060101010101" pitchFamily="49" charset="-122"/>
                <a:ea typeface="黑体" panose="02010609060101010101" pitchFamily="49" charset="-122"/>
              </a:rPr>
              <a:t>(</a:t>
            </a:r>
            <a:r>
              <a:rPr lang="en-US" altLang="zh-CN" sz="1800" dirty="0">
                <a:solidFill>
                  <a:schemeClr val="bg1"/>
                </a:solidFill>
                <a:latin typeface="+mn-lt"/>
                <a:ea typeface="黑体" panose="02010609060101010101" pitchFamily="49" charset="-122"/>
              </a:rPr>
              <a:t>Lorentz Transfer </a:t>
            </a:r>
            <a:r>
              <a:rPr lang="en-US" altLang="zh-CN" sz="1800" b="0" i="0" dirty="0">
                <a:solidFill>
                  <a:schemeClr val="bg1"/>
                </a:solidFill>
                <a:effectLst/>
                <a:latin typeface="+mn-lt"/>
              </a:rPr>
              <a:t>Pseudodipole Tensor, LTPDT</a:t>
            </a:r>
            <a:r>
              <a:rPr lang="en-US" altLang="zh-CN" sz="1800" dirty="0">
                <a:solidFill>
                  <a:schemeClr val="bg1"/>
                </a:solidFill>
                <a:latin typeface="黑体" panose="02010609060101010101" pitchFamily="49" charset="-122"/>
                <a:ea typeface="黑体" panose="02010609060101010101" pitchFamily="49" charset="-122"/>
              </a:rPr>
              <a:t>)</a:t>
            </a:r>
            <a:endParaRPr lang="zh-CN" altLang="en-US" sz="1800" dirty="0">
              <a:solidFill>
                <a:schemeClr val="bg1"/>
              </a:solidFill>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3B89A9D5-29D7-F8C0-F5D0-C96238926D60}"/>
              </a:ext>
            </a:extLst>
          </p:cNvPr>
          <p:cNvGraphicFramePr>
            <a:graphicFrameLocks noChangeAspect="1"/>
          </p:cNvGraphicFramePr>
          <p:nvPr>
            <p:extLst>
              <p:ext uri="{D42A27DB-BD31-4B8C-83A1-F6EECF244321}">
                <p14:modId xmlns:p14="http://schemas.microsoft.com/office/powerpoint/2010/main" val="3592808423"/>
              </p:ext>
            </p:extLst>
          </p:nvPr>
        </p:nvGraphicFramePr>
        <p:xfrm>
          <a:off x="212992" y="893653"/>
          <a:ext cx="8348663" cy="2901950"/>
        </p:xfrm>
        <a:graphic>
          <a:graphicData uri="http://schemas.openxmlformats.org/presentationml/2006/ole">
            <mc:AlternateContent xmlns:mc="http://schemas.openxmlformats.org/markup-compatibility/2006">
              <mc:Choice xmlns:v="urn:schemas-microsoft-com:vml" Requires="v">
                <p:oleObj name="AxMath" r:id="rId2" imgW="7130880" imgH="2479680" progId="Equation.AxMath">
                  <p:embed/>
                </p:oleObj>
              </mc:Choice>
              <mc:Fallback>
                <p:oleObj name="AxMath" r:id="rId2" imgW="7130880" imgH="2479680" progId="Equation.AxMath">
                  <p:embed/>
                  <p:pic>
                    <p:nvPicPr>
                      <p:cNvPr id="10" name="对象 9">
                        <a:extLst>
                          <a:ext uri="{FF2B5EF4-FFF2-40B4-BE49-F238E27FC236}">
                            <a16:creationId xmlns:a16="http://schemas.microsoft.com/office/drawing/2014/main" id="{E4BB067A-4410-B450-3A48-F014E5B17580}"/>
                          </a:ext>
                        </a:extLst>
                      </p:cNvPr>
                      <p:cNvPicPr/>
                      <p:nvPr/>
                    </p:nvPicPr>
                    <p:blipFill>
                      <a:blip r:embed="rId3"/>
                      <a:stretch>
                        <a:fillRect/>
                      </a:stretch>
                    </p:blipFill>
                    <p:spPr>
                      <a:xfrm>
                        <a:off x="212992" y="893653"/>
                        <a:ext cx="8348663" cy="2901950"/>
                      </a:xfrm>
                      <a:prstGeom prst="rect">
                        <a:avLst/>
                      </a:prstGeom>
                    </p:spPr>
                  </p:pic>
                </p:oleObj>
              </mc:Fallback>
            </mc:AlternateContent>
          </a:graphicData>
        </a:graphic>
      </p:graphicFrame>
    </p:spTree>
    <p:extLst>
      <p:ext uri="{BB962C8B-B14F-4D97-AF65-F5344CB8AC3E}">
        <p14:creationId xmlns:p14="http://schemas.microsoft.com/office/powerpoint/2010/main" val="436124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CE1D5AC3-282D-DCD7-0910-4CA891C4A575}"/>
              </a:ext>
            </a:extLst>
          </p:cNvPr>
          <p:cNvGraphicFramePr>
            <a:graphicFrameLocks noChangeAspect="1"/>
          </p:cNvGraphicFramePr>
          <p:nvPr>
            <p:extLst>
              <p:ext uri="{D42A27DB-BD31-4B8C-83A1-F6EECF244321}">
                <p14:modId xmlns:p14="http://schemas.microsoft.com/office/powerpoint/2010/main" val="3261402799"/>
              </p:ext>
            </p:extLst>
          </p:nvPr>
        </p:nvGraphicFramePr>
        <p:xfrm>
          <a:off x="343167" y="881408"/>
          <a:ext cx="6708686" cy="5976592"/>
        </p:xfrm>
        <a:graphic>
          <a:graphicData uri="http://schemas.openxmlformats.org/presentationml/2006/ole">
            <mc:AlternateContent xmlns:mc="http://schemas.openxmlformats.org/markup-compatibility/2006">
              <mc:Choice xmlns:v="urn:schemas-microsoft-com:vml" Requires="v">
                <p:oleObj name="AxMath" r:id="rId3" imgW="8174880" imgH="7282800" progId="Equation.AxMath">
                  <p:embed/>
                </p:oleObj>
              </mc:Choice>
              <mc:Fallback>
                <p:oleObj name="AxMath" r:id="rId3" imgW="8174880" imgH="7282800" progId="Equation.AxMath">
                  <p:embed/>
                  <p:pic>
                    <p:nvPicPr>
                      <p:cNvPr id="3" name="对象 2">
                        <a:extLst>
                          <a:ext uri="{FF2B5EF4-FFF2-40B4-BE49-F238E27FC236}">
                            <a16:creationId xmlns:a16="http://schemas.microsoft.com/office/drawing/2014/main" id="{D6DC0F2C-75C8-AE08-9D24-FF6A417436D6}"/>
                          </a:ext>
                        </a:extLst>
                      </p:cNvPr>
                      <p:cNvPicPr/>
                      <p:nvPr/>
                    </p:nvPicPr>
                    <p:blipFill>
                      <a:blip r:embed="rId4"/>
                      <a:stretch>
                        <a:fillRect/>
                      </a:stretch>
                    </p:blipFill>
                    <p:spPr>
                      <a:xfrm>
                        <a:off x="343167" y="881408"/>
                        <a:ext cx="6708686" cy="5976592"/>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7AC79A96-445B-62B2-32F2-D943BE4C2C0D}"/>
              </a:ext>
            </a:extLst>
          </p:cNvPr>
          <p:cNvSpPr>
            <a:spLocks noGrp="1"/>
          </p:cNvSpPr>
          <p:nvPr>
            <p:ph type="sldNum" sz="quarter" idx="10"/>
          </p:nvPr>
        </p:nvSpPr>
        <p:spPr/>
        <p:txBody>
          <a:bodyPr/>
          <a:lstStyle/>
          <a:p>
            <a:fld id="{6555F715-00A2-473B-A4E8-D5771EBCED9A}" type="slidenum">
              <a:rPr lang="zh-CN" altLang="en-US" smtClean="0"/>
              <a:pPr/>
              <a:t>65</a:t>
            </a:fld>
            <a:endParaRPr lang="zh-CN" altLang="en-US" dirty="0"/>
          </a:p>
        </p:txBody>
      </p:sp>
    </p:spTree>
    <p:extLst>
      <p:ext uri="{BB962C8B-B14F-4D97-AF65-F5344CB8AC3E}">
        <p14:creationId xmlns:p14="http://schemas.microsoft.com/office/powerpoint/2010/main" val="171673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CE1D5AC3-282D-DCD7-0910-4CA891C4A575}"/>
              </a:ext>
            </a:extLst>
          </p:cNvPr>
          <p:cNvGraphicFramePr>
            <a:graphicFrameLocks noChangeAspect="1"/>
          </p:cNvGraphicFramePr>
          <p:nvPr>
            <p:extLst>
              <p:ext uri="{D42A27DB-BD31-4B8C-83A1-F6EECF244321}">
                <p14:modId xmlns:p14="http://schemas.microsoft.com/office/powerpoint/2010/main" val="3442424119"/>
              </p:ext>
            </p:extLst>
          </p:nvPr>
        </p:nvGraphicFramePr>
        <p:xfrm>
          <a:off x="115951" y="999846"/>
          <a:ext cx="7820950" cy="5656986"/>
        </p:xfrm>
        <a:graphic>
          <a:graphicData uri="http://schemas.openxmlformats.org/presentationml/2006/ole">
            <mc:AlternateContent xmlns:mc="http://schemas.openxmlformats.org/markup-compatibility/2006">
              <mc:Choice xmlns:v="urn:schemas-microsoft-com:vml" Requires="v">
                <p:oleObj name="AxMath" r:id="rId3" imgW="7687800" imgH="5561640" progId="Equation.AxMath">
                  <p:embed/>
                </p:oleObj>
              </mc:Choice>
              <mc:Fallback>
                <p:oleObj name="AxMath" r:id="rId3" imgW="7687800" imgH="5561640" progId="Equation.AxMath">
                  <p:embed/>
                  <p:pic>
                    <p:nvPicPr>
                      <p:cNvPr id="3" name="对象 2">
                        <a:extLst>
                          <a:ext uri="{FF2B5EF4-FFF2-40B4-BE49-F238E27FC236}">
                            <a16:creationId xmlns:a16="http://schemas.microsoft.com/office/drawing/2014/main" id="{CE1D5AC3-282D-DCD7-0910-4CA891C4A575}"/>
                          </a:ext>
                        </a:extLst>
                      </p:cNvPr>
                      <p:cNvPicPr/>
                      <p:nvPr/>
                    </p:nvPicPr>
                    <p:blipFill>
                      <a:blip r:embed="rId4"/>
                      <a:stretch>
                        <a:fillRect/>
                      </a:stretch>
                    </p:blipFill>
                    <p:spPr>
                      <a:xfrm>
                        <a:off x="115951" y="999846"/>
                        <a:ext cx="7820950" cy="5656986"/>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C1570BCF-A206-3184-6E8C-170E9392CCD5}"/>
              </a:ext>
            </a:extLst>
          </p:cNvPr>
          <p:cNvSpPr>
            <a:spLocks noGrp="1"/>
          </p:cNvSpPr>
          <p:nvPr>
            <p:ph type="sldNum" sz="quarter" idx="10"/>
          </p:nvPr>
        </p:nvSpPr>
        <p:spPr/>
        <p:txBody>
          <a:bodyPr/>
          <a:lstStyle/>
          <a:p>
            <a:fld id="{6555F715-00A2-473B-A4E8-D5771EBCED9A}" type="slidenum">
              <a:rPr lang="zh-CN" altLang="en-US" smtClean="0"/>
              <a:pPr/>
              <a:t>66</a:t>
            </a:fld>
            <a:endParaRPr lang="zh-CN" altLang="en-US" dirty="0"/>
          </a:p>
        </p:txBody>
      </p:sp>
    </p:spTree>
    <p:extLst>
      <p:ext uri="{BB962C8B-B14F-4D97-AF65-F5344CB8AC3E}">
        <p14:creationId xmlns:p14="http://schemas.microsoft.com/office/powerpoint/2010/main" val="3809580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6AD12DDD-2193-FD08-8375-B7C2EAFBCD08}"/>
              </a:ext>
            </a:extLst>
          </p:cNvPr>
          <p:cNvGraphicFramePr>
            <a:graphicFrameLocks noChangeAspect="1"/>
          </p:cNvGraphicFramePr>
          <p:nvPr>
            <p:extLst>
              <p:ext uri="{D42A27DB-BD31-4B8C-83A1-F6EECF244321}">
                <p14:modId xmlns:p14="http://schemas.microsoft.com/office/powerpoint/2010/main" val="3110221697"/>
              </p:ext>
            </p:extLst>
          </p:nvPr>
        </p:nvGraphicFramePr>
        <p:xfrm>
          <a:off x="350888" y="1637335"/>
          <a:ext cx="7769225" cy="2822575"/>
        </p:xfrm>
        <a:graphic>
          <a:graphicData uri="http://schemas.openxmlformats.org/presentationml/2006/ole">
            <mc:AlternateContent xmlns:mc="http://schemas.openxmlformats.org/markup-compatibility/2006">
              <mc:Choice xmlns:v="urn:schemas-microsoft-com:vml" Requires="v">
                <p:oleObj name="AxMath" r:id="rId3" imgW="7768800" imgH="2822760" progId="Equation.AxMath">
                  <p:embed/>
                </p:oleObj>
              </mc:Choice>
              <mc:Fallback>
                <p:oleObj name="AxMath" r:id="rId3" imgW="7768800" imgH="2822760" progId="Equation.AxMath">
                  <p:embed/>
                  <p:pic>
                    <p:nvPicPr>
                      <p:cNvPr id="3" name="对象 2">
                        <a:extLst>
                          <a:ext uri="{FF2B5EF4-FFF2-40B4-BE49-F238E27FC236}">
                            <a16:creationId xmlns:a16="http://schemas.microsoft.com/office/drawing/2014/main" id="{CE1D5AC3-282D-DCD7-0910-4CA891C4A575}"/>
                          </a:ext>
                        </a:extLst>
                      </p:cNvPr>
                      <p:cNvPicPr/>
                      <p:nvPr/>
                    </p:nvPicPr>
                    <p:blipFill>
                      <a:blip r:embed="rId4"/>
                      <a:stretch>
                        <a:fillRect/>
                      </a:stretch>
                    </p:blipFill>
                    <p:spPr>
                      <a:xfrm>
                        <a:off x="350888" y="1637335"/>
                        <a:ext cx="7769225" cy="2822575"/>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8A4F46E0-196F-5C23-B192-07ECA7082335}"/>
              </a:ext>
            </a:extLst>
          </p:cNvPr>
          <p:cNvGraphicFramePr>
            <a:graphicFrameLocks noChangeAspect="1"/>
          </p:cNvGraphicFramePr>
          <p:nvPr>
            <p:extLst>
              <p:ext uri="{D42A27DB-BD31-4B8C-83A1-F6EECF244321}">
                <p14:modId xmlns:p14="http://schemas.microsoft.com/office/powerpoint/2010/main" val="2666429384"/>
              </p:ext>
            </p:extLst>
          </p:nvPr>
        </p:nvGraphicFramePr>
        <p:xfrm>
          <a:off x="350888" y="4711358"/>
          <a:ext cx="6446838" cy="855662"/>
        </p:xfrm>
        <a:graphic>
          <a:graphicData uri="http://schemas.openxmlformats.org/presentationml/2006/ole">
            <mc:AlternateContent xmlns:mc="http://schemas.openxmlformats.org/markup-compatibility/2006">
              <mc:Choice xmlns:v="urn:schemas-microsoft-com:vml" Requires="v">
                <p:oleObj name="AxMath" r:id="rId5" imgW="6447600" imgH="855720" progId="Equation.AxMath">
                  <p:embed/>
                </p:oleObj>
              </mc:Choice>
              <mc:Fallback>
                <p:oleObj name="AxMath" r:id="rId5" imgW="6447600" imgH="855720" progId="Equation.AxMath">
                  <p:embed/>
                  <p:pic>
                    <p:nvPicPr>
                      <p:cNvPr id="4" name="对象 3">
                        <a:extLst>
                          <a:ext uri="{FF2B5EF4-FFF2-40B4-BE49-F238E27FC236}">
                            <a16:creationId xmlns:a16="http://schemas.microsoft.com/office/drawing/2014/main" id="{8849716C-3467-9121-739B-0C739F1D91DE}"/>
                          </a:ext>
                        </a:extLst>
                      </p:cNvPr>
                      <p:cNvPicPr/>
                      <p:nvPr/>
                    </p:nvPicPr>
                    <p:blipFill>
                      <a:blip r:embed="rId6"/>
                      <a:stretch>
                        <a:fillRect/>
                      </a:stretch>
                    </p:blipFill>
                    <p:spPr>
                      <a:xfrm>
                        <a:off x="350888" y="4711358"/>
                        <a:ext cx="6446838" cy="855662"/>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CACF2638-D1C3-FDCF-D11E-386056CB03D7}"/>
              </a:ext>
            </a:extLst>
          </p:cNvPr>
          <p:cNvSpPr>
            <a:spLocks noGrp="1"/>
          </p:cNvSpPr>
          <p:nvPr>
            <p:ph type="sldNum" sz="quarter" idx="10"/>
          </p:nvPr>
        </p:nvSpPr>
        <p:spPr/>
        <p:txBody>
          <a:bodyPr/>
          <a:lstStyle/>
          <a:p>
            <a:fld id="{6555F715-00A2-473B-A4E8-D5771EBCED9A}" type="slidenum">
              <a:rPr lang="zh-CN" altLang="en-US" smtClean="0"/>
              <a:pPr/>
              <a:t>67</a:t>
            </a:fld>
            <a:endParaRPr lang="zh-CN" altLang="en-US" dirty="0"/>
          </a:p>
        </p:txBody>
      </p:sp>
    </p:spTree>
    <p:extLst>
      <p:ext uri="{BB962C8B-B14F-4D97-AF65-F5344CB8AC3E}">
        <p14:creationId xmlns:p14="http://schemas.microsoft.com/office/powerpoint/2010/main" val="180766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652125B6-9112-7E39-5C4B-0C84C09971D6}"/>
              </a:ext>
            </a:extLst>
          </p:cNvPr>
          <p:cNvGraphicFramePr>
            <a:graphicFrameLocks noChangeAspect="1"/>
          </p:cNvGraphicFramePr>
          <p:nvPr>
            <p:extLst>
              <p:ext uri="{D42A27DB-BD31-4B8C-83A1-F6EECF244321}">
                <p14:modId xmlns:p14="http://schemas.microsoft.com/office/powerpoint/2010/main" val="3991969905"/>
              </p:ext>
            </p:extLst>
          </p:nvPr>
        </p:nvGraphicFramePr>
        <p:xfrm>
          <a:off x="107950" y="1450589"/>
          <a:ext cx="8928100" cy="4672013"/>
        </p:xfrm>
        <a:graphic>
          <a:graphicData uri="http://schemas.openxmlformats.org/presentationml/2006/ole">
            <mc:AlternateContent xmlns:mc="http://schemas.openxmlformats.org/markup-compatibility/2006">
              <mc:Choice xmlns:v="urn:schemas-microsoft-com:vml" Requires="v">
                <p:oleObj name="AxMath" r:id="rId3" imgW="8928360" imgH="4672440" progId="Equation.AxMath">
                  <p:embed/>
                </p:oleObj>
              </mc:Choice>
              <mc:Fallback>
                <p:oleObj name="AxMath" r:id="rId3" imgW="8928360" imgH="4672440" progId="Equation.AxMath">
                  <p:embed/>
                  <p:pic>
                    <p:nvPicPr>
                      <p:cNvPr id="3" name="对象 2">
                        <a:extLst>
                          <a:ext uri="{FF2B5EF4-FFF2-40B4-BE49-F238E27FC236}">
                            <a16:creationId xmlns:a16="http://schemas.microsoft.com/office/drawing/2014/main" id="{D4950E31-B722-D6AD-E6EA-938CE56016DA}"/>
                          </a:ext>
                        </a:extLst>
                      </p:cNvPr>
                      <p:cNvPicPr/>
                      <p:nvPr/>
                    </p:nvPicPr>
                    <p:blipFill>
                      <a:blip r:embed="rId4"/>
                      <a:stretch>
                        <a:fillRect/>
                      </a:stretch>
                    </p:blipFill>
                    <p:spPr>
                      <a:xfrm>
                        <a:off x="107950" y="1450589"/>
                        <a:ext cx="8928100" cy="4672013"/>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F7B42F8F-1570-43B7-A722-76C281B22E57}"/>
              </a:ext>
            </a:extLst>
          </p:cNvPr>
          <p:cNvSpPr>
            <a:spLocks noGrp="1"/>
          </p:cNvSpPr>
          <p:nvPr>
            <p:ph type="sldNum" sz="quarter" idx="10"/>
          </p:nvPr>
        </p:nvSpPr>
        <p:spPr/>
        <p:txBody>
          <a:bodyPr/>
          <a:lstStyle/>
          <a:p>
            <a:fld id="{6555F715-00A2-473B-A4E8-D5771EBCED9A}" type="slidenum">
              <a:rPr lang="zh-CN" altLang="en-US" smtClean="0"/>
              <a:pPr/>
              <a:t>68</a:t>
            </a:fld>
            <a:endParaRPr lang="zh-CN" altLang="en-US" dirty="0"/>
          </a:p>
        </p:txBody>
      </p:sp>
    </p:spTree>
    <p:extLst>
      <p:ext uri="{BB962C8B-B14F-4D97-AF65-F5344CB8AC3E}">
        <p14:creationId xmlns:p14="http://schemas.microsoft.com/office/powerpoint/2010/main" val="4032339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BE67A69E-0E8E-25E8-5527-B8E4CFF8F50F}"/>
              </a:ext>
            </a:extLst>
          </p:cNvPr>
          <p:cNvGraphicFramePr>
            <a:graphicFrameLocks noChangeAspect="1"/>
          </p:cNvGraphicFramePr>
          <p:nvPr>
            <p:extLst>
              <p:ext uri="{D42A27DB-BD31-4B8C-83A1-F6EECF244321}">
                <p14:modId xmlns:p14="http://schemas.microsoft.com/office/powerpoint/2010/main" val="1422379203"/>
              </p:ext>
            </p:extLst>
          </p:nvPr>
        </p:nvGraphicFramePr>
        <p:xfrm>
          <a:off x="94908" y="973932"/>
          <a:ext cx="6877050" cy="3892550"/>
        </p:xfrm>
        <a:graphic>
          <a:graphicData uri="http://schemas.openxmlformats.org/presentationml/2006/ole">
            <mc:AlternateContent xmlns:mc="http://schemas.openxmlformats.org/markup-compatibility/2006">
              <mc:Choice xmlns:v="urn:schemas-microsoft-com:vml" Requires="v">
                <p:oleObj name="AxMath" r:id="rId3" imgW="6877800" imgH="3892680" progId="Equation.AxMath">
                  <p:embed/>
                </p:oleObj>
              </mc:Choice>
              <mc:Fallback>
                <p:oleObj name="AxMath" r:id="rId3" imgW="6877800" imgH="3892680" progId="Equation.AxMath">
                  <p:embed/>
                  <p:pic>
                    <p:nvPicPr>
                      <p:cNvPr id="3" name="对象 2">
                        <a:extLst>
                          <a:ext uri="{FF2B5EF4-FFF2-40B4-BE49-F238E27FC236}">
                            <a16:creationId xmlns:a16="http://schemas.microsoft.com/office/drawing/2014/main" id="{652125B6-9112-7E39-5C4B-0C84C09971D6}"/>
                          </a:ext>
                        </a:extLst>
                      </p:cNvPr>
                      <p:cNvPicPr/>
                      <p:nvPr/>
                    </p:nvPicPr>
                    <p:blipFill>
                      <a:blip r:embed="rId4"/>
                      <a:stretch>
                        <a:fillRect/>
                      </a:stretch>
                    </p:blipFill>
                    <p:spPr>
                      <a:xfrm>
                        <a:off x="94908" y="973932"/>
                        <a:ext cx="6877050" cy="389255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6122A2F-DA93-DB95-50F1-0E490125F568}"/>
              </a:ext>
            </a:extLst>
          </p:cNvPr>
          <p:cNvGraphicFramePr>
            <a:graphicFrameLocks noChangeAspect="1"/>
          </p:cNvGraphicFramePr>
          <p:nvPr>
            <p:extLst>
              <p:ext uri="{D42A27DB-BD31-4B8C-83A1-F6EECF244321}">
                <p14:modId xmlns:p14="http://schemas.microsoft.com/office/powerpoint/2010/main" val="1522552564"/>
              </p:ext>
            </p:extLst>
          </p:nvPr>
        </p:nvGraphicFramePr>
        <p:xfrm>
          <a:off x="94908" y="4770437"/>
          <a:ext cx="10036176" cy="1768475"/>
        </p:xfrm>
        <a:graphic>
          <a:graphicData uri="http://schemas.openxmlformats.org/presentationml/2006/ole">
            <mc:AlternateContent xmlns:mc="http://schemas.openxmlformats.org/markup-compatibility/2006">
              <mc:Choice xmlns:v="urn:schemas-microsoft-com:vml" Requires="v">
                <p:oleObj name="AxMath" r:id="rId5" imgW="10036800" imgH="1768320" progId="Equation.AxMath">
                  <p:embed/>
                </p:oleObj>
              </mc:Choice>
              <mc:Fallback>
                <p:oleObj name="AxMath" r:id="rId5" imgW="10036800" imgH="1768320" progId="Equation.AxMath">
                  <p:embed/>
                  <p:pic>
                    <p:nvPicPr>
                      <p:cNvPr id="3" name="对象 2">
                        <a:extLst>
                          <a:ext uri="{FF2B5EF4-FFF2-40B4-BE49-F238E27FC236}">
                            <a16:creationId xmlns:a16="http://schemas.microsoft.com/office/drawing/2014/main" id="{8AB2EB6D-BD38-C213-855F-83AF6E510549}"/>
                          </a:ext>
                        </a:extLst>
                      </p:cNvPr>
                      <p:cNvPicPr/>
                      <p:nvPr/>
                    </p:nvPicPr>
                    <p:blipFill>
                      <a:blip r:embed="rId6"/>
                      <a:stretch>
                        <a:fillRect/>
                      </a:stretch>
                    </p:blipFill>
                    <p:spPr>
                      <a:xfrm>
                        <a:off x="94908" y="4770437"/>
                        <a:ext cx="10036176" cy="1768475"/>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51479B39-C000-F048-1D25-A00DD76DD883}"/>
              </a:ext>
            </a:extLst>
          </p:cNvPr>
          <p:cNvSpPr>
            <a:spLocks noGrp="1"/>
          </p:cNvSpPr>
          <p:nvPr>
            <p:ph type="sldNum" sz="quarter" idx="10"/>
          </p:nvPr>
        </p:nvSpPr>
        <p:spPr/>
        <p:txBody>
          <a:bodyPr/>
          <a:lstStyle/>
          <a:p>
            <a:fld id="{6555F715-00A2-473B-A4E8-D5771EBCED9A}" type="slidenum">
              <a:rPr lang="zh-CN" altLang="en-US" smtClean="0"/>
              <a:pPr/>
              <a:t>69</a:t>
            </a:fld>
            <a:endParaRPr lang="zh-CN" altLang="en-US" dirty="0"/>
          </a:p>
        </p:txBody>
      </p:sp>
    </p:spTree>
    <p:extLst>
      <p:ext uri="{BB962C8B-B14F-4D97-AF65-F5344CB8AC3E}">
        <p14:creationId xmlns:p14="http://schemas.microsoft.com/office/powerpoint/2010/main" val="334729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61E4B4-2522-265B-BD74-562FFA3031D2}"/>
              </a:ext>
            </a:extLst>
          </p:cNvPr>
          <p:cNvSpPr/>
          <p:nvPr/>
        </p:nvSpPr>
        <p:spPr bwMode="auto">
          <a:xfrm>
            <a:off x="80468" y="1180572"/>
            <a:ext cx="8983064" cy="3354391"/>
          </a:xfrm>
          <a:prstGeom prst="rect">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A1DF8BBD-91C8-0F4C-83D2-3053ED323F88}"/>
              </a:ext>
            </a:extLst>
          </p:cNvPr>
          <p:cNvSpPr/>
          <p:nvPr/>
        </p:nvSpPr>
        <p:spPr bwMode="auto">
          <a:xfrm>
            <a:off x="738841" y="946701"/>
            <a:ext cx="2479850" cy="467745"/>
          </a:xfrm>
          <a:prstGeom prst="rect">
            <a:avLst/>
          </a:prstGeom>
          <a:solidFill>
            <a:srgbClr val="0000CC"/>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bg1"/>
                </a:solidFill>
                <a:effectLst/>
                <a:latin typeface="+mn-lt"/>
                <a:ea typeface="黑体" panose="02010609060101010101" pitchFamily="49" charset="-122"/>
              </a:rPr>
              <a:t>Thomas</a:t>
            </a:r>
            <a:r>
              <a:rPr kumimoji="1" lang="zh-CN" altLang="en-US" sz="20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运动学办法</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BB256E0-C112-4D4D-994E-43AE68DA17B7}"/>
                  </a:ext>
                </a:extLst>
              </p:cNvPr>
              <p:cNvSpPr txBox="1"/>
              <p:nvPr/>
            </p:nvSpPr>
            <p:spPr>
              <a:xfrm>
                <a:off x="80468" y="1414446"/>
                <a:ext cx="8999121" cy="3016082"/>
              </a:xfrm>
              <a:prstGeom prst="rect">
                <a:avLst/>
              </a:prstGeom>
              <a:noFill/>
            </p:spPr>
            <p:txBody>
              <a:bodyPr wrap="square">
                <a:spAutoFit/>
              </a:bodyPr>
              <a:lstStyle/>
              <a:p>
                <a:pPr marR="0" algn="l" defTabSz="914400" rtl="0" eaLnBrk="1" fontAlgn="base" latinLnBrk="0" hangingPunct="1">
                  <a:lnSpc>
                    <a:spcPct val="150000"/>
                  </a:lnSpc>
                  <a:spcBef>
                    <a:spcPct val="0"/>
                  </a:spcBef>
                  <a:spcAft>
                    <a:spcPct val="0"/>
                  </a:spcAft>
                  <a:buClr>
                    <a:srgbClr val="0000CC"/>
                  </a:buClr>
                  <a:buSzTx/>
                  <a:buFont typeface="Wingdings" panose="05000000000000000000" pitchFamily="2" charset="2"/>
                  <a:buChar char="Ø"/>
                  <a:tabLst/>
                </a:pPr>
                <a:r>
                  <a:rPr lang="en-US" altLang="zh-CN" sz="1800" dirty="0">
                    <a:latin typeface="+mn-lt"/>
                    <a:ea typeface="黑体" panose="02010609060101010101" pitchFamily="49" charset="-122"/>
                  </a:rPr>
                  <a:t> Thomas</a:t>
                </a:r>
                <a:r>
                  <a:rPr lang="zh-CN" altLang="en-US" sz="1800" dirty="0">
                    <a:latin typeface="黑体" panose="02010609060101010101" pitchFamily="49" charset="-122"/>
                    <a:ea typeface="黑体" panose="02010609060101010101" pitchFamily="49" charset="-122"/>
                  </a:rPr>
                  <a:t>运动学是基于连续帧的非变系效应，认为曲线运动的对象经历“多余”的运动模式。</a:t>
                </a:r>
                <a:endParaRPr lang="en-US" altLang="zh-CN" sz="1800" dirty="0">
                  <a:latin typeface="黑体" panose="02010609060101010101" pitchFamily="49" charset="-122"/>
                  <a:ea typeface="黑体" panose="02010609060101010101" pitchFamily="49" charset="-122"/>
                </a:endParaRPr>
              </a:p>
              <a:p>
                <a:pPr>
                  <a:lnSpc>
                    <a:spcPct val="150000"/>
                  </a:lnSpc>
                  <a:buClr>
                    <a:srgbClr val="0000CC"/>
                  </a:buClr>
                  <a:buFont typeface="Wingdings" panose="05000000000000000000" pitchFamily="2" charset="2"/>
                  <a:buChar char="Ø"/>
                </a:pPr>
                <a:r>
                  <a:rPr lang="zh-CN" altLang="en-US" sz="1800" dirty="0">
                    <a:solidFill>
                      <a:srgbClr val="333333"/>
                    </a:solidFill>
                    <a:latin typeface="+mn-lt"/>
                    <a:ea typeface="+mn-ea"/>
                  </a:rPr>
                  <a:t> </a:t>
                </a:r>
                <a:r>
                  <a:rPr lang="zh-CN" altLang="en-US" sz="1800" dirty="0">
                    <a:latin typeface="+mn-lt"/>
                    <a:ea typeface="+mn-ea"/>
                  </a:rPr>
                  <a:t>任何曲线运动的对象都可观测到</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运动，当对象有静止自旋时表现为</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进动</a:t>
                </a:r>
                <a:r>
                  <a:rPr lang="en-US" altLang="zh-CN" sz="1800" kern="100" baseline="30000" dirty="0">
                    <a:effectLst/>
                    <a:latin typeface="Arial" panose="020B0604020202020204" pitchFamily="34" charset="0"/>
                    <a:ea typeface="宋体" panose="02010600030101010101" pitchFamily="2" charset="-122"/>
                    <a:cs typeface="Times New Roman" panose="02020603050405020304" pitchFamily="18" charset="0"/>
                  </a:rPr>
                  <a:t>[1]</a:t>
                </a:r>
                <a:r>
                  <a:rPr lang="zh-CN" altLang="en-US" sz="1800" dirty="0">
                    <a:latin typeface="+mn-lt"/>
                    <a:ea typeface="黑体" panose="02010609060101010101" pitchFamily="49" charset="-122"/>
                  </a:rPr>
                  <a:t>。利用</a:t>
                </a:r>
                <a:r>
                  <a:rPr lang="en-US" altLang="zh-CN" sz="1800" dirty="0">
                    <a:latin typeface="+mn-lt"/>
                    <a:ea typeface="黑体" panose="02010609060101010101" pitchFamily="49" charset="-122"/>
                  </a:rPr>
                  <a:t>Wigner</a:t>
                </a:r>
                <a:r>
                  <a:rPr lang="zh-CN" altLang="en-US" sz="1800" dirty="0">
                    <a:latin typeface="+mn-lt"/>
                    <a:ea typeface="黑体" panose="02010609060101010101" pitchFamily="49" charset="-122"/>
                  </a:rPr>
                  <a:t>转动、高阶</a:t>
                </a:r>
                <a:r>
                  <a:rPr lang="en-US" altLang="zh-CN" sz="1800" dirty="0">
                    <a:latin typeface="+mn-lt"/>
                    <a:ea typeface="黑体" panose="02010609060101010101" pitchFamily="49" charset="-122"/>
                  </a:rPr>
                  <a:t>Wigner</a:t>
                </a:r>
                <a:r>
                  <a:rPr lang="zh-CN" altLang="en-US" sz="1800" dirty="0">
                    <a:latin typeface="+mn-lt"/>
                    <a:ea typeface="黑体" panose="02010609060101010101" pitchFamily="49" charset="-122"/>
                  </a:rPr>
                  <a:t>转动导出的</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进动、高阶</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进动都属于</a:t>
                </a:r>
                <a:r>
                  <a:rPr lang="en-US" altLang="zh-CN" sz="1800" dirty="0">
                    <a:latin typeface="+mn-lt"/>
                    <a:ea typeface="黑体" panose="02010609060101010101" pitchFamily="49" charset="-122"/>
                  </a:rPr>
                  <a:t>Thomas</a:t>
                </a:r>
                <a:r>
                  <a:rPr lang="zh-CN" altLang="en-US" sz="1800" dirty="0">
                    <a:latin typeface="+mn-lt"/>
                    <a:ea typeface="黑体" panose="02010609060101010101" pitchFamily="49" charset="-122"/>
                  </a:rPr>
                  <a:t>运动学的研究范畴。</a:t>
                </a:r>
                <a:endParaRPr lang="en-US" altLang="zh-CN" sz="1800" dirty="0">
                  <a:latin typeface="+mn-lt"/>
                  <a:ea typeface="+mn-ea"/>
                </a:endParaRPr>
              </a:p>
              <a:p>
                <a:pPr>
                  <a:lnSpc>
                    <a:spcPct val="150000"/>
                  </a:lnSpc>
                  <a:buClr>
                    <a:srgbClr val="0000CC"/>
                  </a:buClr>
                  <a:buFont typeface="Wingdings" panose="05000000000000000000" pitchFamily="2" charset="2"/>
                  <a:buChar char="Ø"/>
                </a:pPr>
                <a:r>
                  <a:rPr lang="en-US" altLang="zh-CN" sz="1800" dirty="0">
                    <a:solidFill>
                      <a:srgbClr val="333333"/>
                    </a:solidFill>
                    <a:latin typeface="+mn-lt"/>
                    <a:ea typeface="+mn-ea"/>
                  </a:rPr>
                  <a:t> </a:t>
                </a:r>
                <a:r>
                  <a:rPr lang="zh-CN" altLang="en-US" sz="1800" dirty="0">
                    <a:solidFill>
                      <a:srgbClr val="333333"/>
                    </a:solidFill>
                    <a:latin typeface="+mn-lt"/>
                    <a:ea typeface="+mn-ea"/>
                  </a:rPr>
                  <a:t>对</a:t>
                </a:r>
                <a:r>
                  <a:rPr lang="en-US" altLang="zh-CN" sz="1800" dirty="0">
                    <a:solidFill>
                      <a:srgbClr val="333333"/>
                    </a:solidFill>
                    <a:latin typeface="+mn-lt"/>
                    <a:ea typeface="+mn-ea"/>
                  </a:rPr>
                  <a:t>de Broglie</a:t>
                </a:r>
                <a:r>
                  <a:rPr lang="zh-CN" altLang="en-US" sz="1800" dirty="0">
                    <a:solidFill>
                      <a:srgbClr val="333333"/>
                    </a:solidFill>
                    <a:latin typeface="+mn-lt"/>
                    <a:ea typeface="+mn-ea"/>
                  </a:rPr>
                  <a:t>波的修正通过</a:t>
                </a:r>
                <a:r>
                  <a:rPr lang="en-US" altLang="zh-CN" sz="1800" dirty="0">
                    <a:solidFill>
                      <a:srgbClr val="333333"/>
                    </a:solidFill>
                    <a:latin typeface="+mn-lt"/>
                    <a:ea typeface="+mn-ea"/>
                  </a:rPr>
                  <a:t>de Broglie</a:t>
                </a:r>
                <a:r>
                  <a:rPr lang="zh-CN" altLang="en-US" sz="1800" dirty="0">
                    <a:solidFill>
                      <a:srgbClr val="333333"/>
                    </a:solidFill>
                    <a:latin typeface="+mn-lt"/>
                    <a:ea typeface="+mn-ea"/>
                  </a:rPr>
                  <a:t>波角速度与曲线运动角速度关联，而</a:t>
                </a:r>
                <a14:m>
                  <m:oMath xmlns:m="http://schemas.openxmlformats.org/officeDocument/2006/math">
                    <m:sSub>
                      <m:sSubPr>
                        <m:ctrlPr>
                          <a:rPr lang="en-US" altLang="zh-CN" sz="1800" i="1" smtClean="0">
                            <a:solidFill>
                              <a:srgbClr val="333333"/>
                            </a:solidFill>
                            <a:latin typeface="Cambria Math" panose="02040503050406030204" pitchFamily="18" charset="0"/>
                            <a:ea typeface="+mn-ea"/>
                          </a:rPr>
                        </m:ctrlPr>
                      </m:sSubPr>
                      <m:e>
                        <m:r>
                          <a:rPr lang="el-GR" altLang="zh-CN" sz="1800" b="0" i="1" smtClean="0">
                            <a:solidFill>
                              <a:srgbClr val="333333"/>
                            </a:solidFill>
                            <a:latin typeface="Cambria Math" panose="02040503050406030204" pitchFamily="18" charset="0"/>
                            <a:ea typeface="+mn-ea"/>
                          </a:rPr>
                          <m:t>𝜔</m:t>
                        </m:r>
                      </m:e>
                      <m:sub>
                        <m:r>
                          <a:rPr lang="en-US" altLang="zh-CN" sz="1800" b="0" i="1" smtClean="0">
                            <a:solidFill>
                              <a:srgbClr val="333333"/>
                            </a:solidFill>
                            <a:latin typeface="Cambria Math" panose="02040503050406030204" pitchFamily="18" charset="0"/>
                            <a:ea typeface="+mn-ea"/>
                          </a:rPr>
                          <m:t>𝑇</m:t>
                        </m:r>
                      </m:sub>
                    </m:sSub>
                  </m:oMath>
                </a14:m>
                <a:r>
                  <a:rPr lang="zh-CN" altLang="en-US" sz="1800" dirty="0">
                    <a:latin typeface="+mn-lt"/>
                    <a:ea typeface="黑体" panose="02010609060101010101" pitchFamily="49" charset="-122"/>
                  </a:rPr>
                  <a:t>是运动系自转角速度，与曲线运动角速度无关，故无法修正</a:t>
                </a:r>
                <a14:m>
                  <m:oMath xmlns:m="http://schemas.openxmlformats.org/officeDocument/2006/math">
                    <m:r>
                      <a:rPr lang="el-GR" altLang="zh-CN" sz="1800" b="0" i="1" smtClean="0">
                        <a:latin typeface="Cambria Math" panose="02040503050406030204" pitchFamily="18" charset="0"/>
                        <a:ea typeface="黑体" panose="02010609060101010101" pitchFamily="49" charset="-122"/>
                      </a:rPr>
                      <m:t>𝜔</m:t>
                    </m:r>
                  </m:oMath>
                </a14:m>
                <a:r>
                  <a:rPr lang="en-US" altLang="zh-CN" sz="1800" dirty="0">
                    <a:latin typeface="+mn-lt"/>
                    <a:ea typeface="黑体" panose="02010609060101010101" pitchFamily="49" charset="-122"/>
                  </a:rPr>
                  <a:t>(</a:t>
                </a:r>
                <a:r>
                  <a:rPr lang="zh-CN" altLang="en-US" sz="1800" dirty="0">
                    <a:latin typeface="+mn-lt"/>
                    <a:ea typeface="黑体" panose="02010609060101010101" pitchFamily="49" charset="-122"/>
                  </a:rPr>
                  <a:t>或</a:t>
                </a:r>
                <a14:m>
                  <m:oMath xmlns:m="http://schemas.openxmlformats.org/officeDocument/2006/math">
                    <m:acc>
                      <m:accPr>
                        <m:chr m:val="⃑"/>
                        <m:ctrlPr>
                          <a:rPr lang="zh-CN" altLang="en-US" sz="1800" i="1" smtClean="0">
                            <a:latin typeface="Cambria Math" panose="02040503050406030204" pitchFamily="18" charset="0"/>
                            <a:ea typeface="黑体" panose="02010609060101010101" pitchFamily="49" charset="-122"/>
                          </a:rPr>
                        </m:ctrlPr>
                      </m:accPr>
                      <m:e>
                        <m:r>
                          <a:rPr lang="en-US" altLang="zh-CN" sz="1800" b="0" i="1" smtClean="0">
                            <a:latin typeface="Cambria Math" panose="02040503050406030204" pitchFamily="18" charset="0"/>
                            <a:ea typeface="黑体" panose="02010609060101010101" pitchFamily="49" charset="-122"/>
                          </a:rPr>
                          <m:t>𝑘</m:t>
                        </m:r>
                      </m:e>
                    </m:acc>
                  </m:oMath>
                </a14:m>
                <a:r>
                  <a:rPr lang="en-US" altLang="zh-CN" sz="1800" dirty="0">
                    <a:latin typeface="+mn-lt"/>
                    <a:ea typeface="黑体" panose="02010609060101010101" pitchFamily="49" charset="-122"/>
                  </a:rPr>
                  <a:t>)</a:t>
                </a:r>
                <a:r>
                  <a:rPr lang="zh-CN" altLang="en-US" sz="1800" dirty="0">
                    <a:latin typeface="+mn-lt"/>
                    <a:ea typeface="黑体" panose="02010609060101010101" pitchFamily="49" charset="-122"/>
                  </a:rPr>
                  <a:t>，与动力学结果一致。</a:t>
                </a:r>
                <a:endParaRPr lang="en-US" altLang="zh-CN" sz="1800" dirty="0">
                  <a:latin typeface="+mn-lt"/>
                  <a:ea typeface="黑体" panose="02010609060101010101" pitchFamily="49" charset="-122"/>
                </a:endParaRPr>
              </a:p>
            </p:txBody>
          </p:sp>
        </mc:Choice>
        <mc:Fallback xmlns="">
          <p:sp>
            <p:nvSpPr>
              <p:cNvPr id="14" name="文本框 13">
                <a:extLst>
                  <a:ext uri="{FF2B5EF4-FFF2-40B4-BE49-F238E27FC236}">
                    <a16:creationId xmlns:a16="http://schemas.microsoft.com/office/drawing/2014/main" id="{BBB256E0-C112-4D4D-994E-43AE68DA17B7}"/>
                  </a:ext>
                </a:extLst>
              </p:cNvPr>
              <p:cNvSpPr txBox="1">
                <a:spLocks noRot="1" noChangeAspect="1" noMove="1" noResize="1" noEditPoints="1" noAdjustHandles="1" noChangeArrowheads="1" noChangeShapeType="1" noTextEdit="1"/>
              </p:cNvSpPr>
              <p:nvPr/>
            </p:nvSpPr>
            <p:spPr>
              <a:xfrm>
                <a:off x="80468" y="1414446"/>
                <a:ext cx="8999121" cy="3016082"/>
              </a:xfrm>
              <a:prstGeom prst="rect">
                <a:avLst/>
              </a:prstGeom>
              <a:blipFill>
                <a:blip r:embed="rId3"/>
                <a:stretch>
                  <a:fillRect l="-542" r="-271" b="-1616"/>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B0D47CF-11BF-FF0F-B589-00809AE21EFC}"/>
              </a:ext>
            </a:extLst>
          </p:cNvPr>
          <p:cNvSpPr txBox="1"/>
          <p:nvPr/>
        </p:nvSpPr>
        <p:spPr>
          <a:xfrm>
            <a:off x="128015" y="4534963"/>
            <a:ext cx="8887968" cy="1700530"/>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      </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动力学与</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运动学是统一、互补的。例如它们都不会影响动量速度、群速度、波速度，也不会修正</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延拓</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复色关系。对于类氢原子的自旋</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轨道耦合，从核静止系</a:t>
            </a:r>
            <a:r>
              <a:rPr lang="en-US" altLang="zh-CN" sz="1800" dirty="0">
                <a:latin typeface="Arial" panose="020B0604020202020204" pitchFamily="34" charset="0"/>
                <a:ea typeface="黑体" panose="02010609060101010101" pitchFamily="49" charset="-122"/>
              </a:rPr>
              <a:t>(lab</a:t>
            </a:r>
            <a:r>
              <a:rPr lang="zh-CN" altLang="en-US" sz="1800" dirty="0">
                <a:latin typeface="Arial" panose="020B0604020202020204" pitchFamily="34" charset="0"/>
                <a:ea typeface="黑体" panose="02010609060101010101" pitchFamily="49" charset="-122"/>
              </a:rPr>
              <a:t>系</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观测电子运动在运动学上存在</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a:t>
            </a:r>
            <a:r>
              <a:rPr lang="en-US" altLang="zh-CN" sz="1800" kern="100" baseline="30000" dirty="0">
                <a:effectLst/>
                <a:latin typeface="Arial" panose="020B0604020202020204" pitchFamily="34" charset="0"/>
                <a:ea typeface="宋体" panose="02010600030101010101" pitchFamily="2" charset="-122"/>
                <a:cs typeface="Times New Roman" panose="02020603050405020304" pitchFamily="18" charset="0"/>
              </a:rPr>
              <a:t>[1] </a:t>
            </a:r>
            <a:r>
              <a:rPr lang="zh-CN" altLang="en-US" sz="1800" dirty="0">
                <a:latin typeface="Arial" panose="020B0604020202020204" pitchFamily="34" charset="0"/>
                <a:ea typeface="黑体" panose="02010609060101010101" pitchFamily="49" charset="-122"/>
              </a:rPr>
              <a:t>，而若不变换到电子静止系则自旋</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演化不受</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动力学影响，这两个方面是理解互补统一的关键。</a:t>
            </a:r>
            <a:endParaRPr lang="en-US" altLang="zh-CN" sz="1800" dirty="0">
              <a:latin typeface="Arial" panose="020B0604020202020204" pitchFamily="34" charset="0"/>
              <a:ea typeface="黑体" panose="02010609060101010101" pitchFamily="49" charset="-122"/>
            </a:endParaRPr>
          </a:p>
        </p:txBody>
      </p:sp>
      <p:cxnSp>
        <p:nvCxnSpPr>
          <p:cNvPr id="16" name="直接连接符 15">
            <a:extLst>
              <a:ext uri="{FF2B5EF4-FFF2-40B4-BE49-F238E27FC236}">
                <a16:creationId xmlns:a16="http://schemas.microsoft.com/office/drawing/2014/main" id="{98BAFB5A-B226-B06A-AC58-5B921A3D315E}"/>
              </a:ext>
            </a:extLst>
          </p:cNvPr>
          <p:cNvCxnSpPr/>
          <p:nvPr/>
        </p:nvCxnSpPr>
        <p:spPr bwMode="auto">
          <a:xfrm>
            <a:off x="738841" y="6326007"/>
            <a:ext cx="7586657" cy="0"/>
          </a:xfrm>
          <a:prstGeom prst="line">
            <a:avLst/>
          </a:prstGeom>
          <a:solidFill>
            <a:schemeClr val="accent1"/>
          </a:solidFill>
          <a:ln w="19050"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文本框 4">
            <a:extLst>
              <a:ext uri="{FF2B5EF4-FFF2-40B4-BE49-F238E27FC236}">
                <a16:creationId xmlns:a16="http://schemas.microsoft.com/office/drawing/2014/main" id="{723BE5C9-3FF1-3377-7153-2E09C02F25E7}"/>
              </a:ext>
            </a:extLst>
          </p:cNvPr>
          <p:cNvSpPr txBox="1"/>
          <p:nvPr/>
        </p:nvSpPr>
        <p:spPr>
          <a:xfrm>
            <a:off x="153619" y="6339928"/>
            <a:ext cx="9318453" cy="335156"/>
          </a:xfrm>
          <a:prstGeom prst="rect">
            <a:avLst/>
          </a:prstGeom>
          <a:noFill/>
        </p:spPr>
        <p:txBody>
          <a:bodyPr wrap="square" rtlCol="0">
            <a:spAutoFit/>
          </a:bodyPr>
          <a:lstStyle/>
          <a:p>
            <a:pPr algn="l">
              <a:lnSpc>
                <a:spcPct val="150000"/>
              </a:lnSpc>
            </a:pPr>
            <a:r>
              <a:rPr lang="en-US" altLang="zh-CN" sz="1200" dirty="0">
                <a:latin typeface="Arial" panose="020B0604020202020204" pitchFamily="34" charset="0"/>
                <a:ea typeface="黑体" panose="02010609060101010101" pitchFamily="49" charset="-122"/>
              </a:rPr>
              <a:t>[1] </a:t>
            </a:r>
            <a:r>
              <a:rPr lang="en-US" altLang="zh-CN" sz="1200" dirty="0" err="1">
                <a:latin typeface="Arial" panose="020B0604020202020204" pitchFamily="34" charset="0"/>
                <a:ea typeface="黑体" panose="02010609060101010101" pitchFamily="49" charset="-122"/>
              </a:rPr>
              <a:t>Rȩbilas</a:t>
            </a:r>
            <a:r>
              <a:rPr lang="en-US" altLang="zh-CN" sz="1200" dirty="0">
                <a:latin typeface="Arial" panose="020B0604020202020204" pitchFamily="34" charset="0"/>
                <a:ea typeface="黑体" panose="02010609060101010101" pitchFamily="49" charset="-122"/>
              </a:rPr>
              <a:t>, Krzysztof. "Subtleties of the Thomas precession." European Journal of Physics 36.4 (2015): 045007.</a:t>
            </a:r>
          </a:p>
        </p:txBody>
      </p:sp>
      <p:sp>
        <p:nvSpPr>
          <p:cNvPr id="3" name="文本框 2">
            <a:extLst>
              <a:ext uri="{FF2B5EF4-FFF2-40B4-BE49-F238E27FC236}">
                <a16:creationId xmlns:a16="http://schemas.microsoft.com/office/drawing/2014/main" id="{B0FD1E5A-DBED-4883-85AF-6B49A5738BC9}"/>
              </a:ext>
            </a:extLst>
          </p:cNvPr>
          <p:cNvSpPr txBox="1"/>
          <p:nvPr/>
        </p:nvSpPr>
        <p:spPr>
          <a:xfrm>
            <a:off x="153619" y="194789"/>
            <a:ext cx="322163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矢量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4" name="灯片编号占位符 3">
            <a:extLst>
              <a:ext uri="{FF2B5EF4-FFF2-40B4-BE49-F238E27FC236}">
                <a16:creationId xmlns:a16="http://schemas.microsoft.com/office/drawing/2014/main" id="{36B425F5-A909-1CDF-A438-BEC2337F2742}"/>
              </a:ext>
            </a:extLst>
          </p:cNvPr>
          <p:cNvSpPr>
            <a:spLocks noGrp="1"/>
          </p:cNvSpPr>
          <p:nvPr>
            <p:ph type="sldNum" sz="quarter" idx="10"/>
          </p:nvPr>
        </p:nvSpPr>
        <p:spPr/>
        <p:txBody>
          <a:bodyPr/>
          <a:lstStyle/>
          <a:p>
            <a:fld id="{6555F715-00A2-473B-A4E8-D5771EBCED9A}" type="slidenum">
              <a:rPr lang="zh-CN" altLang="en-US" smtClean="0"/>
              <a:pPr/>
              <a:t>7</a:t>
            </a:fld>
            <a:endParaRPr lang="zh-CN" altLang="en-US" dirty="0"/>
          </a:p>
        </p:txBody>
      </p:sp>
    </p:spTree>
    <p:extLst>
      <p:ext uri="{BB962C8B-B14F-4D97-AF65-F5344CB8AC3E}">
        <p14:creationId xmlns:p14="http://schemas.microsoft.com/office/powerpoint/2010/main" val="764492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1527FCB2-0C3C-D66B-CBE5-E43A2096ACA2}"/>
              </a:ext>
            </a:extLst>
          </p:cNvPr>
          <p:cNvGraphicFramePr>
            <a:graphicFrameLocks noChangeAspect="1"/>
          </p:cNvGraphicFramePr>
          <p:nvPr>
            <p:extLst>
              <p:ext uri="{D42A27DB-BD31-4B8C-83A1-F6EECF244321}">
                <p14:modId xmlns:p14="http://schemas.microsoft.com/office/powerpoint/2010/main" val="644199411"/>
              </p:ext>
            </p:extLst>
          </p:nvPr>
        </p:nvGraphicFramePr>
        <p:xfrm>
          <a:off x="252946" y="2077593"/>
          <a:ext cx="8148637" cy="2820988"/>
        </p:xfrm>
        <a:graphic>
          <a:graphicData uri="http://schemas.openxmlformats.org/presentationml/2006/ole">
            <mc:AlternateContent xmlns:mc="http://schemas.openxmlformats.org/markup-compatibility/2006">
              <mc:Choice xmlns:v="urn:schemas-microsoft-com:vml" Requires="v">
                <p:oleObj name="AxMath" r:id="rId3" imgW="8149320" imgH="2822760" progId="Equation.AxMath">
                  <p:embed/>
                </p:oleObj>
              </mc:Choice>
              <mc:Fallback>
                <p:oleObj name="AxMath" r:id="rId3" imgW="8149320" imgH="2822760" progId="Equation.AxMath">
                  <p:embed/>
                  <p:pic>
                    <p:nvPicPr>
                      <p:cNvPr id="3" name="对象 2">
                        <a:extLst>
                          <a:ext uri="{FF2B5EF4-FFF2-40B4-BE49-F238E27FC236}">
                            <a16:creationId xmlns:a16="http://schemas.microsoft.com/office/drawing/2014/main" id="{D4950E31-B722-D6AD-E6EA-938CE56016DA}"/>
                          </a:ext>
                        </a:extLst>
                      </p:cNvPr>
                      <p:cNvPicPr/>
                      <p:nvPr/>
                    </p:nvPicPr>
                    <p:blipFill>
                      <a:blip r:embed="rId4"/>
                      <a:stretch>
                        <a:fillRect/>
                      </a:stretch>
                    </p:blipFill>
                    <p:spPr>
                      <a:xfrm>
                        <a:off x="252946" y="2077593"/>
                        <a:ext cx="8148637" cy="2820988"/>
                      </a:xfrm>
                      <a:prstGeom prst="rect">
                        <a:avLst/>
                      </a:prstGeom>
                      <a:noFill/>
                    </p:spPr>
                  </p:pic>
                </p:oleObj>
              </mc:Fallback>
            </mc:AlternateContent>
          </a:graphicData>
        </a:graphic>
      </p:graphicFrame>
      <p:sp>
        <p:nvSpPr>
          <p:cNvPr id="4" name="灯片编号占位符 3">
            <a:extLst>
              <a:ext uri="{FF2B5EF4-FFF2-40B4-BE49-F238E27FC236}">
                <a16:creationId xmlns:a16="http://schemas.microsoft.com/office/drawing/2014/main" id="{D13F3435-8750-09BA-1715-EBF29212D893}"/>
              </a:ext>
            </a:extLst>
          </p:cNvPr>
          <p:cNvSpPr>
            <a:spLocks noGrp="1"/>
          </p:cNvSpPr>
          <p:nvPr>
            <p:ph type="sldNum" sz="quarter" idx="10"/>
          </p:nvPr>
        </p:nvSpPr>
        <p:spPr/>
        <p:txBody>
          <a:bodyPr/>
          <a:lstStyle/>
          <a:p>
            <a:fld id="{6555F715-00A2-473B-A4E8-D5771EBCED9A}" type="slidenum">
              <a:rPr lang="zh-CN" altLang="en-US" smtClean="0"/>
              <a:pPr/>
              <a:t>70</a:t>
            </a:fld>
            <a:endParaRPr lang="zh-CN" altLang="en-US" dirty="0"/>
          </a:p>
        </p:txBody>
      </p:sp>
    </p:spTree>
    <p:extLst>
      <p:ext uri="{BB962C8B-B14F-4D97-AF65-F5344CB8AC3E}">
        <p14:creationId xmlns:p14="http://schemas.microsoft.com/office/powerpoint/2010/main" val="460226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D0F043AC-1595-8D50-46E7-93E630DA4AF3}"/>
              </a:ext>
            </a:extLst>
          </p:cNvPr>
          <p:cNvGraphicFramePr>
            <a:graphicFrameLocks noChangeAspect="1"/>
          </p:cNvGraphicFramePr>
          <p:nvPr>
            <p:extLst>
              <p:ext uri="{D42A27DB-BD31-4B8C-83A1-F6EECF244321}">
                <p14:modId xmlns:p14="http://schemas.microsoft.com/office/powerpoint/2010/main" val="3794899237"/>
              </p:ext>
            </p:extLst>
          </p:nvPr>
        </p:nvGraphicFramePr>
        <p:xfrm>
          <a:off x="194565" y="1676980"/>
          <a:ext cx="7602538" cy="3806826"/>
        </p:xfrm>
        <a:graphic>
          <a:graphicData uri="http://schemas.openxmlformats.org/presentationml/2006/ole">
            <mc:AlternateContent xmlns:mc="http://schemas.openxmlformats.org/markup-compatibility/2006">
              <mc:Choice xmlns:v="urn:schemas-microsoft-com:vml" Requires="v">
                <p:oleObj name="AxMath" r:id="rId3" imgW="7602480" imgH="3806280" progId="Equation.AxMath">
                  <p:embed/>
                </p:oleObj>
              </mc:Choice>
              <mc:Fallback>
                <p:oleObj name="AxMath" r:id="rId3" imgW="7602480" imgH="3806280" progId="Equation.AxMath">
                  <p:embed/>
                  <p:pic>
                    <p:nvPicPr>
                      <p:cNvPr id="0" name=""/>
                      <p:cNvPicPr/>
                      <p:nvPr/>
                    </p:nvPicPr>
                    <p:blipFill>
                      <a:blip r:embed="rId4"/>
                      <a:stretch>
                        <a:fillRect/>
                      </a:stretch>
                    </p:blipFill>
                    <p:spPr>
                      <a:xfrm>
                        <a:off x="194565" y="1676980"/>
                        <a:ext cx="7602538" cy="3806826"/>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91BDB2D3-02B7-5CF5-F447-447E7C8C30C5}"/>
              </a:ext>
            </a:extLst>
          </p:cNvPr>
          <p:cNvSpPr>
            <a:spLocks noGrp="1"/>
          </p:cNvSpPr>
          <p:nvPr>
            <p:ph type="sldNum" sz="quarter" idx="10"/>
          </p:nvPr>
        </p:nvSpPr>
        <p:spPr/>
        <p:txBody>
          <a:bodyPr/>
          <a:lstStyle/>
          <a:p>
            <a:fld id="{6555F715-00A2-473B-A4E8-D5771EBCED9A}" type="slidenum">
              <a:rPr lang="zh-CN" altLang="en-US" smtClean="0"/>
              <a:pPr/>
              <a:t>71</a:t>
            </a:fld>
            <a:endParaRPr lang="zh-CN" altLang="en-US" dirty="0"/>
          </a:p>
        </p:txBody>
      </p:sp>
    </p:spTree>
    <p:extLst>
      <p:ext uri="{BB962C8B-B14F-4D97-AF65-F5344CB8AC3E}">
        <p14:creationId xmlns:p14="http://schemas.microsoft.com/office/powerpoint/2010/main" val="3344492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A274ECDF-FCC9-09C6-1D14-B122E0DCDC42}"/>
              </a:ext>
            </a:extLst>
          </p:cNvPr>
          <p:cNvGraphicFramePr>
            <a:graphicFrameLocks noChangeAspect="1"/>
          </p:cNvGraphicFramePr>
          <p:nvPr>
            <p:extLst>
              <p:ext uri="{D42A27DB-BD31-4B8C-83A1-F6EECF244321}">
                <p14:modId xmlns:p14="http://schemas.microsoft.com/office/powerpoint/2010/main" val="337941695"/>
              </p:ext>
            </p:extLst>
          </p:nvPr>
        </p:nvGraphicFramePr>
        <p:xfrm>
          <a:off x="229692" y="1432052"/>
          <a:ext cx="7048673" cy="4807814"/>
        </p:xfrm>
        <a:graphic>
          <a:graphicData uri="http://schemas.openxmlformats.org/presentationml/2006/ole">
            <mc:AlternateContent xmlns:mc="http://schemas.openxmlformats.org/markup-compatibility/2006">
              <mc:Choice xmlns:v="urn:schemas-microsoft-com:vml" Requires="v">
                <p:oleObj name="AxMath" r:id="rId3" imgW="6690960" imgH="4563720" progId="Equation.AxMath">
                  <p:embed/>
                </p:oleObj>
              </mc:Choice>
              <mc:Fallback>
                <p:oleObj name="AxMath" r:id="rId3" imgW="6690960" imgH="4563720" progId="Equation.AxMath">
                  <p:embed/>
                  <p:pic>
                    <p:nvPicPr>
                      <p:cNvPr id="3" name="对象 2">
                        <a:extLst>
                          <a:ext uri="{FF2B5EF4-FFF2-40B4-BE49-F238E27FC236}">
                            <a16:creationId xmlns:a16="http://schemas.microsoft.com/office/drawing/2014/main" id="{85121AA2-33CE-6AF9-0DC5-3AEEB2DB902A}"/>
                          </a:ext>
                        </a:extLst>
                      </p:cNvPr>
                      <p:cNvPicPr/>
                      <p:nvPr/>
                    </p:nvPicPr>
                    <p:blipFill>
                      <a:blip r:embed="rId4"/>
                      <a:stretch>
                        <a:fillRect/>
                      </a:stretch>
                    </p:blipFill>
                    <p:spPr>
                      <a:xfrm>
                        <a:off x="229692" y="1432052"/>
                        <a:ext cx="7048673" cy="4807814"/>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3B5D5C3D-D81A-38A4-AEA6-3026C7473BAE}"/>
              </a:ext>
            </a:extLst>
          </p:cNvPr>
          <p:cNvSpPr>
            <a:spLocks noGrp="1"/>
          </p:cNvSpPr>
          <p:nvPr>
            <p:ph type="sldNum" sz="quarter" idx="10"/>
          </p:nvPr>
        </p:nvSpPr>
        <p:spPr/>
        <p:txBody>
          <a:bodyPr/>
          <a:lstStyle/>
          <a:p>
            <a:fld id="{6555F715-00A2-473B-A4E8-D5771EBCED9A}" type="slidenum">
              <a:rPr lang="zh-CN" altLang="en-US" smtClean="0"/>
              <a:pPr/>
              <a:t>72</a:t>
            </a:fld>
            <a:endParaRPr lang="zh-CN" altLang="en-US" dirty="0"/>
          </a:p>
        </p:txBody>
      </p:sp>
    </p:spTree>
    <p:extLst>
      <p:ext uri="{BB962C8B-B14F-4D97-AF65-F5344CB8AC3E}">
        <p14:creationId xmlns:p14="http://schemas.microsoft.com/office/powerpoint/2010/main" val="4058557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2F7C07E7-6EBF-0382-7603-CB0CDE60C577}"/>
              </a:ext>
            </a:extLst>
          </p:cNvPr>
          <p:cNvGraphicFramePr>
            <a:graphicFrameLocks noChangeAspect="1"/>
          </p:cNvGraphicFramePr>
          <p:nvPr>
            <p:extLst>
              <p:ext uri="{D42A27DB-BD31-4B8C-83A1-F6EECF244321}">
                <p14:modId xmlns:p14="http://schemas.microsoft.com/office/powerpoint/2010/main" val="836144953"/>
              </p:ext>
            </p:extLst>
          </p:nvPr>
        </p:nvGraphicFramePr>
        <p:xfrm>
          <a:off x="182149" y="2258805"/>
          <a:ext cx="6642100" cy="3209925"/>
        </p:xfrm>
        <a:graphic>
          <a:graphicData uri="http://schemas.openxmlformats.org/presentationml/2006/ole">
            <mc:AlternateContent xmlns:mc="http://schemas.openxmlformats.org/markup-compatibility/2006">
              <mc:Choice xmlns:v="urn:schemas-microsoft-com:vml" Requires="v">
                <p:oleObj name="AxMath" r:id="rId3" imgW="6642720" imgH="3209760" progId="Equation.AxMath">
                  <p:embed/>
                </p:oleObj>
              </mc:Choice>
              <mc:Fallback>
                <p:oleObj name="AxMath" r:id="rId3" imgW="6642720" imgH="3209760" progId="Equation.AxMath">
                  <p:embed/>
                  <p:pic>
                    <p:nvPicPr>
                      <p:cNvPr id="0" name=""/>
                      <p:cNvPicPr/>
                      <p:nvPr/>
                    </p:nvPicPr>
                    <p:blipFill>
                      <a:blip r:embed="rId4"/>
                      <a:stretch>
                        <a:fillRect/>
                      </a:stretch>
                    </p:blipFill>
                    <p:spPr>
                      <a:xfrm>
                        <a:off x="182149" y="2258805"/>
                        <a:ext cx="6642100" cy="3209925"/>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E02BB19E-57F1-D5B9-6E48-40C5C66404FB}"/>
              </a:ext>
            </a:extLst>
          </p:cNvPr>
          <p:cNvSpPr>
            <a:spLocks noGrp="1"/>
          </p:cNvSpPr>
          <p:nvPr>
            <p:ph type="sldNum" sz="quarter" idx="10"/>
          </p:nvPr>
        </p:nvSpPr>
        <p:spPr/>
        <p:txBody>
          <a:bodyPr/>
          <a:lstStyle/>
          <a:p>
            <a:fld id="{6555F715-00A2-473B-A4E8-D5771EBCED9A}" type="slidenum">
              <a:rPr lang="zh-CN" altLang="en-US" smtClean="0"/>
              <a:pPr/>
              <a:t>73</a:t>
            </a:fld>
            <a:endParaRPr lang="zh-CN" altLang="en-US" dirty="0"/>
          </a:p>
        </p:txBody>
      </p:sp>
    </p:spTree>
    <p:extLst>
      <p:ext uri="{BB962C8B-B14F-4D97-AF65-F5344CB8AC3E}">
        <p14:creationId xmlns:p14="http://schemas.microsoft.com/office/powerpoint/2010/main" val="3451199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6F6400C5-368D-973D-9AEA-79077D734775}"/>
              </a:ext>
            </a:extLst>
          </p:cNvPr>
          <p:cNvGraphicFramePr>
            <a:graphicFrameLocks noChangeAspect="1"/>
          </p:cNvGraphicFramePr>
          <p:nvPr>
            <p:extLst>
              <p:ext uri="{D42A27DB-BD31-4B8C-83A1-F6EECF244321}">
                <p14:modId xmlns:p14="http://schemas.microsoft.com/office/powerpoint/2010/main" val="3147458307"/>
              </p:ext>
            </p:extLst>
          </p:nvPr>
        </p:nvGraphicFramePr>
        <p:xfrm>
          <a:off x="244683" y="2157137"/>
          <a:ext cx="7859712" cy="3313112"/>
        </p:xfrm>
        <a:graphic>
          <a:graphicData uri="http://schemas.openxmlformats.org/presentationml/2006/ole">
            <mc:AlternateContent xmlns:mc="http://schemas.openxmlformats.org/markup-compatibility/2006">
              <mc:Choice xmlns:v="urn:schemas-microsoft-com:vml" Requires="v">
                <p:oleObj name="AxMath" r:id="rId3" imgW="7860240" imgH="3313080" progId="Equation.AxMath">
                  <p:embed/>
                </p:oleObj>
              </mc:Choice>
              <mc:Fallback>
                <p:oleObj name="AxMath" r:id="rId3" imgW="7860240" imgH="3313080" progId="Equation.AxMath">
                  <p:embed/>
                  <p:pic>
                    <p:nvPicPr>
                      <p:cNvPr id="3" name="对象 2">
                        <a:extLst>
                          <a:ext uri="{FF2B5EF4-FFF2-40B4-BE49-F238E27FC236}">
                            <a16:creationId xmlns:a16="http://schemas.microsoft.com/office/drawing/2014/main" id="{8AB2EB6D-BD38-C213-855F-83AF6E510549}"/>
                          </a:ext>
                        </a:extLst>
                      </p:cNvPr>
                      <p:cNvPicPr/>
                      <p:nvPr/>
                    </p:nvPicPr>
                    <p:blipFill>
                      <a:blip r:embed="rId4"/>
                      <a:stretch>
                        <a:fillRect/>
                      </a:stretch>
                    </p:blipFill>
                    <p:spPr>
                      <a:xfrm>
                        <a:off x="244683" y="2157137"/>
                        <a:ext cx="7859712" cy="3313112"/>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0BDA1DB9-88D9-B3C4-BFB7-18968778D741}"/>
              </a:ext>
            </a:extLst>
          </p:cNvPr>
          <p:cNvSpPr>
            <a:spLocks noGrp="1"/>
          </p:cNvSpPr>
          <p:nvPr>
            <p:ph type="sldNum" sz="quarter" idx="10"/>
          </p:nvPr>
        </p:nvSpPr>
        <p:spPr/>
        <p:txBody>
          <a:bodyPr/>
          <a:lstStyle/>
          <a:p>
            <a:fld id="{6555F715-00A2-473B-A4E8-D5771EBCED9A}" type="slidenum">
              <a:rPr lang="zh-CN" altLang="en-US" smtClean="0"/>
              <a:pPr/>
              <a:t>74</a:t>
            </a:fld>
            <a:endParaRPr lang="zh-CN" altLang="en-US" dirty="0"/>
          </a:p>
        </p:txBody>
      </p:sp>
    </p:spTree>
    <p:extLst>
      <p:ext uri="{BB962C8B-B14F-4D97-AF65-F5344CB8AC3E}">
        <p14:creationId xmlns:p14="http://schemas.microsoft.com/office/powerpoint/2010/main" val="2615914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5D7A2306-A42A-C2BC-9B94-1D34261C8508}"/>
              </a:ext>
            </a:extLst>
          </p:cNvPr>
          <p:cNvGraphicFramePr>
            <a:graphicFrameLocks noChangeAspect="1"/>
          </p:cNvGraphicFramePr>
          <p:nvPr>
            <p:extLst>
              <p:ext uri="{D42A27DB-BD31-4B8C-83A1-F6EECF244321}">
                <p14:modId xmlns:p14="http://schemas.microsoft.com/office/powerpoint/2010/main" val="1606241281"/>
              </p:ext>
            </p:extLst>
          </p:nvPr>
        </p:nvGraphicFramePr>
        <p:xfrm>
          <a:off x="5076" y="1169233"/>
          <a:ext cx="9138924" cy="5354922"/>
        </p:xfrm>
        <a:graphic>
          <a:graphicData uri="http://schemas.openxmlformats.org/presentationml/2006/ole">
            <mc:AlternateContent xmlns:mc="http://schemas.openxmlformats.org/markup-compatibility/2006">
              <mc:Choice xmlns:v="urn:schemas-microsoft-com:vml" Requires="v">
                <p:oleObj name="AxMath" r:id="rId3" imgW="9018000" imgH="5285160" progId="Equation.AxMath">
                  <p:embed/>
                </p:oleObj>
              </mc:Choice>
              <mc:Fallback>
                <p:oleObj name="AxMath" r:id="rId3" imgW="9018000" imgH="5285160" progId="Equation.AxMath">
                  <p:embed/>
                  <p:pic>
                    <p:nvPicPr>
                      <p:cNvPr id="0" name=""/>
                      <p:cNvPicPr/>
                      <p:nvPr/>
                    </p:nvPicPr>
                    <p:blipFill>
                      <a:blip r:embed="rId4"/>
                      <a:stretch>
                        <a:fillRect/>
                      </a:stretch>
                    </p:blipFill>
                    <p:spPr>
                      <a:xfrm>
                        <a:off x="5076" y="1169233"/>
                        <a:ext cx="9138924" cy="5354922"/>
                      </a:xfrm>
                      <a:prstGeom prst="rect">
                        <a:avLst/>
                      </a:prstGeom>
                      <a:noFill/>
                    </p:spPr>
                  </p:pic>
                </p:oleObj>
              </mc:Fallback>
            </mc:AlternateContent>
          </a:graphicData>
        </a:graphic>
      </p:graphicFrame>
      <p:sp>
        <p:nvSpPr>
          <p:cNvPr id="4" name="灯片编号占位符 3">
            <a:extLst>
              <a:ext uri="{FF2B5EF4-FFF2-40B4-BE49-F238E27FC236}">
                <a16:creationId xmlns:a16="http://schemas.microsoft.com/office/drawing/2014/main" id="{56FBF364-8E96-D92D-5D94-258E440FAC87}"/>
              </a:ext>
            </a:extLst>
          </p:cNvPr>
          <p:cNvSpPr>
            <a:spLocks noGrp="1"/>
          </p:cNvSpPr>
          <p:nvPr>
            <p:ph type="sldNum" sz="quarter" idx="10"/>
          </p:nvPr>
        </p:nvSpPr>
        <p:spPr/>
        <p:txBody>
          <a:bodyPr/>
          <a:lstStyle/>
          <a:p>
            <a:fld id="{6555F715-00A2-473B-A4E8-D5771EBCED9A}" type="slidenum">
              <a:rPr lang="zh-CN" altLang="en-US" smtClean="0"/>
              <a:pPr/>
              <a:t>75</a:t>
            </a:fld>
            <a:endParaRPr lang="zh-CN" altLang="en-US" dirty="0"/>
          </a:p>
        </p:txBody>
      </p:sp>
    </p:spTree>
    <p:extLst>
      <p:ext uri="{BB962C8B-B14F-4D97-AF65-F5344CB8AC3E}">
        <p14:creationId xmlns:p14="http://schemas.microsoft.com/office/powerpoint/2010/main" val="3910054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6F6400C5-368D-973D-9AEA-79077D734775}"/>
              </a:ext>
            </a:extLst>
          </p:cNvPr>
          <p:cNvGraphicFramePr>
            <a:graphicFrameLocks noChangeAspect="1"/>
          </p:cNvGraphicFramePr>
          <p:nvPr>
            <p:extLst>
              <p:ext uri="{D42A27DB-BD31-4B8C-83A1-F6EECF244321}">
                <p14:modId xmlns:p14="http://schemas.microsoft.com/office/powerpoint/2010/main" val="3873849820"/>
              </p:ext>
            </p:extLst>
          </p:nvPr>
        </p:nvGraphicFramePr>
        <p:xfrm>
          <a:off x="156477" y="1510259"/>
          <a:ext cx="8520112" cy="4529138"/>
        </p:xfrm>
        <a:graphic>
          <a:graphicData uri="http://schemas.openxmlformats.org/presentationml/2006/ole">
            <mc:AlternateContent xmlns:mc="http://schemas.openxmlformats.org/markup-compatibility/2006">
              <mc:Choice xmlns:v="urn:schemas-microsoft-com:vml" Requires="v">
                <p:oleObj name="AxMath" r:id="rId3" imgW="8520120" imgH="4529160" progId="Equation.AxMath">
                  <p:embed/>
                </p:oleObj>
              </mc:Choice>
              <mc:Fallback>
                <p:oleObj name="AxMath" r:id="rId3" imgW="8520120" imgH="4529160" progId="Equation.AxMath">
                  <p:embed/>
                  <p:pic>
                    <p:nvPicPr>
                      <p:cNvPr id="3" name="对象 2">
                        <a:extLst>
                          <a:ext uri="{FF2B5EF4-FFF2-40B4-BE49-F238E27FC236}">
                            <a16:creationId xmlns:a16="http://schemas.microsoft.com/office/drawing/2014/main" id="{6F6400C5-368D-973D-9AEA-79077D734775}"/>
                          </a:ext>
                        </a:extLst>
                      </p:cNvPr>
                      <p:cNvPicPr/>
                      <p:nvPr/>
                    </p:nvPicPr>
                    <p:blipFill>
                      <a:blip r:embed="rId4"/>
                      <a:stretch>
                        <a:fillRect/>
                      </a:stretch>
                    </p:blipFill>
                    <p:spPr>
                      <a:xfrm>
                        <a:off x="156477" y="1510259"/>
                        <a:ext cx="8520112" cy="4529138"/>
                      </a:xfrm>
                      <a:prstGeom prst="rect">
                        <a:avLst/>
                      </a:prstGeom>
                    </p:spPr>
                  </p:pic>
                </p:oleObj>
              </mc:Fallback>
            </mc:AlternateContent>
          </a:graphicData>
        </a:graphic>
      </p:graphicFrame>
      <p:sp>
        <p:nvSpPr>
          <p:cNvPr id="4" name="灯片编号占位符 3">
            <a:extLst>
              <a:ext uri="{FF2B5EF4-FFF2-40B4-BE49-F238E27FC236}">
                <a16:creationId xmlns:a16="http://schemas.microsoft.com/office/drawing/2014/main" id="{D5552AE4-51C9-F548-A437-46C1574B043F}"/>
              </a:ext>
            </a:extLst>
          </p:cNvPr>
          <p:cNvSpPr>
            <a:spLocks noGrp="1"/>
          </p:cNvSpPr>
          <p:nvPr>
            <p:ph type="sldNum" sz="quarter" idx="10"/>
          </p:nvPr>
        </p:nvSpPr>
        <p:spPr/>
        <p:txBody>
          <a:bodyPr/>
          <a:lstStyle/>
          <a:p>
            <a:fld id="{6555F715-00A2-473B-A4E8-D5771EBCED9A}" type="slidenum">
              <a:rPr lang="zh-CN" altLang="en-US" smtClean="0"/>
              <a:pPr/>
              <a:t>76</a:t>
            </a:fld>
            <a:endParaRPr lang="zh-CN" altLang="en-US" dirty="0"/>
          </a:p>
        </p:txBody>
      </p:sp>
    </p:spTree>
    <p:extLst>
      <p:ext uri="{BB962C8B-B14F-4D97-AF65-F5344CB8AC3E}">
        <p14:creationId xmlns:p14="http://schemas.microsoft.com/office/powerpoint/2010/main" val="407813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6A806486-B1E0-9DA2-F608-D38693E0EBDF}"/>
              </a:ext>
            </a:extLst>
          </p:cNvPr>
          <p:cNvGraphicFramePr>
            <a:graphicFrameLocks noChangeAspect="1"/>
          </p:cNvGraphicFramePr>
          <p:nvPr>
            <p:extLst>
              <p:ext uri="{D42A27DB-BD31-4B8C-83A1-F6EECF244321}">
                <p14:modId xmlns:p14="http://schemas.microsoft.com/office/powerpoint/2010/main" val="120171402"/>
              </p:ext>
            </p:extLst>
          </p:nvPr>
        </p:nvGraphicFramePr>
        <p:xfrm>
          <a:off x="389357" y="1759191"/>
          <a:ext cx="7383463" cy="2636837"/>
        </p:xfrm>
        <a:graphic>
          <a:graphicData uri="http://schemas.openxmlformats.org/presentationml/2006/ole">
            <mc:AlternateContent xmlns:mc="http://schemas.openxmlformats.org/markup-compatibility/2006">
              <mc:Choice xmlns:v="urn:schemas-microsoft-com:vml" Requires="v">
                <p:oleObj name="AxMath" r:id="rId3" imgW="7383240" imgH="2636640" progId="Equation.AxMath">
                  <p:embed/>
                </p:oleObj>
              </mc:Choice>
              <mc:Fallback>
                <p:oleObj name="AxMath" r:id="rId3" imgW="7383240" imgH="2636640" progId="Equation.AxMath">
                  <p:embed/>
                  <p:pic>
                    <p:nvPicPr>
                      <p:cNvPr id="3" name="对象 2">
                        <a:extLst>
                          <a:ext uri="{FF2B5EF4-FFF2-40B4-BE49-F238E27FC236}">
                            <a16:creationId xmlns:a16="http://schemas.microsoft.com/office/drawing/2014/main" id="{6F6400C5-368D-973D-9AEA-79077D734775}"/>
                          </a:ext>
                        </a:extLst>
                      </p:cNvPr>
                      <p:cNvPicPr/>
                      <p:nvPr/>
                    </p:nvPicPr>
                    <p:blipFill>
                      <a:blip r:embed="rId4"/>
                      <a:stretch>
                        <a:fillRect/>
                      </a:stretch>
                    </p:blipFill>
                    <p:spPr>
                      <a:xfrm>
                        <a:off x="389357" y="1759191"/>
                        <a:ext cx="7383463" cy="263683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46BC7F6B-A9B6-FDE6-4EA6-9AD3FE9BC08F}"/>
              </a:ext>
            </a:extLst>
          </p:cNvPr>
          <p:cNvGraphicFramePr>
            <a:graphicFrameLocks noChangeAspect="1"/>
          </p:cNvGraphicFramePr>
          <p:nvPr>
            <p:extLst>
              <p:ext uri="{D42A27DB-BD31-4B8C-83A1-F6EECF244321}">
                <p14:modId xmlns:p14="http://schemas.microsoft.com/office/powerpoint/2010/main" val="3254602665"/>
              </p:ext>
            </p:extLst>
          </p:nvPr>
        </p:nvGraphicFramePr>
        <p:xfrm>
          <a:off x="389357" y="4606036"/>
          <a:ext cx="5414963" cy="1196975"/>
        </p:xfrm>
        <a:graphic>
          <a:graphicData uri="http://schemas.openxmlformats.org/presentationml/2006/ole">
            <mc:AlternateContent xmlns:mc="http://schemas.openxmlformats.org/markup-compatibility/2006">
              <mc:Choice xmlns:v="urn:schemas-microsoft-com:vml" Requires="v">
                <p:oleObj name="AxMath" r:id="rId5" imgW="5415120" imgH="1196280" progId="Equation.AxMath">
                  <p:embed/>
                </p:oleObj>
              </mc:Choice>
              <mc:Fallback>
                <p:oleObj name="AxMath" r:id="rId5" imgW="5415120" imgH="1196280" progId="Equation.AxMath">
                  <p:embed/>
                  <p:pic>
                    <p:nvPicPr>
                      <p:cNvPr id="4" name="对象 3">
                        <a:extLst>
                          <a:ext uri="{FF2B5EF4-FFF2-40B4-BE49-F238E27FC236}">
                            <a16:creationId xmlns:a16="http://schemas.microsoft.com/office/drawing/2014/main" id="{97900FFE-7CC8-82B6-BD6F-BA89F6E93753}"/>
                          </a:ext>
                        </a:extLst>
                      </p:cNvPr>
                      <p:cNvPicPr/>
                      <p:nvPr/>
                    </p:nvPicPr>
                    <p:blipFill>
                      <a:blip r:embed="rId6"/>
                      <a:stretch>
                        <a:fillRect/>
                      </a:stretch>
                    </p:blipFill>
                    <p:spPr>
                      <a:xfrm>
                        <a:off x="389357" y="4606036"/>
                        <a:ext cx="5414963" cy="1196975"/>
                      </a:xfrm>
                      <a:prstGeom prst="rect">
                        <a:avLst/>
                      </a:prstGeom>
                    </p:spPr>
                  </p:pic>
                </p:oleObj>
              </mc:Fallback>
            </mc:AlternateContent>
          </a:graphicData>
        </a:graphic>
      </p:graphicFrame>
      <p:sp>
        <p:nvSpPr>
          <p:cNvPr id="5" name="灯片编号占位符 4">
            <a:extLst>
              <a:ext uri="{FF2B5EF4-FFF2-40B4-BE49-F238E27FC236}">
                <a16:creationId xmlns:a16="http://schemas.microsoft.com/office/drawing/2014/main" id="{8AD4F694-4A3C-86A0-BF11-1D0ED59D4344}"/>
              </a:ext>
            </a:extLst>
          </p:cNvPr>
          <p:cNvSpPr>
            <a:spLocks noGrp="1"/>
          </p:cNvSpPr>
          <p:nvPr>
            <p:ph type="sldNum" sz="quarter" idx="10"/>
          </p:nvPr>
        </p:nvSpPr>
        <p:spPr/>
        <p:txBody>
          <a:bodyPr/>
          <a:lstStyle/>
          <a:p>
            <a:fld id="{6555F715-00A2-473B-A4E8-D5771EBCED9A}" type="slidenum">
              <a:rPr lang="zh-CN" altLang="en-US" smtClean="0"/>
              <a:pPr/>
              <a:t>77</a:t>
            </a:fld>
            <a:endParaRPr lang="zh-CN" altLang="en-US" dirty="0"/>
          </a:p>
        </p:txBody>
      </p:sp>
    </p:spTree>
    <p:extLst>
      <p:ext uri="{BB962C8B-B14F-4D97-AF65-F5344CB8AC3E}">
        <p14:creationId xmlns:p14="http://schemas.microsoft.com/office/powerpoint/2010/main" val="471492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59E61E-E1F9-A1A7-A857-83E8FB2D2B3D}"/>
              </a:ext>
            </a:extLst>
          </p:cNvPr>
          <p:cNvSpPr>
            <a:spLocks noGrp="1"/>
          </p:cNvSpPr>
          <p:nvPr>
            <p:ph type="sldNum" sz="quarter" idx="10"/>
          </p:nvPr>
        </p:nvSpPr>
        <p:spPr/>
        <p:txBody>
          <a:bodyPr/>
          <a:lstStyle/>
          <a:p>
            <a:fld id="{6555F715-00A2-473B-A4E8-D5771EBCED9A}" type="slidenum">
              <a:rPr lang="zh-CN" altLang="en-US" smtClean="0"/>
              <a:pPr/>
              <a:t>78</a:t>
            </a:fld>
            <a:endParaRPr lang="zh-CN" altLang="en-US" dirty="0"/>
          </a:p>
        </p:txBody>
      </p:sp>
      <p:graphicFrame>
        <p:nvGraphicFramePr>
          <p:cNvPr id="5" name="对象 4">
            <a:extLst>
              <a:ext uri="{FF2B5EF4-FFF2-40B4-BE49-F238E27FC236}">
                <a16:creationId xmlns:a16="http://schemas.microsoft.com/office/drawing/2014/main" id="{1A0BE499-B98D-B546-8A77-B1112AB57F5B}"/>
              </a:ext>
            </a:extLst>
          </p:cNvPr>
          <p:cNvGraphicFramePr>
            <a:graphicFrameLocks noChangeAspect="1"/>
          </p:cNvGraphicFramePr>
          <p:nvPr>
            <p:extLst>
              <p:ext uri="{D42A27DB-BD31-4B8C-83A1-F6EECF244321}">
                <p14:modId xmlns:p14="http://schemas.microsoft.com/office/powerpoint/2010/main" val="252934233"/>
              </p:ext>
            </p:extLst>
          </p:nvPr>
        </p:nvGraphicFramePr>
        <p:xfrm>
          <a:off x="212990" y="879411"/>
          <a:ext cx="6238260" cy="5978589"/>
        </p:xfrm>
        <a:graphic>
          <a:graphicData uri="http://schemas.openxmlformats.org/presentationml/2006/ole">
            <mc:AlternateContent xmlns:mc="http://schemas.openxmlformats.org/markup-compatibility/2006">
              <mc:Choice xmlns:v="urn:schemas-microsoft-com:vml" Requires="v">
                <p:oleObj name="AxMath" r:id="rId2" imgW="6210720" imgH="5958360" progId="Equation.AxMath">
                  <p:embed/>
                </p:oleObj>
              </mc:Choice>
              <mc:Fallback>
                <p:oleObj name="AxMath" r:id="rId2" imgW="6210720" imgH="5958360" progId="Equation.AxMath">
                  <p:embed/>
                  <p:pic>
                    <p:nvPicPr>
                      <p:cNvPr id="5" name="对象 4">
                        <a:extLst>
                          <a:ext uri="{FF2B5EF4-FFF2-40B4-BE49-F238E27FC236}">
                            <a16:creationId xmlns:a16="http://schemas.microsoft.com/office/drawing/2014/main" id="{1A0BE499-B98D-B546-8A77-B1112AB57F5B}"/>
                          </a:ext>
                        </a:extLst>
                      </p:cNvPr>
                      <p:cNvPicPr/>
                      <p:nvPr/>
                    </p:nvPicPr>
                    <p:blipFill>
                      <a:blip r:embed="rId3"/>
                      <a:stretch>
                        <a:fillRect/>
                      </a:stretch>
                    </p:blipFill>
                    <p:spPr>
                      <a:xfrm>
                        <a:off x="212990" y="879411"/>
                        <a:ext cx="6238260" cy="5978589"/>
                      </a:xfrm>
                      <a:prstGeom prst="rect">
                        <a:avLst/>
                      </a:prstGeom>
                    </p:spPr>
                  </p:pic>
                </p:oleObj>
              </mc:Fallback>
            </mc:AlternateContent>
          </a:graphicData>
        </a:graphic>
      </p:graphicFrame>
    </p:spTree>
    <p:extLst>
      <p:ext uri="{BB962C8B-B14F-4D97-AF65-F5344CB8AC3E}">
        <p14:creationId xmlns:p14="http://schemas.microsoft.com/office/powerpoint/2010/main" val="2217001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59E61E-E1F9-A1A7-A857-83E8FB2D2B3D}"/>
              </a:ext>
            </a:extLst>
          </p:cNvPr>
          <p:cNvSpPr>
            <a:spLocks noGrp="1"/>
          </p:cNvSpPr>
          <p:nvPr>
            <p:ph type="sldNum" sz="quarter" idx="10"/>
          </p:nvPr>
        </p:nvSpPr>
        <p:spPr/>
        <p:txBody>
          <a:bodyPr/>
          <a:lstStyle/>
          <a:p>
            <a:fld id="{6555F715-00A2-473B-A4E8-D5771EBCED9A}" type="slidenum">
              <a:rPr lang="zh-CN" altLang="en-US" smtClean="0"/>
              <a:pPr/>
              <a:t>79</a:t>
            </a:fld>
            <a:endParaRPr lang="zh-CN" altLang="en-US" dirty="0"/>
          </a:p>
        </p:txBody>
      </p:sp>
      <p:graphicFrame>
        <p:nvGraphicFramePr>
          <p:cNvPr id="5" name="对象 4">
            <a:extLst>
              <a:ext uri="{FF2B5EF4-FFF2-40B4-BE49-F238E27FC236}">
                <a16:creationId xmlns:a16="http://schemas.microsoft.com/office/drawing/2014/main" id="{1A0BE499-B98D-B546-8A77-B1112AB57F5B}"/>
              </a:ext>
            </a:extLst>
          </p:cNvPr>
          <p:cNvGraphicFramePr>
            <a:graphicFrameLocks noChangeAspect="1"/>
          </p:cNvGraphicFramePr>
          <p:nvPr>
            <p:extLst>
              <p:ext uri="{D42A27DB-BD31-4B8C-83A1-F6EECF244321}">
                <p14:modId xmlns:p14="http://schemas.microsoft.com/office/powerpoint/2010/main" val="2107557714"/>
              </p:ext>
            </p:extLst>
          </p:nvPr>
        </p:nvGraphicFramePr>
        <p:xfrm>
          <a:off x="194468" y="861777"/>
          <a:ext cx="8755063" cy="5934075"/>
        </p:xfrm>
        <a:graphic>
          <a:graphicData uri="http://schemas.openxmlformats.org/presentationml/2006/ole">
            <mc:AlternateContent xmlns:mc="http://schemas.openxmlformats.org/markup-compatibility/2006">
              <mc:Choice xmlns:v="urn:schemas-microsoft-com:vml" Requires="v">
                <p:oleObj name="AxMath" r:id="rId2" imgW="8437320" imgH="5720760" progId="Equation.AxMath">
                  <p:embed/>
                </p:oleObj>
              </mc:Choice>
              <mc:Fallback>
                <p:oleObj name="AxMath" r:id="rId2" imgW="8437320" imgH="5720760" progId="Equation.AxMath">
                  <p:embed/>
                  <p:pic>
                    <p:nvPicPr>
                      <p:cNvPr id="5" name="对象 4">
                        <a:extLst>
                          <a:ext uri="{FF2B5EF4-FFF2-40B4-BE49-F238E27FC236}">
                            <a16:creationId xmlns:a16="http://schemas.microsoft.com/office/drawing/2014/main" id="{1A0BE499-B98D-B546-8A77-B1112AB57F5B}"/>
                          </a:ext>
                        </a:extLst>
                      </p:cNvPr>
                      <p:cNvPicPr/>
                      <p:nvPr/>
                    </p:nvPicPr>
                    <p:blipFill>
                      <a:blip r:embed="rId3"/>
                      <a:stretch>
                        <a:fillRect/>
                      </a:stretch>
                    </p:blipFill>
                    <p:spPr>
                      <a:xfrm>
                        <a:off x="194468" y="861777"/>
                        <a:ext cx="8755063" cy="5934075"/>
                      </a:xfrm>
                      <a:prstGeom prst="rect">
                        <a:avLst/>
                      </a:prstGeom>
                    </p:spPr>
                  </p:pic>
                </p:oleObj>
              </mc:Fallback>
            </mc:AlternateContent>
          </a:graphicData>
        </a:graphic>
      </p:graphicFrame>
    </p:spTree>
    <p:extLst>
      <p:ext uri="{BB962C8B-B14F-4D97-AF65-F5344CB8AC3E}">
        <p14:creationId xmlns:p14="http://schemas.microsoft.com/office/powerpoint/2010/main" val="89120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8052E9-8E3D-166C-A838-88E2E4A01469}"/>
              </a:ext>
            </a:extLst>
          </p:cNvPr>
          <p:cNvSpPr txBox="1"/>
          <p:nvPr/>
        </p:nvSpPr>
        <p:spPr>
          <a:xfrm>
            <a:off x="36575" y="833538"/>
            <a:ext cx="9070848"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从</a:t>
            </a:r>
            <a:r>
              <a:rPr lang="zh-CN" altLang="en-US" sz="1800" dirty="0">
                <a:latin typeface="+mn-ea"/>
                <a:ea typeface="+mn-ea"/>
              </a:rPr>
              <a:t>②式结果亦可知若</a:t>
            </a:r>
            <a:r>
              <a:rPr lang="en-US" altLang="zh-CN" sz="1800" dirty="0">
                <a:latin typeface="Arial" panose="020B0604020202020204" pitchFamily="34" charset="0"/>
                <a:ea typeface="黑体" panose="02010609060101010101" pitchFamily="49" charset="-122"/>
              </a:rPr>
              <a:t>4-vector</a:t>
            </a:r>
            <a:r>
              <a:rPr lang="zh-CN" altLang="en-US" sz="1800" dirty="0">
                <a:latin typeface="Arial" panose="020B0604020202020204" pitchFamily="34" charset="0"/>
                <a:ea typeface="黑体" panose="02010609060101010101" pitchFamily="49" charset="-122"/>
              </a:rPr>
              <a:t>满足</a:t>
            </a:r>
            <a:endParaRPr lang="zh-CN" altLang="en-US" sz="1800" dirty="0">
              <a:latin typeface="+mn-ea"/>
              <a:ea typeface="+mn-ea"/>
            </a:endParaRPr>
          </a:p>
        </p:txBody>
      </p:sp>
      <p:graphicFrame>
        <p:nvGraphicFramePr>
          <p:cNvPr id="4" name="对象 3">
            <a:extLst>
              <a:ext uri="{FF2B5EF4-FFF2-40B4-BE49-F238E27FC236}">
                <a16:creationId xmlns:a16="http://schemas.microsoft.com/office/drawing/2014/main" id="{C2E4CC14-30D3-BEB7-8648-62EFDEDFBBA4}"/>
              </a:ext>
            </a:extLst>
          </p:cNvPr>
          <p:cNvGraphicFramePr>
            <a:graphicFrameLocks noChangeAspect="1"/>
          </p:cNvGraphicFramePr>
          <p:nvPr/>
        </p:nvGraphicFramePr>
        <p:xfrm>
          <a:off x="3548063" y="1260475"/>
          <a:ext cx="2047875" cy="515938"/>
        </p:xfrm>
        <a:graphic>
          <a:graphicData uri="http://schemas.openxmlformats.org/presentationml/2006/ole">
            <mc:AlternateContent xmlns:mc="http://schemas.openxmlformats.org/markup-compatibility/2006">
              <mc:Choice xmlns:v="urn:schemas-microsoft-com:vml" Requires="v">
                <p:oleObj name="AxMath" r:id="rId3" imgW="1340640" imgH="336240" progId="Equation.AxMath">
                  <p:embed/>
                </p:oleObj>
              </mc:Choice>
              <mc:Fallback>
                <p:oleObj name="AxMath" r:id="rId3" imgW="1340640" imgH="336240" progId="Equation.AxMath">
                  <p:embed/>
                  <p:pic>
                    <p:nvPicPr>
                      <p:cNvPr id="4" name="对象 3">
                        <a:extLst>
                          <a:ext uri="{FF2B5EF4-FFF2-40B4-BE49-F238E27FC236}">
                            <a16:creationId xmlns:a16="http://schemas.microsoft.com/office/drawing/2014/main" id="{C2E4CC14-30D3-BEB7-8648-62EFDEDFBBA4}"/>
                          </a:ext>
                        </a:extLst>
                      </p:cNvPr>
                      <p:cNvPicPr/>
                      <p:nvPr/>
                    </p:nvPicPr>
                    <p:blipFill>
                      <a:blip r:embed="rId4"/>
                      <a:stretch>
                        <a:fillRect/>
                      </a:stretch>
                    </p:blipFill>
                    <p:spPr>
                      <a:xfrm>
                        <a:off x="3548063" y="1260475"/>
                        <a:ext cx="2047875" cy="5159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8D002AC3-A530-A9AE-7C17-BC01806D895E}"/>
              </a:ext>
            </a:extLst>
          </p:cNvPr>
          <p:cNvSpPr txBox="1"/>
          <p:nvPr/>
        </p:nvSpPr>
        <p:spPr>
          <a:xfrm>
            <a:off x="36575" y="1518444"/>
            <a:ext cx="9070848" cy="454035"/>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则按照</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动力学有</a:t>
            </a:r>
            <a:endParaRPr lang="zh-CN" altLang="en-US" sz="1800" dirty="0">
              <a:latin typeface="+mn-ea"/>
              <a:ea typeface="+mn-ea"/>
            </a:endParaRPr>
          </a:p>
        </p:txBody>
      </p:sp>
      <p:graphicFrame>
        <p:nvGraphicFramePr>
          <p:cNvPr id="8" name="对象 7">
            <a:extLst>
              <a:ext uri="{FF2B5EF4-FFF2-40B4-BE49-F238E27FC236}">
                <a16:creationId xmlns:a16="http://schemas.microsoft.com/office/drawing/2014/main" id="{D1C7E7F9-FB48-A784-F427-C23E65828C07}"/>
              </a:ext>
            </a:extLst>
          </p:cNvPr>
          <p:cNvGraphicFramePr>
            <a:graphicFrameLocks noChangeAspect="1"/>
          </p:cNvGraphicFramePr>
          <p:nvPr/>
        </p:nvGraphicFramePr>
        <p:xfrm>
          <a:off x="3693254" y="1827588"/>
          <a:ext cx="1757489" cy="562252"/>
        </p:xfrm>
        <a:graphic>
          <a:graphicData uri="http://schemas.openxmlformats.org/presentationml/2006/ole">
            <mc:AlternateContent xmlns:mc="http://schemas.openxmlformats.org/markup-compatibility/2006">
              <mc:Choice xmlns:v="urn:schemas-microsoft-com:vml" Requires="v">
                <p:oleObj name="AxMath" r:id="rId5" imgW="1005840" imgH="321840" progId="Equation.AxMath">
                  <p:embed/>
                </p:oleObj>
              </mc:Choice>
              <mc:Fallback>
                <p:oleObj name="AxMath" r:id="rId5" imgW="1005840" imgH="321840" progId="Equation.AxMath">
                  <p:embed/>
                  <p:pic>
                    <p:nvPicPr>
                      <p:cNvPr id="8" name="对象 7">
                        <a:extLst>
                          <a:ext uri="{FF2B5EF4-FFF2-40B4-BE49-F238E27FC236}">
                            <a16:creationId xmlns:a16="http://schemas.microsoft.com/office/drawing/2014/main" id="{D1C7E7F9-FB48-A784-F427-C23E65828C07}"/>
                          </a:ext>
                        </a:extLst>
                      </p:cNvPr>
                      <p:cNvPicPr/>
                      <p:nvPr/>
                    </p:nvPicPr>
                    <p:blipFill>
                      <a:blip r:embed="rId6"/>
                      <a:stretch>
                        <a:fillRect/>
                      </a:stretch>
                    </p:blipFill>
                    <p:spPr>
                      <a:xfrm>
                        <a:off x="3693254" y="1827588"/>
                        <a:ext cx="1757489" cy="56225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7C0BA27-8651-C49D-240F-A2A7C744F3F2}"/>
                  </a:ext>
                </a:extLst>
              </p:cNvPr>
              <p:cNvSpPr txBox="1"/>
              <p:nvPr/>
            </p:nvSpPr>
            <p:spPr>
              <a:xfrm>
                <a:off x="36575" y="2304780"/>
                <a:ext cx="9070848" cy="1346587"/>
              </a:xfrm>
              <a:prstGeom prst="rect">
                <a:avLst/>
              </a:prstGeom>
              <a:noFill/>
            </p:spPr>
            <p:txBody>
              <a:bodyPr wrap="square" rtlCol="0">
                <a:spAutoFit/>
              </a:bodyPr>
              <a:lstStyle/>
              <a:p>
                <a:pPr>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不满足</a:t>
                </a:r>
                <a:r>
                  <a:rPr lang="zh-CN" altLang="en-US" sz="1800" b="0" i="0" dirty="0">
                    <a:solidFill>
                      <a:srgbClr val="333333"/>
                    </a:solidFill>
                    <a:effectLst/>
                    <a:latin typeface="+mn-lt"/>
                    <a:ea typeface="Microsoft Yahei" panose="020B0503020204020204" pitchFamily="34" charset="-122"/>
                  </a:rPr>
                  <a:t>③、④</a:t>
                </a:r>
                <a:r>
                  <a:rPr lang="zh-CN" altLang="en-US" sz="1800" b="0" i="0" dirty="0">
                    <a:solidFill>
                      <a:srgbClr val="333333"/>
                    </a:solidFill>
                    <a:effectLst/>
                    <a:latin typeface="+mn-ea"/>
                    <a:ea typeface="+mn-ea"/>
                  </a:rPr>
                  <a:t>式的一</a:t>
                </a:r>
                <a:r>
                  <a:rPr lang="zh-CN" altLang="en-US" sz="1800" b="0" i="0" dirty="0">
                    <a:solidFill>
                      <a:srgbClr val="333333"/>
                    </a:solidFill>
                    <a:effectLst/>
                    <a:latin typeface="+mn-lt"/>
                    <a:ea typeface="Microsoft Yahei" panose="020B0503020204020204" pitchFamily="34" charset="-122"/>
                  </a:rPr>
                  <a:t>般</a:t>
                </a:r>
                <a:r>
                  <a:rPr lang="en-US" altLang="zh-CN" sz="1800" b="0" i="0" dirty="0">
                    <a:solidFill>
                      <a:srgbClr val="333333"/>
                    </a:solidFill>
                    <a:effectLst/>
                    <a:latin typeface="+mn-lt"/>
                    <a:ea typeface="Microsoft Yahei" panose="020B0503020204020204" pitchFamily="34" charset="-122"/>
                  </a:rPr>
                  <a:t>4-vector</a:t>
                </a:r>
                <a:r>
                  <a:rPr lang="zh-CN" altLang="en-US" sz="1800" b="0" i="0" dirty="0">
                    <a:solidFill>
                      <a:srgbClr val="333333"/>
                    </a:solidFill>
                    <a:effectLst/>
                    <a:latin typeface="+mn-lt"/>
                    <a:ea typeface="Microsoft Yahei" panose="020B0503020204020204" pitchFamily="34" charset="-122"/>
                  </a:rPr>
                  <a:t>如构造自旋</a:t>
                </a:r>
                <a:r>
                  <a:rPr lang="en-US" altLang="zh-CN" sz="1800" b="0" i="0" dirty="0">
                    <a:solidFill>
                      <a:srgbClr val="333333"/>
                    </a:solidFill>
                    <a:effectLst/>
                    <a:latin typeface="+mn-lt"/>
                    <a:ea typeface="Microsoft Yahei" panose="020B0503020204020204" pitchFamily="34" charset="-122"/>
                  </a:rPr>
                  <a:t>4-vector</a:t>
                </a:r>
                <a14:m>
                  <m:oMath xmlns:m="http://schemas.openxmlformats.org/officeDocument/2006/math">
                    <m:sSup>
                      <m:sSupPr>
                        <m:ctrlPr>
                          <a:rPr lang="en-US" altLang="zh-CN" sz="1800" b="1" i="1" smtClean="0">
                            <a:solidFill>
                              <a:srgbClr val="0000CC"/>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0000CC"/>
                            </a:solidFill>
                            <a:effectLst/>
                            <a:latin typeface="Cambria Math" panose="02040503050406030204" pitchFamily="18" charset="0"/>
                            <a:ea typeface="Microsoft Yahei" panose="020B0503020204020204" pitchFamily="34" charset="-122"/>
                          </a:rPr>
                          <m:t>𝑺</m:t>
                        </m:r>
                      </m:e>
                      <m:sup>
                        <m:r>
                          <a:rPr lang="el-GR" altLang="zh-CN" sz="1800" b="1" i="1" smtClean="0">
                            <a:solidFill>
                              <a:srgbClr val="0000CC"/>
                            </a:solidFill>
                            <a:effectLst/>
                            <a:latin typeface="Cambria Math" panose="02040503050406030204" pitchFamily="18" charset="0"/>
                            <a:ea typeface="Microsoft Yahei" panose="020B0503020204020204" pitchFamily="34" charset="-122"/>
                          </a:rPr>
                          <m:t>𝝁</m:t>
                        </m:r>
                      </m:sup>
                    </m:sSup>
                  </m:oMath>
                </a14:m>
                <a:r>
                  <a:rPr lang="zh-CN" altLang="en-US" sz="1800" b="0" i="0" dirty="0">
                    <a:solidFill>
                      <a:srgbClr val="333333"/>
                    </a:solidFill>
                    <a:effectLst/>
                    <a:latin typeface="+mn-lt"/>
                    <a:ea typeface="Microsoft Yahei" panose="020B0503020204020204" pitchFamily="34" charset="-122"/>
                  </a:rPr>
                  <a:t>、偶极</a:t>
                </a:r>
                <a:r>
                  <a:rPr lang="zh-CN" altLang="en-US" sz="1800" dirty="0">
                    <a:solidFill>
                      <a:srgbClr val="333333"/>
                    </a:solidFill>
                    <a:latin typeface="+mn-lt"/>
                    <a:ea typeface="Microsoft Yahei" panose="020B0503020204020204" pitchFamily="34" charset="-122"/>
                  </a:rPr>
                  <a:t>矢量 </a:t>
                </a:r>
                <a:r>
                  <a:rPr lang="en-US" altLang="zh-CN" sz="1800" dirty="0">
                    <a:solidFill>
                      <a:srgbClr val="333333"/>
                    </a:solidFill>
                    <a:latin typeface="+mn-lt"/>
                    <a:ea typeface="Microsoft Yahei" panose="020B0503020204020204" pitchFamily="34" charset="-122"/>
                  </a:rPr>
                  <a:t>(</a:t>
                </a:r>
                <a:r>
                  <a:rPr lang="zh-CN" altLang="en-US" sz="1800" dirty="0">
                    <a:solidFill>
                      <a:srgbClr val="333333"/>
                    </a:solidFill>
                    <a:latin typeface="+mn-lt"/>
                    <a:ea typeface="Microsoft Yahei" panose="020B0503020204020204" pitchFamily="34" charset="-122"/>
                  </a:rPr>
                  <a:t>张量</a:t>
                </a:r>
                <a:r>
                  <a:rPr lang="en-US" altLang="zh-CN" sz="1800" dirty="0">
                    <a:solidFill>
                      <a:srgbClr val="333333"/>
                    </a:solidFill>
                    <a:latin typeface="+mn-lt"/>
                    <a:ea typeface="Microsoft Yahei" panose="020B0503020204020204" pitchFamily="34" charset="-122"/>
                  </a:rPr>
                  <a:t>)</a:t>
                </a:r>
                <a:r>
                  <a:rPr lang="zh-CN" altLang="en-US" sz="1800" dirty="0">
                    <a:solidFill>
                      <a:srgbClr val="333333"/>
                    </a:solidFill>
                    <a:latin typeface="+mn-lt"/>
                    <a:ea typeface="Microsoft Yahei" panose="020B0503020204020204" pitchFamily="34" charset="-122"/>
                  </a:rPr>
                  <a:t>等，虽可能包含速度相关项，但相关速度与</a:t>
                </a:r>
                <a:r>
                  <a:rPr lang="en-US" altLang="zh-CN" sz="1800" dirty="0">
                    <a:solidFill>
                      <a:srgbClr val="333333"/>
                    </a:solidFill>
                    <a:latin typeface="+mn-lt"/>
                    <a:ea typeface="Microsoft Yahei" panose="020B0503020204020204" pitchFamily="34" charset="-122"/>
                  </a:rPr>
                  <a:t>Lorentz</a:t>
                </a:r>
                <a:r>
                  <a:rPr lang="zh-CN" altLang="en-US" sz="1800" dirty="0">
                    <a:solidFill>
                      <a:srgbClr val="333333"/>
                    </a:solidFill>
                    <a:latin typeface="+mn-lt"/>
                    <a:ea typeface="Microsoft Yahei" panose="020B0503020204020204" pitchFamily="34" charset="-122"/>
                  </a:rPr>
                  <a:t>变换速度</a:t>
                </a:r>
                <a14:m>
                  <m:oMath xmlns:m="http://schemas.openxmlformats.org/officeDocument/2006/math">
                    <m:acc>
                      <m:accPr>
                        <m:chr m:val="⃑"/>
                        <m:ctrlPr>
                          <a:rPr lang="zh-CN" altLang="en-US" sz="1800" i="1" smtClean="0">
                            <a:solidFill>
                              <a:srgbClr val="333333"/>
                            </a:solidFill>
                            <a:latin typeface="Cambria Math" panose="02040503050406030204" pitchFamily="18" charset="0"/>
                            <a:ea typeface="Microsoft Yahei" panose="020B0503020204020204" pitchFamily="34" charset="-122"/>
                          </a:rPr>
                        </m:ctrlPr>
                      </m:accPr>
                      <m:e>
                        <m:r>
                          <a:rPr lang="el-GR" altLang="zh-CN" sz="1800" b="0" i="1" smtClean="0">
                            <a:solidFill>
                              <a:srgbClr val="333333"/>
                            </a:solidFill>
                            <a:latin typeface="Cambria Math" panose="02040503050406030204" pitchFamily="18" charset="0"/>
                            <a:ea typeface="Microsoft Yahei" panose="020B0503020204020204" pitchFamily="34" charset="-122"/>
                          </a:rPr>
                          <m:t>𝛽</m:t>
                        </m:r>
                      </m:e>
                    </m:acc>
                  </m:oMath>
                </a14:m>
                <a:r>
                  <a:rPr lang="zh-CN" altLang="en-US" sz="1800" b="0" i="0" dirty="0">
                    <a:solidFill>
                      <a:srgbClr val="333333"/>
                    </a:solidFill>
                    <a:effectLst/>
                    <a:latin typeface="+mn-lt"/>
                    <a:ea typeface="Microsoft Yahei" panose="020B0503020204020204" pitchFamily="34" charset="-122"/>
                  </a:rPr>
                  <a:t>无关，</a:t>
                </a:r>
                <a:r>
                  <a:rPr lang="zh-CN" altLang="en-US" sz="1800" b="0" i="0" dirty="0">
                    <a:solidFill>
                      <a:srgbClr val="333333"/>
                    </a:solidFill>
                    <a:effectLst/>
                    <a:latin typeface="+mn-ea"/>
                    <a:ea typeface="+mn-ea"/>
                  </a:rPr>
                  <a:t>故满足</a:t>
                </a:r>
                <a:r>
                  <a:rPr lang="zh-CN" altLang="en-US" sz="1800" dirty="0">
                    <a:solidFill>
                      <a:srgbClr val="000000"/>
                    </a:solidFill>
                    <a:latin typeface="黑体"/>
                    <a:ea typeface="黑体"/>
                  </a:rPr>
                  <a:t>②</a:t>
                </a:r>
                <a:r>
                  <a:rPr lang="zh-CN" altLang="en-US" sz="1800" dirty="0">
                    <a:ea typeface="黑体" panose="02010609060101010101" pitchFamily="49" charset="-122"/>
                  </a:rPr>
                  <a:t>式结果包含</a:t>
                </a:r>
                <a:r>
                  <a:rPr lang="en-US" altLang="zh-CN" sz="1800" dirty="0">
                    <a:latin typeface="+mn-lt"/>
                    <a:ea typeface="黑体" panose="02010609060101010101" pitchFamily="49" charset="-122"/>
                  </a:rPr>
                  <a:t>Thomas</a:t>
                </a:r>
                <a:r>
                  <a:rPr lang="zh-CN" altLang="en-US" sz="1800" dirty="0">
                    <a:ea typeface="黑体" panose="02010609060101010101" pitchFamily="49" charset="-122"/>
                  </a:rPr>
                  <a:t>进动动力学项的完整表达。</a:t>
                </a:r>
                <a:endParaRPr lang="zh-CN" altLang="en-US" sz="1800" b="0" i="0" dirty="0">
                  <a:solidFill>
                    <a:srgbClr val="333333"/>
                  </a:solidFill>
                  <a:effectLst/>
                  <a:latin typeface="+mn-lt"/>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7C0BA27-8651-C49D-240F-A2A7C744F3F2}"/>
                  </a:ext>
                </a:extLst>
              </p:cNvPr>
              <p:cNvSpPr txBox="1">
                <a:spLocks noRot="1" noChangeAspect="1" noMove="1" noResize="1" noEditPoints="1" noAdjustHandles="1" noChangeArrowheads="1" noChangeShapeType="1" noTextEdit="1"/>
              </p:cNvSpPr>
              <p:nvPr/>
            </p:nvSpPr>
            <p:spPr>
              <a:xfrm>
                <a:off x="36575" y="2304780"/>
                <a:ext cx="9070848" cy="1346587"/>
              </a:xfrm>
              <a:prstGeom prst="rect">
                <a:avLst/>
              </a:prstGeom>
              <a:blipFill>
                <a:blip r:embed="rId7"/>
                <a:stretch>
                  <a:fillRect l="-538" b="-5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A6C7C48-DBDA-0B76-9887-7EAFB5FEAEAD}"/>
                  </a:ext>
                </a:extLst>
              </p:cNvPr>
              <p:cNvSpPr txBox="1"/>
              <p:nvPr/>
            </p:nvSpPr>
            <p:spPr>
              <a:xfrm>
                <a:off x="36574" y="3554460"/>
                <a:ext cx="9070848" cy="456535"/>
              </a:xfrm>
              <a:prstGeom prst="rect">
                <a:avLst/>
              </a:prstGeom>
              <a:noFill/>
            </p:spPr>
            <p:txBody>
              <a:bodyPr wrap="square" rtlCol="0">
                <a:spAutoFit/>
              </a:bodyPr>
              <a:lstStyle/>
              <a:p>
                <a:pPr>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考虑二阶张量</a:t>
                </a:r>
                <a14:m>
                  <m:oMath xmlns:m="http://schemas.openxmlformats.org/officeDocument/2006/math">
                    <m:sSup>
                      <m:sSupPr>
                        <m:ctrlPr>
                          <a:rPr lang="en-US" altLang="zh-CN" sz="1800" i="1" smtClean="0">
                            <a:latin typeface="Cambria Math" panose="02040503050406030204" pitchFamily="18" charset="0"/>
                            <a:ea typeface="黑体" panose="02010609060101010101" pitchFamily="49" charset="-122"/>
                          </a:rPr>
                        </m:ctrlPr>
                      </m:sSupPr>
                      <m:e>
                        <m:r>
                          <a:rPr lang="en-US" altLang="zh-CN" sz="1800" i="1">
                            <a:latin typeface="Cambria Math" panose="02040503050406030204" pitchFamily="18" charset="0"/>
                            <a:ea typeface="黑体" panose="02010609060101010101" pitchFamily="49" charset="-122"/>
                          </a:rPr>
                          <m:t>𝑋</m:t>
                        </m:r>
                      </m:e>
                      <m:sup>
                        <m:r>
                          <a:rPr lang="el-GR" altLang="zh-CN" sz="1800" b="0" i="1" smtClean="0">
                            <a:latin typeface="Cambria Math" panose="02040503050406030204" pitchFamily="18" charset="0"/>
                            <a:ea typeface="黑体" panose="02010609060101010101" pitchFamily="49" charset="-122"/>
                          </a:rPr>
                          <m:t>𝜇𝜈</m:t>
                        </m:r>
                      </m:sup>
                    </m:sSup>
                  </m:oMath>
                </a14:m>
                <a:r>
                  <a:rPr lang="zh-CN" altLang="en-US" sz="1800" dirty="0">
                    <a:latin typeface="Arial" panose="020B0604020202020204" pitchFamily="34" charset="0"/>
                    <a:ea typeface="黑体" panose="02010609060101010101" pitchFamily="49" charset="-122"/>
                  </a:rPr>
                  <a:t>演化的动力学规律：</a:t>
                </a:r>
                <a:endParaRPr lang="zh-CN" altLang="en-US" sz="1800" b="0" i="0" dirty="0">
                  <a:solidFill>
                    <a:srgbClr val="333333"/>
                  </a:solidFill>
                  <a:effectLst/>
                  <a:latin typeface="+mn-lt"/>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2A6C7C48-DBDA-0B76-9887-7EAFB5FEAEAD}"/>
                  </a:ext>
                </a:extLst>
              </p:cNvPr>
              <p:cNvSpPr txBox="1">
                <a:spLocks noRot="1" noChangeAspect="1" noMove="1" noResize="1" noEditPoints="1" noAdjustHandles="1" noChangeArrowheads="1" noChangeShapeType="1" noTextEdit="1"/>
              </p:cNvSpPr>
              <p:nvPr/>
            </p:nvSpPr>
            <p:spPr>
              <a:xfrm>
                <a:off x="36574" y="3554460"/>
                <a:ext cx="9070848" cy="456535"/>
              </a:xfrm>
              <a:prstGeom prst="rect">
                <a:avLst/>
              </a:prstGeom>
              <a:blipFill>
                <a:blip r:embed="rId8"/>
                <a:stretch>
                  <a:fillRect b="-17333"/>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020EF9A6-14B2-8EF7-EFAB-31DF055369E5}"/>
              </a:ext>
            </a:extLst>
          </p:cNvPr>
          <p:cNvGraphicFramePr>
            <a:graphicFrameLocks noChangeAspect="1"/>
          </p:cNvGraphicFramePr>
          <p:nvPr>
            <p:extLst>
              <p:ext uri="{D42A27DB-BD31-4B8C-83A1-F6EECF244321}">
                <p14:modId xmlns:p14="http://schemas.microsoft.com/office/powerpoint/2010/main" val="3592961793"/>
              </p:ext>
            </p:extLst>
          </p:nvPr>
        </p:nvGraphicFramePr>
        <p:xfrm>
          <a:off x="546100" y="3897313"/>
          <a:ext cx="7027863" cy="2554287"/>
        </p:xfrm>
        <a:graphic>
          <a:graphicData uri="http://schemas.openxmlformats.org/presentationml/2006/ole">
            <mc:AlternateContent xmlns:mc="http://schemas.openxmlformats.org/markup-compatibility/2006">
              <mc:Choice xmlns:v="urn:schemas-microsoft-com:vml" Requires="v">
                <p:oleObj name="AxMath" r:id="rId9" imgW="4595040" imgH="1673280" progId="Equation.AxMath">
                  <p:embed/>
                </p:oleObj>
              </mc:Choice>
              <mc:Fallback>
                <p:oleObj name="AxMath" r:id="rId9" imgW="4595040" imgH="1673280" progId="Equation.AxMath">
                  <p:embed/>
                  <p:pic>
                    <p:nvPicPr>
                      <p:cNvPr id="8" name="对象 7">
                        <a:extLst>
                          <a:ext uri="{FF2B5EF4-FFF2-40B4-BE49-F238E27FC236}">
                            <a16:creationId xmlns:a16="http://schemas.microsoft.com/office/drawing/2014/main" id="{AF4E231A-EB91-BDCF-E633-4C5225F9D29A}"/>
                          </a:ext>
                        </a:extLst>
                      </p:cNvPr>
                      <p:cNvPicPr/>
                      <p:nvPr/>
                    </p:nvPicPr>
                    <p:blipFill>
                      <a:blip r:embed="rId10"/>
                      <a:stretch>
                        <a:fillRect/>
                      </a:stretch>
                    </p:blipFill>
                    <p:spPr>
                      <a:xfrm>
                        <a:off x="546100" y="3897313"/>
                        <a:ext cx="7027863" cy="2554287"/>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91D6B37-82C9-01C9-F19F-2279260ADA41}"/>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sp>
        <p:nvSpPr>
          <p:cNvPr id="11" name="灯片编号占位符 10">
            <a:extLst>
              <a:ext uri="{FF2B5EF4-FFF2-40B4-BE49-F238E27FC236}">
                <a16:creationId xmlns:a16="http://schemas.microsoft.com/office/drawing/2014/main" id="{5F9C0F53-4C16-52C8-D692-A0F9319A3695}"/>
              </a:ext>
            </a:extLst>
          </p:cNvPr>
          <p:cNvSpPr>
            <a:spLocks noGrp="1"/>
          </p:cNvSpPr>
          <p:nvPr>
            <p:ph type="sldNum" sz="quarter" idx="10"/>
          </p:nvPr>
        </p:nvSpPr>
        <p:spPr/>
        <p:txBody>
          <a:bodyPr/>
          <a:lstStyle/>
          <a:p>
            <a:fld id="{6555F715-00A2-473B-A4E8-D5771EBCED9A}" type="slidenum">
              <a:rPr lang="zh-CN" altLang="en-US" smtClean="0"/>
              <a:pPr/>
              <a:t>8</a:t>
            </a:fld>
            <a:endParaRPr lang="zh-CN" altLang="en-US" dirty="0"/>
          </a:p>
        </p:txBody>
      </p:sp>
    </p:spTree>
    <p:extLst>
      <p:ext uri="{BB962C8B-B14F-4D97-AF65-F5344CB8AC3E}">
        <p14:creationId xmlns:p14="http://schemas.microsoft.com/office/powerpoint/2010/main" val="2659613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50D69D-2841-ED27-A686-CAD422FA66E7}"/>
              </a:ext>
            </a:extLst>
          </p:cNvPr>
          <p:cNvSpPr>
            <a:spLocks noGrp="1"/>
          </p:cNvSpPr>
          <p:nvPr>
            <p:ph type="sldNum" sz="quarter" idx="10"/>
          </p:nvPr>
        </p:nvSpPr>
        <p:spPr/>
        <p:txBody>
          <a:bodyPr/>
          <a:lstStyle/>
          <a:p>
            <a:fld id="{6555F715-00A2-473B-A4E8-D5771EBCED9A}" type="slidenum">
              <a:rPr lang="zh-CN" altLang="en-US" smtClean="0"/>
              <a:pPr/>
              <a:t>80</a:t>
            </a:fld>
            <a:endParaRPr lang="zh-CN" altLang="en-US" dirty="0"/>
          </a:p>
        </p:txBody>
      </p:sp>
      <p:graphicFrame>
        <p:nvGraphicFramePr>
          <p:cNvPr id="4" name="对象 3">
            <a:extLst>
              <a:ext uri="{FF2B5EF4-FFF2-40B4-BE49-F238E27FC236}">
                <a16:creationId xmlns:a16="http://schemas.microsoft.com/office/drawing/2014/main" id="{4350B563-FF26-C001-67E5-C2292E43B5BE}"/>
              </a:ext>
            </a:extLst>
          </p:cNvPr>
          <p:cNvGraphicFramePr>
            <a:graphicFrameLocks noChangeAspect="1"/>
          </p:cNvGraphicFramePr>
          <p:nvPr>
            <p:extLst>
              <p:ext uri="{D42A27DB-BD31-4B8C-83A1-F6EECF244321}">
                <p14:modId xmlns:p14="http://schemas.microsoft.com/office/powerpoint/2010/main" val="1218855297"/>
              </p:ext>
            </p:extLst>
          </p:nvPr>
        </p:nvGraphicFramePr>
        <p:xfrm>
          <a:off x="107206" y="854350"/>
          <a:ext cx="9036794" cy="5941502"/>
        </p:xfrm>
        <a:graphic>
          <a:graphicData uri="http://schemas.openxmlformats.org/presentationml/2006/ole">
            <mc:AlternateContent xmlns:mc="http://schemas.openxmlformats.org/markup-compatibility/2006">
              <mc:Choice xmlns:v="urn:schemas-microsoft-com:vml" Requires="v">
                <p:oleObj name="AxMath" r:id="rId2" imgW="9100080" imgH="5987880" progId="Equation.AxMath">
                  <p:embed/>
                </p:oleObj>
              </mc:Choice>
              <mc:Fallback>
                <p:oleObj name="AxMath" r:id="rId2" imgW="9100080" imgH="5987880" progId="Equation.AxMath">
                  <p:embed/>
                  <p:pic>
                    <p:nvPicPr>
                      <p:cNvPr id="5" name="对象 4">
                        <a:extLst>
                          <a:ext uri="{FF2B5EF4-FFF2-40B4-BE49-F238E27FC236}">
                            <a16:creationId xmlns:a16="http://schemas.microsoft.com/office/drawing/2014/main" id="{1A0BE499-B98D-B546-8A77-B1112AB57F5B}"/>
                          </a:ext>
                        </a:extLst>
                      </p:cNvPr>
                      <p:cNvPicPr/>
                      <p:nvPr/>
                    </p:nvPicPr>
                    <p:blipFill>
                      <a:blip r:embed="rId3"/>
                      <a:stretch>
                        <a:fillRect/>
                      </a:stretch>
                    </p:blipFill>
                    <p:spPr>
                      <a:xfrm>
                        <a:off x="107206" y="854350"/>
                        <a:ext cx="9036794" cy="5941502"/>
                      </a:xfrm>
                      <a:prstGeom prst="rect">
                        <a:avLst/>
                      </a:prstGeom>
                    </p:spPr>
                  </p:pic>
                </p:oleObj>
              </mc:Fallback>
            </mc:AlternateContent>
          </a:graphicData>
        </a:graphic>
      </p:graphicFrame>
    </p:spTree>
    <p:extLst>
      <p:ext uri="{BB962C8B-B14F-4D97-AF65-F5344CB8AC3E}">
        <p14:creationId xmlns:p14="http://schemas.microsoft.com/office/powerpoint/2010/main" val="4259076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97DF34-B98A-64CC-5FB9-40457B71AA1B}"/>
              </a:ext>
            </a:extLst>
          </p:cNvPr>
          <p:cNvSpPr>
            <a:spLocks noGrp="1"/>
          </p:cNvSpPr>
          <p:nvPr>
            <p:ph type="sldNum" sz="quarter" idx="10"/>
          </p:nvPr>
        </p:nvSpPr>
        <p:spPr/>
        <p:txBody>
          <a:bodyPr/>
          <a:lstStyle/>
          <a:p>
            <a:fld id="{6555F715-00A2-473B-A4E8-D5771EBCED9A}" type="slidenum">
              <a:rPr lang="zh-CN" altLang="en-US" smtClean="0"/>
              <a:pPr/>
              <a:t>81</a:t>
            </a:fld>
            <a:endParaRPr lang="zh-CN" altLang="en-US" dirty="0"/>
          </a:p>
        </p:txBody>
      </p:sp>
      <p:graphicFrame>
        <p:nvGraphicFramePr>
          <p:cNvPr id="3" name="对象 2">
            <a:extLst>
              <a:ext uri="{FF2B5EF4-FFF2-40B4-BE49-F238E27FC236}">
                <a16:creationId xmlns:a16="http://schemas.microsoft.com/office/drawing/2014/main" id="{6A3991CC-C115-2133-1AB3-F83CC9B4DDFD}"/>
              </a:ext>
            </a:extLst>
          </p:cNvPr>
          <p:cNvGraphicFramePr>
            <a:graphicFrameLocks noChangeAspect="1"/>
          </p:cNvGraphicFramePr>
          <p:nvPr>
            <p:extLst>
              <p:ext uri="{D42A27DB-BD31-4B8C-83A1-F6EECF244321}">
                <p14:modId xmlns:p14="http://schemas.microsoft.com/office/powerpoint/2010/main" val="350021954"/>
              </p:ext>
            </p:extLst>
          </p:nvPr>
        </p:nvGraphicFramePr>
        <p:xfrm>
          <a:off x="139297" y="876097"/>
          <a:ext cx="8160987" cy="5937759"/>
        </p:xfrm>
        <a:graphic>
          <a:graphicData uri="http://schemas.openxmlformats.org/presentationml/2006/ole">
            <mc:AlternateContent xmlns:mc="http://schemas.openxmlformats.org/markup-compatibility/2006">
              <mc:Choice xmlns:v="urn:schemas-microsoft-com:vml" Requires="v">
                <p:oleObj name="AxMath" r:id="rId2" imgW="8496000" imgH="6181200" progId="Equation.AxMath">
                  <p:embed/>
                </p:oleObj>
              </mc:Choice>
              <mc:Fallback>
                <p:oleObj name="AxMath" r:id="rId2" imgW="8496000" imgH="6181200" progId="Equation.AxMath">
                  <p:embed/>
                  <p:pic>
                    <p:nvPicPr>
                      <p:cNvPr id="4" name="对象 3">
                        <a:extLst>
                          <a:ext uri="{FF2B5EF4-FFF2-40B4-BE49-F238E27FC236}">
                            <a16:creationId xmlns:a16="http://schemas.microsoft.com/office/drawing/2014/main" id="{BAF14213-0E1B-1817-1078-2CA69810E9B3}"/>
                          </a:ext>
                        </a:extLst>
                      </p:cNvPr>
                      <p:cNvPicPr/>
                      <p:nvPr/>
                    </p:nvPicPr>
                    <p:blipFill>
                      <a:blip r:embed="rId3"/>
                      <a:stretch>
                        <a:fillRect/>
                      </a:stretch>
                    </p:blipFill>
                    <p:spPr>
                      <a:xfrm>
                        <a:off x="139297" y="876097"/>
                        <a:ext cx="8160987" cy="5937759"/>
                      </a:xfrm>
                      <a:prstGeom prst="rect">
                        <a:avLst/>
                      </a:prstGeom>
                    </p:spPr>
                  </p:pic>
                </p:oleObj>
              </mc:Fallback>
            </mc:AlternateContent>
          </a:graphicData>
        </a:graphic>
      </p:graphicFrame>
    </p:spTree>
    <p:extLst>
      <p:ext uri="{BB962C8B-B14F-4D97-AF65-F5344CB8AC3E}">
        <p14:creationId xmlns:p14="http://schemas.microsoft.com/office/powerpoint/2010/main" val="1321325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97DF34-B98A-64CC-5FB9-40457B71AA1B}"/>
              </a:ext>
            </a:extLst>
          </p:cNvPr>
          <p:cNvSpPr>
            <a:spLocks noGrp="1"/>
          </p:cNvSpPr>
          <p:nvPr>
            <p:ph type="sldNum" sz="quarter" idx="10"/>
          </p:nvPr>
        </p:nvSpPr>
        <p:spPr/>
        <p:txBody>
          <a:bodyPr/>
          <a:lstStyle/>
          <a:p>
            <a:fld id="{6555F715-00A2-473B-A4E8-D5771EBCED9A}" type="slidenum">
              <a:rPr lang="zh-CN" altLang="en-US" smtClean="0"/>
              <a:pPr/>
              <a:t>82</a:t>
            </a:fld>
            <a:endParaRPr lang="zh-CN" altLang="en-US" dirty="0"/>
          </a:p>
        </p:txBody>
      </p:sp>
      <p:graphicFrame>
        <p:nvGraphicFramePr>
          <p:cNvPr id="3" name="对象 2">
            <a:extLst>
              <a:ext uri="{FF2B5EF4-FFF2-40B4-BE49-F238E27FC236}">
                <a16:creationId xmlns:a16="http://schemas.microsoft.com/office/drawing/2014/main" id="{6A3991CC-C115-2133-1AB3-F83CC9B4DDFD}"/>
              </a:ext>
            </a:extLst>
          </p:cNvPr>
          <p:cNvGraphicFramePr>
            <a:graphicFrameLocks noChangeAspect="1"/>
          </p:cNvGraphicFramePr>
          <p:nvPr>
            <p:extLst>
              <p:ext uri="{D42A27DB-BD31-4B8C-83A1-F6EECF244321}">
                <p14:modId xmlns:p14="http://schemas.microsoft.com/office/powerpoint/2010/main" val="2474760731"/>
              </p:ext>
            </p:extLst>
          </p:nvPr>
        </p:nvGraphicFramePr>
        <p:xfrm>
          <a:off x="267423" y="865188"/>
          <a:ext cx="6519863" cy="5992812"/>
        </p:xfrm>
        <a:graphic>
          <a:graphicData uri="http://schemas.openxmlformats.org/presentationml/2006/ole">
            <mc:AlternateContent xmlns:mc="http://schemas.openxmlformats.org/markup-compatibility/2006">
              <mc:Choice xmlns:v="urn:schemas-microsoft-com:vml" Requires="v">
                <p:oleObj name="AxMath" r:id="rId2" imgW="6695640" imgH="6154200" progId="Equation.AxMath">
                  <p:embed/>
                </p:oleObj>
              </mc:Choice>
              <mc:Fallback>
                <p:oleObj name="AxMath" r:id="rId2" imgW="6695640" imgH="6154200" progId="Equation.AxMath">
                  <p:embed/>
                  <p:pic>
                    <p:nvPicPr>
                      <p:cNvPr id="3" name="对象 2">
                        <a:extLst>
                          <a:ext uri="{FF2B5EF4-FFF2-40B4-BE49-F238E27FC236}">
                            <a16:creationId xmlns:a16="http://schemas.microsoft.com/office/drawing/2014/main" id="{6A3991CC-C115-2133-1AB3-F83CC9B4DDFD}"/>
                          </a:ext>
                        </a:extLst>
                      </p:cNvPr>
                      <p:cNvPicPr/>
                      <p:nvPr/>
                    </p:nvPicPr>
                    <p:blipFill>
                      <a:blip r:embed="rId3"/>
                      <a:stretch>
                        <a:fillRect/>
                      </a:stretch>
                    </p:blipFill>
                    <p:spPr>
                      <a:xfrm>
                        <a:off x="267423" y="865188"/>
                        <a:ext cx="6519863" cy="5992812"/>
                      </a:xfrm>
                      <a:prstGeom prst="rect">
                        <a:avLst/>
                      </a:prstGeom>
                    </p:spPr>
                  </p:pic>
                </p:oleObj>
              </mc:Fallback>
            </mc:AlternateContent>
          </a:graphicData>
        </a:graphic>
      </p:graphicFrame>
    </p:spTree>
    <p:extLst>
      <p:ext uri="{BB962C8B-B14F-4D97-AF65-F5344CB8AC3E}">
        <p14:creationId xmlns:p14="http://schemas.microsoft.com/office/powerpoint/2010/main" val="1567253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97DF34-B98A-64CC-5FB9-40457B71AA1B}"/>
              </a:ext>
            </a:extLst>
          </p:cNvPr>
          <p:cNvSpPr>
            <a:spLocks noGrp="1"/>
          </p:cNvSpPr>
          <p:nvPr>
            <p:ph type="sldNum" sz="quarter" idx="10"/>
          </p:nvPr>
        </p:nvSpPr>
        <p:spPr/>
        <p:txBody>
          <a:bodyPr/>
          <a:lstStyle/>
          <a:p>
            <a:fld id="{6555F715-00A2-473B-A4E8-D5771EBCED9A}" type="slidenum">
              <a:rPr lang="zh-CN" altLang="en-US" smtClean="0"/>
              <a:pPr/>
              <a:t>83</a:t>
            </a:fld>
            <a:endParaRPr lang="zh-CN" altLang="en-US" dirty="0"/>
          </a:p>
        </p:txBody>
      </p:sp>
      <p:graphicFrame>
        <p:nvGraphicFramePr>
          <p:cNvPr id="3" name="对象 2">
            <a:extLst>
              <a:ext uri="{FF2B5EF4-FFF2-40B4-BE49-F238E27FC236}">
                <a16:creationId xmlns:a16="http://schemas.microsoft.com/office/drawing/2014/main" id="{6A3991CC-C115-2133-1AB3-F83CC9B4DDFD}"/>
              </a:ext>
            </a:extLst>
          </p:cNvPr>
          <p:cNvGraphicFramePr>
            <a:graphicFrameLocks noChangeAspect="1"/>
          </p:cNvGraphicFramePr>
          <p:nvPr>
            <p:extLst>
              <p:ext uri="{D42A27DB-BD31-4B8C-83A1-F6EECF244321}">
                <p14:modId xmlns:p14="http://schemas.microsoft.com/office/powerpoint/2010/main" val="777649637"/>
              </p:ext>
            </p:extLst>
          </p:nvPr>
        </p:nvGraphicFramePr>
        <p:xfrm>
          <a:off x="271177" y="881194"/>
          <a:ext cx="5678487" cy="5922962"/>
        </p:xfrm>
        <a:graphic>
          <a:graphicData uri="http://schemas.openxmlformats.org/presentationml/2006/ole">
            <mc:AlternateContent xmlns:mc="http://schemas.openxmlformats.org/markup-compatibility/2006">
              <mc:Choice xmlns:v="urn:schemas-microsoft-com:vml" Requires="v">
                <p:oleObj name="AxMath" r:id="rId2" imgW="5831640" imgH="6084360" progId="Equation.AxMath">
                  <p:embed/>
                </p:oleObj>
              </mc:Choice>
              <mc:Fallback>
                <p:oleObj name="AxMath" r:id="rId2" imgW="5831640" imgH="6084360" progId="Equation.AxMath">
                  <p:embed/>
                  <p:pic>
                    <p:nvPicPr>
                      <p:cNvPr id="3" name="对象 2">
                        <a:extLst>
                          <a:ext uri="{FF2B5EF4-FFF2-40B4-BE49-F238E27FC236}">
                            <a16:creationId xmlns:a16="http://schemas.microsoft.com/office/drawing/2014/main" id="{6A3991CC-C115-2133-1AB3-F83CC9B4DDFD}"/>
                          </a:ext>
                        </a:extLst>
                      </p:cNvPr>
                      <p:cNvPicPr/>
                      <p:nvPr/>
                    </p:nvPicPr>
                    <p:blipFill>
                      <a:blip r:embed="rId3"/>
                      <a:stretch>
                        <a:fillRect/>
                      </a:stretch>
                    </p:blipFill>
                    <p:spPr>
                      <a:xfrm>
                        <a:off x="271177" y="881194"/>
                        <a:ext cx="5678487" cy="5922962"/>
                      </a:xfrm>
                      <a:prstGeom prst="rect">
                        <a:avLst/>
                      </a:prstGeom>
                    </p:spPr>
                  </p:pic>
                </p:oleObj>
              </mc:Fallback>
            </mc:AlternateContent>
          </a:graphicData>
        </a:graphic>
      </p:graphicFrame>
    </p:spTree>
    <p:extLst>
      <p:ext uri="{BB962C8B-B14F-4D97-AF65-F5344CB8AC3E}">
        <p14:creationId xmlns:p14="http://schemas.microsoft.com/office/powerpoint/2010/main" val="190280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1FB6EC3-D992-A12C-27AD-32C6E8066461}"/>
              </a:ext>
            </a:extLst>
          </p:cNvPr>
          <p:cNvSpPr txBox="1"/>
          <p:nvPr/>
        </p:nvSpPr>
        <p:spPr>
          <a:xfrm>
            <a:off x="153619" y="194789"/>
            <a:ext cx="4418381" cy="461665"/>
          </a:xfrm>
          <a:prstGeom prst="rect">
            <a:avLst/>
          </a:prstGeom>
          <a:noFill/>
        </p:spPr>
        <p:txBody>
          <a:bodyPr wrap="square" rtlCol="0">
            <a:spAutoFit/>
          </a:bodyPr>
          <a:lstStyle/>
          <a:p>
            <a:pPr algn="ctr"/>
            <a:r>
              <a:rPr lang="zh-CN" altLang="en-US" dirty="0">
                <a:solidFill>
                  <a:schemeClr val="bg1"/>
                </a:solidFill>
                <a:latin typeface="+mn-lt"/>
                <a:ea typeface="黑体" panose="02010609060101010101" pitchFamily="49" charset="-122"/>
              </a:rPr>
              <a:t>二阶反对称张量</a:t>
            </a:r>
            <a:r>
              <a:rPr lang="en-US" altLang="zh-CN" dirty="0">
                <a:solidFill>
                  <a:schemeClr val="bg1"/>
                </a:solidFill>
                <a:latin typeface="+mn-lt"/>
                <a:ea typeface="黑体" panose="02010609060101010101" pitchFamily="49" charset="-122"/>
              </a:rPr>
              <a:t>Thomas</a:t>
            </a:r>
            <a:r>
              <a:rPr lang="zh-CN" altLang="en-US" dirty="0">
                <a:solidFill>
                  <a:schemeClr val="bg1"/>
                </a:solidFill>
                <a:latin typeface="黑体" panose="02010609060101010101" pitchFamily="49" charset="-122"/>
                <a:ea typeface="黑体" panose="02010609060101010101" pitchFamily="49" charset="-122"/>
              </a:rPr>
              <a:t>动力学</a:t>
            </a:r>
          </a:p>
        </p:txBody>
      </p:sp>
      <p:graphicFrame>
        <p:nvGraphicFramePr>
          <p:cNvPr id="10" name="对象 9">
            <a:extLst>
              <a:ext uri="{FF2B5EF4-FFF2-40B4-BE49-F238E27FC236}">
                <a16:creationId xmlns:a16="http://schemas.microsoft.com/office/drawing/2014/main" id="{16E7F08C-48F6-D24E-A2A7-923C08FB0A61}"/>
              </a:ext>
            </a:extLst>
          </p:cNvPr>
          <p:cNvGraphicFramePr>
            <a:graphicFrameLocks noChangeAspect="1"/>
          </p:cNvGraphicFramePr>
          <p:nvPr>
            <p:extLst>
              <p:ext uri="{D42A27DB-BD31-4B8C-83A1-F6EECF244321}">
                <p14:modId xmlns:p14="http://schemas.microsoft.com/office/powerpoint/2010/main" val="2618236957"/>
              </p:ext>
            </p:extLst>
          </p:nvPr>
        </p:nvGraphicFramePr>
        <p:xfrm>
          <a:off x="146050" y="3322638"/>
          <a:ext cx="6578600" cy="3395662"/>
        </p:xfrm>
        <a:graphic>
          <a:graphicData uri="http://schemas.openxmlformats.org/presentationml/2006/ole">
            <mc:AlternateContent xmlns:mc="http://schemas.openxmlformats.org/markup-compatibility/2006">
              <mc:Choice xmlns:v="urn:schemas-microsoft-com:vml" Requires="v">
                <p:oleObj name="AxMath" r:id="rId3" imgW="4890600" imgH="2463840" progId="Equation.AxMath">
                  <p:embed/>
                </p:oleObj>
              </mc:Choice>
              <mc:Fallback>
                <p:oleObj name="AxMath" r:id="rId3" imgW="4890600" imgH="2463840" progId="Equation.AxMath">
                  <p:embed/>
                  <p:pic>
                    <p:nvPicPr>
                      <p:cNvPr id="10" name="对象 9">
                        <a:extLst>
                          <a:ext uri="{FF2B5EF4-FFF2-40B4-BE49-F238E27FC236}">
                            <a16:creationId xmlns:a16="http://schemas.microsoft.com/office/drawing/2014/main" id="{3E359CF8-F3F9-0088-5A94-954B07E2EA5F}"/>
                          </a:ext>
                        </a:extLst>
                      </p:cNvPr>
                      <p:cNvPicPr/>
                      <p:nvPr/>
                    </p:nvPicPr>
                    <p:blipFill>
                      <a:blip r:embed="rId4"/>
                      <a:stretch>
                        <a:fillRect/>
                      </a:stretch>
                    </p:blipFill>
                    <p:spPr>
                      <a:xfrm>
                        <a:off x="146050" y="3322638"/>
                        <a:ext cx="6578600" cy="3395662"/>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252C1BEC-4EFE-7D58-728E-2C3E95AD5865}"/>
              </a:ext>
            </a:extLst>
          </p:cNvPr>
          <p:cNvSpPr txBox="1"/>
          <p:nvPr/>
        </p:nvSpPr>
        <p:spPr>
          <a:xfrm>
            <a:off x="0" y="844696"/>
            <a:ext cx="8997695" cy="2531527"/>
          </a:xfrm>
          <a:prstGeom prst="rect">
            <a:avLst/>
          </a:prstGeom>
          <a:noFill/>
        </p:spPr>
        <p:txBody>
          <a:bodyPr wrap="square" rtlCol="0">
            <a:spAutoFit/>
          </a:bodyPr>
          <a:lstStyle/>
          <a:p>
            <a:pPr>
              <a:lnSpc>
                <a:spcPct val="150000"/>
              </a:lnSpc>
            </a:pPr>
            <a:r>
              <a:rPr lang="zh-CN" altLang="en-US" sz="1800" dirty="0">
                <a:latin typeface="Arial" panose="020B0604020202020204" pitchFamily="34" charset="0"/>
                <a:ea typeface="黑体" panose="02010609060101010101" pitchFamily="49" charset="-122"/>
              </a:rPr>
              <a:t>       同理，结果中第一项为动力学项，可由动力学方程描述；第二项为</a:t>
            </a:r>
            <a:r>
              <a:rPr lang="en-US" altLang="zh-CN" sz="1800" dirty="0">
                <a:latin typeface="Arial" panose="020B0604020202020204" pitchFamily="34" charset="0"/>
                <a:ea typeface="黑体" panose="02010609060101010101" pitchFamily="49" charset="-122"/>
              </a:rPr>
              <a:t>Thomas</a:t>
            </a:r>
            <a:r>
              <a:rPr lang="zh-CN" altLang="en-US" sz="1800" dirty="0">
                <a:latin typeface="Arial" panose="020B0604020202020204" pitchFamily="34" charset="0"/>
                <a:ea typeface="黑体" panose="02010609060101010101" pitchFamily="49" charset="-122"/>
              </a:rPr>
              <a:t>进动项，其本质是两次相连帧</a:t>
            </a:r>
            <a:r>
              <a:rPr lang="en-US" altLang="zh-CN" sz="1800" dirty="0">
                <a:latin typeface="Arial" panose="020B0604020202020204" pitchFamily="34" charset="0"/>
                <a:ea typeface="黑体" panose="02010609060101010101" pitchFamily="49" charset="-122"/>
              </a:rPr>
              <a:t>boost</a:t>
            </a:r>
            <a:r>
              <a:rPr lang="zh-CN" altLang="en-US" sz="1800" dirty="0">
                <a:latin typeface="Arial" panose="020B0604020202020204" pitchFamily="34" charset="0"/>
                <a:ea typeface="黑体" panose="02010609060101010101" pitchFamily="49" charset="-122"/>
              </a:rPr>
              <a:t>，设被研究二阶张量满足两个矢量组合的协变形式</a:t>
            </a:r>
            <a:endParaRPr lang="en-US" altLang="zh-CN" sz="1800" dirty="0">
              <a:latin typeface="Arial" panose="020B0604020202020204" pitchFamily="34" charset="0"/>
              <a:ea typeface="黑体" panose="02010609060101010101" pitchFamily="49" charset="-122"/>
            </a:endParaRPr>
          </a:p>
          <a:p>
            <a:pPr>
              <a:lnSpc>
                <a:spcPct val="150000"/>
              </a:lnSpc>
            </a:pPr>
            <a:endParaRPr lang="en-US" altLang="zh-CN" sz="1800" dirty="0">
              <a:latin typeface="Arial" panose="020B0604020202020204" pitchFamily="34" charset="0"/>
              <a:ea typeface="黑体" panose="02010609060101010101" pitchFamily="49" charset="-122"/>
            </a:endParaRPr>
          </a:p>
          <a:p>
            <a:pPr>
              <a:lnSpc>
                <a:spcPct val="150000"/>
              </a:lnSpc>
            </a:pPr>
            <a:endParaRPr lang="en-US" altLang="zh-CN" sz="1800" dirty="0">
              <a:latin typeface="Arial" panose="020B0604020202020204" pitchFamily="34" charset="0"/>
              <a:ea typeface="黑体" panose="02010609060101010101" pitchFamily="49" charset="-122"/>
            </a:endParaRPr>
          </a:p>
          <a:p>
            <a:pPr>
              <a:lnSpc>
                <a:spcPct val="150000"/>
              </a:lnSpc>
            </a:pPr>
            <a:endParaRPr lang="en-US" altLang="zh-CN" sz="1800" dirty="0">
              <a:latin typeface="Arial" panose="020B0604020202020204" pitchFamily="34" charset="0"/>
              <a:ea typeface="黑体" panose="02010609060101010101" pitchFamily="49" charset="-122"/>
            </a:endParaRPr>
          </a:p>
          <a:p>
            <a:pPr>
              <a:lnSpc>
                <a:spcPct val="150000"/>
              </a:lnSpc>
            </a:pPr>
            <a:r>
              <a:rPr lang="en-US" altLang="zh-CN" sz="1800" dirty="0">
                <a:latin typeface="Arial" panose="020B0604020202020204" pitchFamily="34" charset="0"/>
                <a:ea typeface="黑体" panose="02010609060101010101" pitchFamily="49" charset="-122"/>
              </a:rPr>
              <a:t>      </a:t>
            </a:r>
            <a:r>
              <a:rPr lang="zh-CN" altLang="en-US" sz="1800" dirty="0">
                <a:latin typeface="Arial" panose="020B0604020202020204" pitchFamily="34" charset="0"/>
                <a:ea typeface="黑体" panose="02010609060101010101" pitchFamily="49" charset="-122"/>
              </a:rPr>
              <a:t>则其矢量分量</a:t>
            </a:r>
            <a:r>
              <a:rPr lang="en-US" altLang="zh-CN" sz="1800" dirty="0">
                <a:latin typeface="Arial" panose="020B0604020202020204" pitchFamily="34" charset="0"/>
                <a:ea typeface="黑体" panose="02010609060101010101" pitchFamily="49" charset="-122"/>
              </a:rPr>
              <a:t>Lorentz</a:t>
            </a:r>
            <a:r>
              <a:rPr lang="zh-CN" altLang="en-US" sz="1800" dirty="0">
                <a:latin typeface="Arial" panose="020B0604020202020204" pitchFamily="34" charset="0"/>
                <a:ea typeface="黑体" panose="02010609060101010101" pitchFamily="49" charset="-122"/>
              </a:rPr>
              <a:t>变换展开有</a:t>
            </a:r>
            <a:endParaRPr lang="en-US" altLang="zh-CN" sz="1800" dirty="0">
              <a:latin typeface="Arial" panose="020B0604020202020204" pitchFamily="34" charset="0"/>
              <a:ea typeface="黑体" panose="02010609060101010101" pitchFamily="49" charset="-122"/>
            </a:endParaRPr>
          </a:p>
        </p:txBody>
      </p:sp>
      <p:graphicFrame>
        <p:nvGraphicFramePr>
          <p:cNvPr id="13" name="对象 12">
            <a:extLst>
              <a:ext uri="{FF2B5EF4-FFF2-40B4-BE49-F238E27FC236}">
                <a16:creationId xmlns:a16="http://schemas.microsoft.com/office/drawing/2014/main" id="{DE6CD6BE-A80C-D872-1541-3EABB866F06A}"/>
              </a:ext>
            </a:extLst>
          </p:cNvPr>
          <p:cNvGraphicFramePr>
            <a:graphicFrameLocks noChangeAspect="1"/>
          </p:cNvGraphicFramePr>
          <p:nvPr>
            <p:extLst>
              <p:ext uri="{D42A27DB-BD31-4B8C-83A1-F6EECF244321}">
                <p14:modId xmlns:p14="http://schemas.microsoft.com/office/powerpoint/2010/main" val="2904182392"/>
              </p:ext>
            </p:extLst>
          </p:nvPr>
        </p:nvGraphicFramePr>
        <p:xfrm>
          <a:off x="2741613" y="1722438"/>
          <a:ext cx="3513137" cy="1347787"/>
        </p:xfrm>
        <a:graphic>
          <a:graphicData uri="http://schemas.openxmlformats.org/presentationml/2006/ole">
            <mc:AlternateContent xmlns:mc="http://schemas.openxmlformats.org/markup-compatibility/2006">
              <mc:Choice xmlns:v="urn:schemas-microsoft-com:vml" Requires="v">
                <p:oleObj name="AxMath" r:id="rId5" imgW="2296440" imgH="883080" progId="Equation.AxMath">
                  <p:embed/>
                </p:oleObj>
              </mc:Choice>
              <mc:Fallback>
                <p:oleObj name="AxMath" r:id="rId5" imgW="2296440" imgH="883080" progId="Equation.AxMath">
                  <p:embed/>
                  <p:pic>
                    <p:nvPicPr>
                      <p:cNvPr id="6" name="对象 5">
                        <a:extLst>
                          <a:ext uri="{FF2B5EF4-FFF2-40B4-BE49-F238E27FC236}">
                            <a16:creationId xmlns:a16="http://schemas.microsoft.com/office/drawing/2014/main" id="{020EF9A6-14B2-8EF7-EFAB-31DF055369E5}"/>
                          </a:ext>
                        </a:extLst>
                      </p:cNvPr>
                      <p:cNvPicPr/>
                      <p:nvPr/>
                    </p:nvPicPr>
                    <p:blipFill>
                      <a:blip r:embed="rId6"/>
                      <a:stretch>
                        <a:fillRect/>
                      </a:stretch>
                    </p:blipFill>
                    <p:spPr>
                      <a:xfrm>
                        <a:off x="2741613" y="1722438"/>
                        <a:ext cx="3513137" cy="1347787"/>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24537EE0-BD77-E59E-1A54-7A281AC32ECB}"/>
              </a:ext>
            </a:extLst>
          </p:cNvPr>
          <p:cNvSpPr>
            <a:spLocks noGrp="1"/>
          </p:cNvSpPr>
          <p:nvPr>
            <p:ph type="sldNum" sz="quarter" idx="10"/>
          </p:nvPr>
        </p:nvSpPr>
        <p:spPr/>
        <p:txBody>
          <a:bodyPr/>
          <a:lstStyle/>
          <a:p>
            <a:fld id="{6555F715-00A2-473B-A4E8-D5771EBCED9A}" type="slidenum">
              <a:rPr lang="zh-CN" altLang="en-US" smtClean="0"/>
              <a:pPr/>
              <a:t>9</a:t>
            </a:fld>
            <a:endParaRPr lang="zh-CN" altLang="en-US" dirty="0"/>
          </a:p>
        </p:txBody>
      </p:sp>
    </p:spTree>
    <p:extLst>
      <p:ext uri="{BB962C8B-B14F-4D97-AF65-F5344CB8AC3E}">
        <p14:creationId xmlns:p14="http://schemas.microsoft.com/office/powerpoint/2010/main" val="1413442523"/>
      </p:ext>
    </p:extLst>
  </p:cSld>
  <p:clrMapOvr>
    <a:masterClrMapping/>
  </p:clrMapOvr>
</p:sld>
</file>

<file path=ppt/theme/theme1.xml><?xml version="1.0" encoding="utf-8"?>
<a:theme xmlns:a="http://schemas.openxmlformats.org/drawingml/2006/main" name="Office 主题​​">
  <a:themeElements>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黑体">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6">
            <a:lumMod val="60000"/>
            <a:lumOff val="40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txDef>
      <a:spPr>
        <a:noFill/>
      </a:spPr>
      <a:bodyPr wrap="square" rtlCol="0">
        <a:spAutoFit/>
      </a:bodyPr>
      <a:lstStyle>
        <a:defPPr algn="l">
          <a:lnSpc>
            <a:spcPct val="150000"/>
          </a:lnSpc>
          <a:defRPr sz="1800" dirty="0" smtClean="0">
            <a:latin typeface="Arial" panose="020B0604020202020204" pitchFamily="34" charset="0"/>
            <a:ea typeface="黑体" panose="02010609060101010101" pitchFamily="49" charset="-122"/>
          </a:defRPr>
        </a:defPPr>
      </a:lstStyle>
    </a:txDef>
  </a:objectDefaults>
  <a:extraClrSchemeLst>
    <a:extraClrScheme>
      <a:clrScheme name="Office 主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iccasppt2</Template>
  <TotalTime>46807</TotalTime>
  <Words>5045</Words>
  <Application>Microsoft Office PowerPoint</Application>
  <PresentationFormat>全屏显示(4:3)</PresentationFormat>
  <Paragraphs>436</Paragraphs>
  <Slides>83</Slides>
  <Notes>47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94" baseType="lpstr">
      <vt:lpstr>等线</vt:lpstr>
      <vt:lpstr>黑体</vt:lpstr>
      <vt:lpstr>Arial</vt:lpstr>
      <vt:lpstr>Calibri</vt:lpstr>
      <vt:lpstr>Cambria Math</vt:lpstr>
      <vt:lpstr>Sitka Small</vt:lpstr>
      <vt:lpstr>Times New Roman</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坤禹</dc:creator>
  <cp:lastModifiedBy>坤禹 刘</cp:lastModifiedBy>
  <cp:revision>773</cp:revision>
  <cp:lastPrinted>2023-10-31T11:31:59Z</cp:lastPrinted>
  <dcterms:created xsi:type="dcterms:W3CDTF">2023-05-21T13:26:17Z</dcterms:created>
  <dcterms:modified xsi:type="dcterms:W3CDTF">2024-11-03T13:11:31Z</dcterms:modified>
</cp:coreProperties>
</file>